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4"/>
    <p:sldMasterId id="2147483662" r:id="rId5"/>
    <p:sldMasterId id="2147483670" r:id="rId6"/>
    <p:sldMasterId id="2147483678" r:id="rId7"/>
    <p:sldMasterId id="2147483672" r:id="rId8"/>
    <p:sldMasterId id="2147483674" r:id="rId9"/>
    <p:sldMasterId id="2147483676" r:id="rId10"/>
    <p:sldMasterId id="2147483682" r:id="rId11"/>
    <p:sldMasterId id="2147483685" r:id="rId12"/>
  </p:sldMasterIdLst>
  <p:notesMasterIdLst>
    <p:notesMasterId r:id="rId51"/>
  </p:notesMasterIdLst>
  <p:handoutMasterIdLst>
    <p:handoutMasterId r:id="rId52"/>
  </p:handoutMasterIdLst>
  <p:sldIdLst>
    <p:sldId id="278" r:id="rId13"/>
    <p:sldId id="261" r:id="rId14"/>
    <p:sldId id="305" r:id="rId15"/>
    <p:sldId id="257" r:id="rId16"/>
    <p:sldId id="291" r:id="rId17"/>
    <p:sldId id="263" r:id="rId18"/>
    <p:sldId id="264" r:id="rId19"/>
    <p:sldId id="306" r:id="rId20"/>
    <p:sldId id="307" r:id="rId21"/>
    <p:sldId id="266" r:id="rId22"/>
    <p:sldId id="308" r:id="rId23"/>
    <p:sldId id="309" r:id="rId24"/>
    <p:sldId id="268" r:id="rId25"/>
    <p:sldId id="310" r:id="rId26"/>
    <p:sldId id="311" r:id="rId27"/>
    <p:sldId id="312" r:id="rId28"/>
    <p:sldId id="313" r:id="rId29"/>
    <p:sldId id="273" r:id="rId30"/>
    <p:sldId id="274" r:id="rId31"/>
    <p:sldId id="314" r:id="rId32"/>
    <p:sldId id="275" r:id="rId33"/>
    <p:sldId id="317" r:id="rId34"/>
    <p:sldId id="318" r:id="rId35"/>
    <p:sldId id="338" r:id="rId36"/>
    <p:sldId id="302" r:id="rId37"/>
    <p:sldId id="303" r:id="rId38"/>
    <p:sldId id="270" r:id="rId39"/>
    <p:sldId id="328" r:id="rId40"/>
    <p:sldId id="331" r:id="rId41"/>
    <p:sldId id="334" r:id="rId42"/>
    <p:sldId id="333" r:id="rId43"/>
    <p:sldId id="339" r:id="rId44"/>
    <p:sldId id="336" r:id="rId45"/>
    <p:sldId id="337" r:id="rId46"/>
    <p:sldId id="297" r:id="rId47"/>
    <p:sldId id="327" r:id="rId48"/>
    <p:sldId id="315" r:id="rId49"/>
    <p:sldId id="316" r:id="rId5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63914D-B87B-A797-0881-636E4F43E279}" name="Mazerall, Amy - FNS" initials="AM" userId="S::amy.mazerall@usda.gov::2be7f0cb-18f3-4ce6-ae04-f6ce9859cb6c" providerId="AD"/>
  <p188:author id="{CCDD22E0-F241-BB5F-F24C-46238A9E4EE9}" name="Davis, Xaviera - FNS" initials="XD" userId="S::xaviera.davis@usda.gov::9286097c-0dfc-43e0-9ad6-a39ae79263c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arcia, Evelyn - FNS" initials="GE-F" lastIdx="59" clrIdx="0"/>
  <p:cmAuthor id="2" name="Halasz, Katey - FNS" initials="HK-F" lastIdx="25" clrIdx="1"/>
  <p:cmAuthor id="3" name="Wu, Tsun-Min &quot;Mimi&quot; - FNS" initials="WT&quot;-F" lastIdx="2" clrIdx="2"/>
  <p:cmAuthor id="4" name="Danielle Arreola" initials="DA" lastIdx="1" clrIdx="3"/>
  <p:cmAuthor id="5" name="White, Alicia - FNS" initials="WA-F" lastIdx="21" clrIdx="4"/>
  <p:cmAuthor id="6" name="Patricia Linn" initials="PL"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26D"/>
    <a:srgbClr val="743C3D"/>
    <a:srgbClr val="8E231F"/>
    <a:srgbClr val="AA1217"/>
    <a:srgbClr val="740507"/>
    <a:srgbClr val="0000FF"/>
    <a:srgbClr val="F9A13A"/>
    <a:srgbClr val="EB9D3F"/>
    <a:srgbClr val="F3BF6F"/>
    <a:srgbClr val="EBC0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70E7DA-2E1C-F639-D511-44AD3A93DF4A}" v="17" dt="2024-11-13T15:15:03.9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92157" autoAdjust="0"/>
  </p:normalViewPr>
  <p:slideViewPr>
    <p:cSldViewPr snapToGrid="0">
      <p:cViewPr varScale="1">
        <p:scale>
          <a:sx n="100" d="100"/>
          <a:sy n="100" d="100"/>
        </p:scale>
        <p:origin x="274" y="72"/>
      </p:cViewPr>
      <p:guideLst>
        <p:guide orient="horz" pos="1620"/>
        <p:guide pos="2880"/>
      </p:guideLst>
    </p:cSldViewPr>
  </p:slideViewPr>
  <p:outlineViewPr>
    <p:cViewPr>
      <p:scale>
        <a:sx n="33" d="100"/>
        <a:sy n="33" d="100"/>
      </p:scale>
      <p:origin x="0" y="-758"/>
    </p:cViewPr>
    <p:sldLst>
      <p:sld r:id="rId1" collapse="1"/>
    </p:sldLst>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microsoft.com/office/2015/10/relationships/revisionInfo" Target="revisionInfo.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handoutMaster" Target="handoutMasters/handoutMaster1.xml"/><Relationship Id="rId60" Type="http://schemas.microsoft.com/office/2018/10/relationships/authors" Target="authors.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dina-Cannon, Waleska (CTR) - FNS" userId="S::waleska.medina-cannon@usda.gov::9d5f426e-808d-4065-b898-0e3ed4f5c9fd" providerId="AD" clId="Web-{0470E7DA-2E1C-F639-D511-44AD3A93DF4A}"/>
    <pc:docChg chg="modSld">
      <pc:chgData name="Medina-Cannon, Waleska (CTR) - FNS" userId="S::waleska.medina-cannon@usda.gov::9d5f426e-808d-4065-b898-0e3ed4f5c9fd" providerId="AD" clId="Web-{0470E7DA-2E1C-F639-D511-44AD3A93DF4A}" dt="2024-11-13T15:14:59.911" v="17"/>
      <pc:docMkLst>
        <pc:docMk/>
      </pc:docMkLst>
      <pc:sldChg chg="modSp modNotes">
        <pc:chgData name="Medina-Cannon, Waleska (CTR) - FNS" userId="S::waleska.medina-cannon@usda.gov::9d5f426e-808d-4065-b898-0e3ed4f5c9fd" providerId="AD" clId="Web-{0470E7DA-2E1C-F639-D511-44AD3A93DF4A}" dt="2024-11-13T15:14:10.332" v="11"/>
        <pc:sldMkLst>
          <pc:docMk/>
          <pc:sldMk cId="3181074459" sldId="333"/>
        </pc:sldMkLst>
        <pc:spChg chg="mod">
          <ac:chgData name="Medina-Cannon, Waleska (CTR) - FNS" userId="S::waleska.medina-cannon@usda.gov::9d5f426e-808d-4065-b898-0e3ed4f5c9fd" providerId="AD" clId="Web-{0470E7DA-2E1C-F639-D511-44AD3A93DF4A}" dt="2024-11-13T15:14:05.347" v="10" actId="20577"/>
          <ac:spMkLst>
            <pc:docMk/>
            <pc:sldMk cId="3181074459" sldId="333"/>
            <ac:spMk id="11" creationId="{3DC0FEBF-5761-63CE-F20A-BB5D453B0901}"/>
          </ac:spMkLst>
        </pc:spChg>
      </pc:sldChg>
      <pc:sldChg chg="modSp modNotes">
        <pc:chgData name="Medina-Cannon, Waleska (CTR) - FNS" userId="S::waleska.medina-cannon@usda.gov::9d5f426e-808d-4065-b898-0e3ed4f5c9fd" providerId="AD" clId="Web-{0470E7DA-2E1C-F639-D511-44AD3A93DF4A}" dt="2024-11-13T15:13:47.941" v="9"/>
        <pc:sldMkLst>
          <pc:docMk/>
          <pc:sldMk cId="4121045774" sldId="334"/>
        </pc:sldMkLst>
        <pc:spChg chg="mod">
          <ac:chgData name="Medina-Cannon, Waleska (CTR) - FNS" userId="S::waleska.medina-cannon@usda.gov::9d5f426e-808d-4065-b898-0e3ed4f5c9fd" providerId="AD" clId="Web-{0470E7DA-2E1C-F639-D511-44AD3A93DF4A}" dt="2024-11-13T15:13:36.347" v="8" actId="20577"/>
          <ac:spMkLst>
            <pc:docMk/>
            <pc:sldMk cId="4121045774" sldId="334"/>
            <ac:spMk id="11" creationId="{3DC0FEBF-5761-63CE-F20A-BB5D453B0901}"/>
          </ac:spMkLst>
        </pc:spChg>
      </pc:sldChg>
      <pc:sldChg chg="modSp modNotes">
        <pc:chgData name="Medina-Cannon, Waleska (CTR) - FNS" userId="S::waleska.medina-cannon@usda.gov::9d5f426e-808d-4065-b898-0e3ed4f5c9fd" providerId="AD" clId="Web-{0470E7DA-2E1C-F639-D511-44AD3A93DF4A}" dt="2024-11-13T15:14:44.192" v="15"/>
        <pc:sldMkLst>
          <pc:docMk/>
          <pc:sldMk cId="163593003" sldId="336"/>
        </pc:sldMkLst>
        <pc:spChg chg="mod">
          <ac:chgData name="Medina-Cannon, Waleska (CTR) - FNS" userId="S::waleska.medina-cannon@usda.gov::9d5f426e-808d-4065-b898-0e3ed4f5c9fd" providerId="AD" clId="Web-{0470E7DA-2E1C-F639-D511-44AD3A93DF4A}" dt="2024-11-13T15:14:38.864" v="14" actId="20577"/>
          <ac:spMkLst>
            <pc:docMk/>
            <pc:sldMk cId="163593003" sldId="336"/>
            <ac:spMk id="11" creationId="{3DC0FEBF-5761-63CE-F20A-BB5D453B0901}"/>
          </ac:spMkLst>
        </pc:spChg>
      </pc:sldChg>
      <pc:sldChg chg="modSp modNotes">
        <pc:chgData name="Medina-Cannon, Waleska (CTR) - FNS" userId="S::waleska.medina-cannon@usda.gov::9d5f426e-808d-4065-b898-0e3ed4f5c9fd" providerId="AD" clId="Web-{0470E7DA-2E1C-F639-D511-44AD3A93DF4A}" dt="2024-11-13T15:14:59.911" v="17"/>
        <pc:sldMkLst>
          <pc:docMk/>
          <pc:sldMk cId="3343210687" sldId="337"/>
        </pc:sldMkLst>
        <pc:spChg chg="mod">
          <ac:chgData name="Medina-Cannon, Waleska (CTR) - FNS" userId="S::waleska.medina-cannon@usda.gov::9d5f426e-808d-4065-b898-0e3ed4f5c9fd" providerId="AD" clId="Web-{0470E7DA-2E1C-F639-D511-44AD3A93DF4A}" dt="2024-11-13T15:14:53.458" v="16" actId="20577"/>
          <ac:spMkLst>
            <pc:docMk/>
            <pc:sldMk cId="3343210687" sldId="337"/>
            <ac:spMk id="11" creationId="{3DC0FEBF-5761-63CE-F20A-BB5D453B0901}"/>
          </ac:spMkLst>
        </pc:spChg>
      </pc:sldChg>
      <pc:sldChg chg="modSp modNotes">
        <pc:chgData name="Medina-Cannon, Waleska (CTR) - FNS" userId="S::waleska.medina-cannon@usda.gov::9d5f426e-808d-4065-b898-0e3ed4f5c9fd" providerId="AD" clId="Web-{0470E7DA-2E1C-F639-D511-44AD3A93DF4A}" dt="2024-11-13T15:14:31.192" v="13"/>
        <pc:sldMkLst>
          <pc:docMk/>
          <pc:sldMk cId="273034061" sldId="339"/>
        </pc:sldMkLst>
        <pc:spChg chg="mod">
          <ac:chgData name="Medina-Cannon, Waleska (CTR) - FNS" userId="S::waleska.medina-cannon@usda.gov::9d5f426e-808d-4065-b898-0e3ed4f5c9fd" providerId="AD" clId="Web-{0470E7DA-2E1C-F639-D511-44AD3A93DF4A}" dt="2024-11-13T15:14:28.082" v="12" actId="20577"/>
          <ac:spMkLst>
            <pc:docMk/>
            <pc:sldMk cId="273034061" sldId="339"/>
            <ac:spMk id="11" creationId="{3DC0FEBF-5761-63CE-F20A-BB5D453B0901}"/>
          </ac:spMkLst>
        </pc:spChg>
      </pc:sldChg>
    </pc:docChg>
  </pc:docChgLst>
  <pc:docChgLst>
    <pc:chgData name="Padovani, Kaylyn - FNS" userId="7789a409-fae4-48df-9648-0bc9092e5fb4" providerId="ADAL" clId="{59295E26-290D-4C64-B07E-B16F83D7F3F3}"/>
    <pc:docChg chg="modSld">
      <pc:chgData name="Padovani, Kaylyn - FNS" userId="7789a409-fae4-48df-9648-0bc9092e5fb4" providerId="ADAL" clId="{59295E26-290D-4C64-B07E-B16F83D7F3F3}" dt="2024-11-13T17:18:00.582" v="0" actId="2711"/>
      <pc:docMkLst>
        <pc:docMk/>
      </pc:docMkLst>
      <pc:sldChg chg="modSp mod">
        <pc:chgData name="Padovani, Kaylyn - FNS" userId="7789a409-fae4-48df-9648-0bc9092e5fb4" providerId="ADAL" clId="{59295E26-290D-4C64-B07E-B16F83D7F3F3}" dt="2024-11-13T17:18:00.582" v="0" actId="2711"/>
        <pc:sldMkLst>
          <pc:docMk/>
          <pc:sldMk cId="762616102" sldId="270"/>
        </pc:sldMkLst>
        <pc:spChg chg="mod">
          <ac:chgData name="Padovani, Kaylyn - FNS" userId="7789a409-fae4-48df-9648-0bc9092e5fb4" providerId="ADAL" clId="{59295E26-290D-4C64-B07E-B16F83D7F3F3}" dt="2024-11-13T17:18:00.582" v="0" actId="2711"/>
          <ac:spMkLst>
            <pc:docMk/>
            <pc:sldMk cId="762616102" sldId="270"/>
            <ac:spMk id="13" creationId="{E475549B-B2A9-9887-D3B8-F921CAC7CA1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49D1F4-C56E-4689-A341-0C99C45D504B}" type="doc">
      <dgm:prSet loTypeId="urn:microsoft.com/office/officeart/2005/8/layout/process1" loCatId="process" qsTypeId="urn:microsoft.com/office/officeart/2005/8/quickstyle/simple1" qsCatId="simple" csTypeId="urn:microsoft.com/office/officeart/2005/8/colors/accent0_1" csCatId="mainScheme" phldr="1"/>
      <dgm:spPr/>
    </dgm:pt>
    <dgm:pt modelId="{66AB966E-1777-45AA-B35F-1FBFE28EA4C9}">
      <dgm:prSet phldrT="[Text]" custT="1"/>
      <dgm:spPr/>
      <dgm:t>
        <a:bodyPr/>
        <a:lstStyle/>
        <a:p>
          <a:r>
            <a:rPr lang="es-ES" sz="1400" b="0" noProof="0" dirty="0">
              <a:latin typeface="Source Sans Pro" panose="020B0503030403020204" pitchFamily="34" charset="0"/>
              <a:ea typeface="Source Sans Pro" panose="020B0503030403020204" pitchFamily="34" charset="0"/>
              <a:cs typeface="Times New Roman" panose="02020603050405020304" pitchFamily="18" charset="0"/>
            </a:rPr>
            <a:t>Utilice la etiqueta de información nutricional para encontrar el  </a:t>
          </a:r>
          <a:r>
            <a:rPr lang="es-ES" sz="1400" b="1" noProof="0" dirty="0">
              <a:latin typeface="Source Sans Pro" panose="020B0503030403020204" pitchFamily="34" charset="0"/>
              <a:ea typeface="Source Sans Pro" panose="020B0503030403020204" pitchFamily="34" charset="0"/>
              <a:cs typeface="Times New Roman" panose="02020603050405020304" pitchFamily="18" charset="0"/>
            </a:rPr>
            <a:t>Tamaño de porción </a:t>
          </a:r>
          <a:r>
            <a:rPr lang="es-ES" sz="1400" b="0" i="1" noProof="0" dirty="0">
              <a:latin typeface="Source Sans Pro" panose="020B0503030403020204" pitchFamily="34" charset="0"/>
              <a:ea typeface="Source Sans Pro" panose="020B0503030403020204" pitchFamily="34" charset="0"/>
              <a:cs typeface="Times New Roman" panose="02020603050405020304" pitchFamily="18" charset="0"/>
            </a:rPr>
            <a:t>(</a:t>
          </a:r>
          <a:r>
            <a:rPr lang="es-ES" sz="1400" b="0" i="1" noProof="0" dirty="0" err="1">
              <a:latin typeface="Source Sans Pro" panose="020B0503030403020204" pitchFamily="34" charset="0"/>
              <a:ea typeface="Source Sans Pro" panose="020B0503030403020204" pitchFamily="34" charset="0"/>
              <a:cs typeface="Times New Roman" panose="02020603050405020304" pitchFamily="18" charset="0"/>
            </a:rPr>
            <a:t>Serving</a:t>
          </a:r>
          <a:r>
            <a:rPr lang="es-ES" sz="1400" b="0" i="1" noProof="0" dirty="0">
              <a:latin typeface="Source Sans Pro" panose="020B0503030403020204" pitchFamily="34" charset="0"/>
              <a:ea typeface="Source Sans Pro" panose="020B0503030403020204" pitchFamily="34" charset="0"/>
              <a:cs typeface="Times New Roman" panose="02020603050405020304" pitchFamily="18" charset="0"/>
            </a:rPr>
            <a:t> </a:t>
          </a:r>
          <a:r>
            <a:rPr lang="es-ES" sz="1400" b="0" i="1" noProof="0" dirty="0" err="1">
              <a:latin typeface="Source Sans Pro" panose="020B0503030403020204" pitchFamily="34" charset="0"/>
              <a:ea typeface="Source Sans Pro" panose="020B0503030403020204" pitchFamily="34" charset="0"/>
              <a:cs typeface="Times New Roman" panose="02020603050405020304" pitchFamily="18" charset="0"/>
            </a:rPr>
            <a:t>Size</a:t>
          </a:r>
          <a:r>
            <a:rPr lang="es-ES" sz="1400" b="0" i="1" noProof="0" dirty="0">
              <a:latin typeface="Source Sans Pro" panose="020B0503030403020204" pitchFamily="34" charset="0"/>
              <a:ea typeface="Source Sans Pro" panose="020B0503030403020204" pitchFamily="34" charset="0"/>
              <a:cs typeface="Times New Roman" panose="02020603050405020304" pitchFamily="18" charset="0"/>
            </a:rPr>
            <a:t>)</a:t>
          </a:r>
          <a:r>
            <a:rPr lang="es-ES" sz="1400" b="0" noProof="0" dirty="0">
              <a:latin typeface="Source Sans Pro" panose="020B0503030403020204" pitchFamily="34" charset="0"/>
              <a:ea typeface="Source Sans Pro" panose="020B0503030403020204" pitchFamily="34" charset="0"/>
              <a:cs typeface="Times New Roman" panose="02020603050405020304" pitchFamily="18" charset="0"/>
            </a:rPr>
            <a:t>, en gramos (g), del cereal.</a:t>
          </a:r>
          <a:endParaRPr lang="es-ES" sz="1400" noProof="0" dirty="0">
            <a:latin typeface="Source Sans Pro" panose="020B0503030403020204" pitchFamily="34" charset="0"/>
            <a:ea typeface="Source Sans Pro" panose="020B0503030403020204" pitchFamily="34" charset="0"/>
          </a:endParaRPr>
        </a:p>
      </dgm:t>
      <dgm:extLst>
        <a:ext uri="{E40237B7-FDA0-4F09-8148-C483321AD2D9}">
          <dgm14:cNvPr xmlns:dgm14="http://schemas.microsoft.com/office/drawing/2010/diagram" id="0" name="" descr="Diagram con los 4 pasos que puede seguir para determinar si un cereal de desayuno cumple con el límite de azúcares añadidos.&#10;"/>
        </a:ext>
      </dgm:extLst>
    </dgm:pt>
    <dgm:pt modelId="{F69FDE58-F2FE-4CCF-AC8C-D2DEAD2570C6}" type="parTrans" cxnId="{02104E08-72E5-42F6-8E95-054E19D0F8F4}">
      <dgm:prSet/>
      <dgm:spPr/>
      <dgm:t>
        <a:bodyPr/>
        <a:lstStyle/>
        <a:p>
          <a:endParaRPr lang="en-US"/>
        </a:p>
      </dgm:t>
    </dgm:pt>
    <dgm:pt modelId="{985B803E-5FD6-4789-8B87-41AE570C2F87}" type="sibTrans" cxnId="{02104E08-72E5-42F6-8E95-054E19D0F8F4}">
      <dgm:prSet/>
      <dgm:spPr/>
      <dgm:t>
        <a:bodyPr/>
        <a:lstStyle/>
        <a:p>
          <a:endParaRPr lang="en-US">
            <a:solidFill>
              <a:schemeClr val="bg1"/>
            </a:solidFill>
            <a:latin typeface="Source Sans Pro" panose="020B0503030403020204" pitchFamily="34" charset="0"/>
            <a:ea typeface="Source Sans Pro" panose="020B0503030403020204" pitchFamily="34" charset="0"/>
          </a:endParaRPr>
        </a:p>
      </dgm:t>
    </dgm:pt>
    <dgm:pt modelId="{447C2371-31E0-476D-A6A0-F9BBD1D778E3}">
      <dgm:prSet phldrT="[Text]" custT="1"/>
      <dgm:spPr/>
      <dgm:t>
        <a:bodyPr/>
        <a:lstStyle/>
        <a:p>
          <a:r>
            <a:rPr lang="es-ES" sz="1400" b="0" noProof="0" dirty="0">
              <a:latin typeface="Source Sans Pro" panose="020B0503030403020204" pitchFamily="34" charset="0"/>
              <a:ea typeface="Source Sans Pro" panose="020B0503030403020204" pitchFamily="34" charset="0"/>
              <a:cs typeface="Times New Roman" panose="02020603050405020304" pitchFamily="18" charset="0"/>
            </a:rPr>
            <a:t>Busque la línea </a:t>
          </a:r>
          <a:r>
            <a:rPr lang="es-ES" sz="1400" b="1" noProof="0" dirty="0">
              <a:latin typeface="Source Sans Pro" panose="020B0503030403020204" pitchFamily="34" charset="0"/>
              <a:ea typeface="Source Sans Pro" panose="020B0503030403020204" pitchFamily="34" charset="0"/>
              <a:cs typeface="Times New Roman" panose="02020603050405020304" pitchFamily="18" charset="0"/>
            </a:rPr>
            <a:t>Azúcares añadidos</a:t>
          </a:r>
          <a:r>
            <a:rPr lang="es-ES" sz="1400" b="0" noProof="0" dirty="0">
              <a:latin typeface="Source Sans Pro" panose="020B0503030403020204" pitchFamily="34" charset="0"/>
              <a:ea typeface="Source Sans Pro" panose="020B0503030403020204" pitchFamily="34" charset="0"/>
              <a:cs typeface="Times New Roman" panose="02020603050405020304" pitchFamily="18" charset="0"/>
            </a:rPr>
            <a:t>. Mire el número de </a:t>
          </a:r>
        </a:p>
        <a:p>
          <a:r>
            <a:rPr lang="es-ES" sz="1400" b="0" noProof="0" dirty="0">
              <a:latin typeface="Source Sans Pro" panose="020B0503030403020204" pitchFamily="34" charset="0"/>
              <a:ea typeface="Source Sans Pro" panose="020B0503030403020204" pitchFamily="34" charset="0"/>
              <a:cs typeface="Times New Roman" panose="02020603050405020304" pitchFamily="18" charset="0"/>
            </a:rPr>
            <a:t>gramos (g) al lado de azúcares añadidos.</a:t>
          </a:r>
        </a:p>
        <a:p>
          <a:endParaRPr lang="es-ES" sz="1300" noProof="0" dirty="0">
            <a:latin typeface="Source Sans Pro" panose="020B0503030403020204" pitchFamily="34" charset="0"/>
            <a:ea typeface="Source Sans Pro" panose="020B0503030403020204" pitchFamily="34" charset="0"/>
          </a:endParaRPr>
        </a:p>
      </dgm:t>
    </dgm:pt>
    <dgm:pt modelId="{35B4D802-9BA0-40BE-B948-7CE1AF84EE6F}" type="parTrans" cxnId="{45C30891-E573-4D41-89B9-F2F8A345D004}">
      <dgm:prSet/>
      <dgm:spPr/>
      <dgm:t>
        <a:bodyPr/>
        <a:lstStyle/>
        <a:p>
          <a:endParaRPr lang="en-US"/>
        </a:p>
      </dgm:t>
    </dgm:pt>
    <dgm:pt modelId="{02D9ACA5-6FEE-4175-B3E7-B074E4B36303}" type="sibTrans" cxnId="{45C30891-E573-4D41-89B9-F2F8A345D004}">
      <dgm:prSet/>
      <dgm:spPr/>
      <dgm:t>
        <a:bodyPr/>
        <a:lstStyle/>
        <a:p>
          <a:endParaRPr lang="en-US">
            <a:solidFill>
              <a:schemeClr val="bg1"/>
            </a:solidFill>
            <a:latin typeface="Source Sans Pro" panose="020B0503030403020204" pitchFamily="34" charset="0"/>
            <a:ea typeface="Source Sans Pro" panose="020B0503030403020204" pitchFamily="34" charset="0"/>
          </a:endParaRPr>
        </a:p>
      </dgm:t>
    </dgm:pt>
    <dgm:pt modelId="{FF1BCEF9-6C38-4512-BB1C-52773C5537D3}">
      <dgm:prSet phldrT="[Text]" custT="1"/>
      <dgm:spPr/>
      <dgm:t>
        <a:bodyPr/>
        <a:lstStyle/>
        <a:p>
          <a:r>
            <a:rPr lang="es-ES" sz="1400" b="0" noProof="0" dirty="0">
              <a:latin typeface="Source Sans Pro" panose="020B0503030403020204" pitchFamily="34" charset="0"/>
              <a:ea typeface="Source Sans Pro" panose="020B0503030403020204" pitchFamily="34" charset="0"/>
              <a:cs typeface="Times New Roman" panose="02020603050405020304" pitchFamily="18" charset="0"/>
            </a:rPr>
            <a:t>Use el tamaño de porción identificado en el paso 1 para encontrar el tamaño de porción del cereal que se encuentra en la tabla.</a:t>
          </a:r>
          <a:endParaRPr lang="es-ES" sz="1400" noProof="0" dirty="0">
            <a:latin typeface="Source Sans Pro" panose="020B0503030403020204" pitchFamily="34" charset="0"/>
            <a:ea typeface="Source Sans Pro" panose="020B0503030403020204" pitchFamily="34" charset="0"/>
          </a:endParaRPr>
        </a:p>
      </dgm:t>
    </dgm:pt>
    <dgm:pt modelId="{B6FF4496-B331-4BE3-A768-F4DAA92C2618}" type="parTrans" cxnId="{1EA88B15-C167-4936-A046-3DFB54FF750D}">
      <dgm:prSet/>
      <dgm:spPr/>
      <dgm:t>
        <a:bodyPr/>
        <a:lstStyle/>
        <a:p>
          <a:endParaRPr lang="en-US"/>
        </a:p>
      </dgm:t>
    </dgm:pt>
    <dgm:pt modelId="{EFA3ADE2-472D-4CA5-A7DC-0B203A32893D}" type="sibTrans" cxnId="{1EA88B15-C167-4936-A046-3DFB54FF750D}">
      <dgm:prSet/>
      <dgm:spPr/>
      <dgm:t>
        <a:bodyPr/>
        <a:lstStyle/>
        <a:p>
          <a:endParaRPr lang="en-US">
            <a:solidFill>
              <a:schemeClr val="bg1"/>
            </a:solidFill>
            <a:latin typeface="Source Sans Pro" panose="020B0503030403020204" pitchFamily="34" charset="0"/>
            <a:ea typeface="Source Sans Pro" panose="020B0503030403020204" pitchFamily="34" charset="0"/>
          </a:endParaRPr>
        </a:p>
      </dgm:t>
    </dgm:pt>
    <dgm:pt modelId="{90040170-D771-425D-92EE-3E9A646C0EBD}">
      <dgm:prSet phldrT="[Text]" custT="1"/>
      <dgm:spPr/>
      <dgm:t>
        <a:bodyPr/>
        <a:lstStyle/>
        <a:p>
          <a:endParaRPr lang="en-US" sz="1300" b="0" dirty="0">
            <a:latin typeface="Source Sans Pro" panose="020B0503030403020204" pitchFamily="34" charset="0"/>
            <a:ea typeface="Source Sans Pro" panose="020B0503030403020204" pitchFamily="34" charset="0"/>
            <a:cs typeface="Times New Roman" panose="02020603050405020304" pitchFamily="18" charset="0"/>
          </a:endParaRPr>
        </a:p>
        <a:p>
          <a:r>
            <a:rPr lang="es-ES" sz="1400" b="0" dirty="0">
              <a:latin typeface="Source Sans Pro" panose="020B0503030403020204" pitchFamily="34" charset="0"/>
              <a:ea typeface="Source Sans Pro" panose="020B0503030403020204" pitchFamily="34" charset="0"/>
              <a:cs typeface="Times New Roman" panose="02020603050405020304" pitchFamily="18" charset="0"/>
            </a:rPr>
            <a:t>Mirando a la tabla, si el cereal tiene esa cantidad de azúcares añadidos, o menos, el cereal cumple con el límite de azúcares añadidos.</a:t>
          </a:r>
        </a:p>
        <a:p>
          <a:endParaRPr lang="en-US" sz="1300" dirty="0">
            <a:latin typeface="Source Sans Pro" panose="020B0503030403020204" pitchFamily="34" charset="0"/>
            <a:ea typeface="Source Sans Pro" panose="020B0503030403020204" pitchFamily="34" charset="0"/>
          </a:endParaRPr>
        </a:p>
      </dgm:t>
    </dgm:pt>
    <dgm:pt modelId="{4BD991AF-895A-4B0F-A2A0-4C89D1B3CFAC}" type="parTrans" cxnId="{AC818AA4-2DCA-4678-B210-7F1A5DB92909}">
      <dgm:prSet/>
      <dgm:spPr/>
      <dgm:t>
        <a:bodyPr/>
        <a:lstStyle/>
        <a:p>
          <a:endParaRPr lang="en-US"/>
        </a:p>
      </dgm:t>
    </dgm:pt>
    <dgm:pt modelId="{0CC0BA12-7C57-431F-A011-1FD30F52E00C}" type="sibTrans" cxnId="{AC818AA4-2DCA-4678-B210-7F1A5DB92909}">
      <dgm:prSet/>
      <dgm:spPr/>
      <dgm:t>
        <a:bodyPr/>
        <a:lstStyle/>
        <a:p>
          <a:endParaRPr lang="en-US"/>
        </a:p>
      </dgm:t>
    </dgm:pt>
    <dgm:pt modelId="{521921DD-0581-4E23-8BD8-A1C3A9FF6F77}" type="pres">
      <dgm:prSet presAssocID="{7F49D1F4-C56E-4689-A341-0C99C45D504B}" presName="Name0" presStyleCnt="0">
        <dgm:presLayoutVars>
          <dgm:dir/>
          <dgm:resizeHandles val="exact"/>
        </dgm:presLayoutVars>
      </dgm:prSet>
      <dgm:spPr/>
    </dgm:pt>
    <dgm:pt modelId="{ADC37FDA-1177-4525-AB56-AE99CE62008E}" type="pres">
      <dgm:prSet presAssocID="{66AB966E-1777-45AA-B35F-1FBFE28EA4C9}" presName="node" presStyleLbl="node1" presStyleIdx="0" presStyleCnt="4">
        <dgm:presLayoutVars>
          <dgm:bulletEnabled val="1"/>
        </dgm:presLayoutVars>
      </dgm:prSet>
      <dgm:spPr/>
    </dgm:pt>
    <dgm:pt modelId="{A692AB69-5A50-4FE3-ADE5-5A8C9C10E11B}" type="pres">
      <dgm:prSet presAssocID="{985B803E-5FD6-4789-8B87-41AE570C2F87}" presName="sibTrans" presStyleLbl="sibTrans2D1" presStyleIdx="0" presStyleCnt="3"/>
      <dgm:spPr/>
    </dgm:pt>
    <dgm:pt modelId="{71CCD0CD-6E55-41EE-859B-205783B455CB}" type="pres">
      <dgm:prSet presAssocID="{985B803E-5FD6-4789-8B87-41AE570C2F87}" presName="connectorText" presStyleLbl="sibTrans2D1" presStyleIdx="0" presStyleCnt="3"/>
      <dgm:spPr/>
    </dgm:pt>
    <dgm:pt modelId="{4322C03A-24B7-4544-8880-0701463D4EAF}" type="pres">
      <dgm:prSet presAssocID="{447C2371-31E0-476D-A6A0-F9BBD1D778E3}" presName="node" presStyleLbl="node1" presStyleIdx="1" presStyleCnt="4">
        <dgm:presLayoutVars>
          <dgm:bulletEnabled val="1"/>
        </dgm:presLayoutVars>
      </dgm:prSet>
      <dgm:spPr/>
    </dgm:pt>
    <dgm:pt modelId="{8079F71A-5AB1-4551-BBE9-1F5CB13AB4FC}" type="pres">
      <dgm:prSet presAssocID="{02D9ACA5-6FEE-4175-B3E7-B074E4B36303}" presName="sibTrans" presStyleLbl="sibTrans2D1" presStyleIdx="1" presStyleCnt="3"/>
      <dgm:spPr/>
    </dgm:pt>
    <dgm:pt modelId="{83B2C047-36A1-4FB5-9836-82C1AD0B5C97}" type="pres">
      <dgm:prSet presAssocID="{02D9ACA5-6FEE-4175-B3E7-B074E4B36303}" presName="connectorText" presStyleLbl="sibTrans2D1" presStyleIdx="1" presStyleCnt="3"/>
      <dgm:spPr/>
    </dgm:pt>
    <dgm:pt modelId="{DD2D3E0A-0AA0-4F33-91DE-575F231B4539}" type="pres">
      <dgm:prSet presAssocID="{FF1BCEF9-6C38-4512-BB1C-52773C5537D3}" presName="node" presStyleLbl="node1" presStyleIdx="2" presStyleCnt="4">
        <dgm:presLayoutVars>
          <dgm:bulletEnabled val="1"/>
        </dgm:presLayoutVars>
      </dgm:prSet>
      <dgm:spPr/>
    </dgm:pt>
    <dgm:pt modelId="{782F499D-ED5D-4EBA-90D7-5B63AA7C380F}" type="pres">
      <dgm:prSet presAssocID="{EFA3ADE2-472D-4CA5-A7DC-0B203A32893D}" presName="sibTrans" presStyleLbl="sibTrans2D1" presStyleIdx="2" presStyleCnt="3"/>
      <dgm:spPr/>
    </dgm:pt>
    <dgm:pt modelId="{88C3E796-3995-445B-9BF8-5A4A05A729B7}" type="pres">
      <dgm:prSet presAssocID="{EFA3ADE2-472D-4CA5-A7DC-0B203A32893D}" presName="connectorText" presStyleLbl="sibTrans2D1" presStyleIdx="2" presStyleCnt="3"/>
      <dgm:spPr/>
    </dgm:pt>
    <dgm:pt modelId="{536E3B7F-6899-4211-8240-0B84AB426EE2}" type="pres">
      <dgm:prSet presAssocID="{90040170-D771-425D-92EE-3E9A646C0EBD}" presName="node" presStyleLbl="node1" presStyleIdx="3" presStyleCnt="4">
        <dgm:presLayoutVars>
          <dgm:bulletEnabled val="1"/>
        </dgm:presLayoutVars>
      </dgm:prSet>
      <dgm:spPr/>
    </dgm:pt>
  </dgm:ptLst>
  <dgm:cxnLst>
    <dgm:cxn modelId="{02104E08-72E5-42F6-8E95-054E19D0F8F4}" srcId="{7F49D1F4-C56E-4689-A341-0C99C45D504B}" destId="{66AB966E-1777-45AA-B35F-1FBFE28EA4C9}" srcOrd="0" destOrd="0" parTransId="{F69FDE58-F2FE-4CCF-AC8C-D2DEAD2570C6}" sibTransId="{985B803E-5FD6-4789-8B87-41AE570C2F87}"/>
    <dgm:cxn modelId="{1EA88B15-C167-4936-A046-3DFB54FF750D}" srcId="{7F49D1F4-C56E-4689-A341-0C99C45D504B}" destId="{FF1BCEF9-6C38-4512-BB1C-52773C5537D3}" srcOrd="2" destOrd="0" parTransId="{B6FF4496-B331-4BE3-A768-F4DAA92C2618}" sibTransId="{EFA3ADE2-472D-4CA5-A7DC-0B203A32893D}"/>
    <dgm:cxn modelId="{8AEB022E-0E22-4963-9937-0F1B9154A37F}" type="presOf" srcId="{447C2371-31E0-476D-A6A0-F9BBD1D778E3}" destId="{4322C03A-24B7-4544-8880-0701463D4EAF}" srcOrd="0" destOrd="0" presId="urn:microsoft.com/office/officeart/2005/8/layout/process1"/>
    <dgm:cxn modelId="{ED85D545-6B0C-472A-8BCC-9270C892BCB7}" type="presOf" srcId="{985B803E-5FD6-4789-8B87-41AE570C2F87}" destId="{71CCD0CD-6E55-41EE-859B-205783B455CB}" srcOrd="1" destOrd="0" presId="urn:microsoft.com/office/officeart/2005/8/layout/process1"/>
    <dgm:cxn modelId="{6C94F16B-2284-4617-9E50-9EF644A5B7D4}" type="presOf" srcId="{FF1BCEF9-6C38-4512-BB1C-52773C5537D3}" destId="{DD2D3E0A-0AA0-4F33-91DE-575F231B4539}" srcOrd="0" destOrd="0" presId="urn:microsoft.com/office/officeart/2005/8/layout/process1"/>
    <dgm:cxn modelId="{7BA7504D-8A1B-4EB5-8DE1-83546B565E91}" type="presOf" srcId="{02D9ACA5-6FEE-4175-B3E7-B074E4B36303}" destId="{83B2C047-36A1-4FB5-9836-82C1AD0B5C97}" srcOrd="1" destOrd="0" presId="urn:microsoft.com/office/officeart/2005/8/layout/process1"/>
    <dgm:cxn modelId="{45C30891-E573-4D41-89B9-F2F8A345D004}" srcId="{7F49D1F4-C56E-4689-A341-0C99C45D504B}" destId="{447C2371-31E0-476D-A6A0-F9BBD1D778E3}" srcOrd="1" destOrd="0" parTransId="{35B4D802-9BA0-40BE-B948-7CE1AF84EE6F}" sibTransId="{02D9ACA5-6FEE-4175-B3E7-B074E4B36303}"/>
    <dgm:cxn modelId="{A6CA6A92-9A22-4671-B431-590E45710649}" type="presOf" srcId="{EFA3ADE2-472D-4CA5-A7DC-0B203A32893D}" destId="{88C3E796-3995-445B-9BF8-5A4A05A729B7}" srcOrd="1" destOrd="0" presId="urn:microsoft.com/office/officeart/2005/8/layout/process1"/>
    <dgm:cxn modelId="{AC818AA4-2DCA-4678-B210-7F1A5DB92909}" srcId="{7F49D1F4-C56E-4689-A341-0C99C45D504B}" destId="{90040170-D771-425D-92EE-3E9A646C0EBD}" srcOrd="3" destOrd="0" parTransId="{4BD991AF-895A-4B0F-A2A0-4C89D1B3CFAC}" sibTransId="{0CC0BA12-7C57-431F-A011-1FD30F52E00C}"/>
    <dgm:cxn modelId="{30BA49AD-EFA4-4444-87EC-DA0FCFB066C4}" type="presOf" srcId="{EFA3ADE2-472D-4CA5-A7DC-0B203A32893D}" destId="{782F499D-ED5D-4EBA-90D7-5B63AA7C380F}" srcOrd="0" destOrd="0" presId="urn:microsoft.com/office/officeart/2005/8/layout/process1"/>
    <dgm:cxn modelId="{F98BA7BA-25D9-4A56-9AA7-606B9C2F7EA2}" type="presOf" srcId="{7F49D1F4-C56E-4689-A341-0C99C45D504B}" destId="{521921DD-0581-4E23-8BD8-A1C3A9FF6F77}" srcOrd="0" destOrd="0" presId="urn:microsoft.com/office/officeart/2005/8/layout/process1"/>
    <dgm:cxn modelId="{1676ADBD-A4C1-4485-A2D5-1C3E5E6DD617}" type="presOf" srcId="{66AB966E-1777-45AA-B35F-1FBFE28EA4C9}" destId="{ADC37FDA-1177-4525-AB56-AE99CE62008E}" srcOrd="0" destOrd="0" presId="urn:microsoft.com/office/officeart/2005/8/layout/process1"/>
    <dgm:cxn modelId="{691237E1-0043-4BAA-A2D1-C7B139F79678}" type="presOf" srcId="{90040170-D771-425D-92EE-3E9A646C0EBD}" destId="{536E3B7F-6899-4211-8240-0B84AB426EE2}" srcOrd="0" destOrd="0" presId="urn:microsoft.com/office/officeart/2005/8/layout/process1"/>
    <dgm:cxn modelId="{A90116ED-9336-4108-9556-020920FEFF1A}" type="presOf" srcId="{02D9ACA5-6FEE-4175-B3E7-B074E4B36303}" destId="{8079F71A-5AB1-4551-BBE9-1F5CB13AB4FC}" srcOrd="0" destOrd="0" presId="urn:microsoft.com/office/officeart/2005/8/layout/process1"/>
    <dgm:cxn modelId="{9B563EF3-F3C9-4A4A-99F9-F7E25C3314A4}" type="presOf" srcId="{985B803E-5FD6-4789-8B87-41AE570C2F87}" destId="{A692AB69-5A50-4FE3-ADE5-5A8C9C10E11B}" srcOrd="0" destOrd="0" presId="urn:microsoft.com/office/officeart/2005/8/layout/process1"/>
    <dgm:cxn modelId="{ED37B3BA-909C-4489-AC1F-BE417051B09E}" type="presParOf" srcId="{521921DD-0581-4E23-8BD8-A1C3A9FF6F77}" destId="{ADC37FDA-1177-4525-AB56-AE99CE62008E}" srcOrd="0" destOrd="0" presId="urn:microsoft.com/office/officeart/2005/8/layout/process1"/>
    <dgm:cxn modelId="{395FF833-7642-4930-81BC-D988D3EB1EF1}" type="presParOf" srcId="{521921DD-0581-4E23-8BD8-A1C3A9FF6F77}" destId="{A692AB69-5A50-4FE3-ADE5-5A8C9C10E11B}" srcOrd="1" destOrd="0" presId="urn:microsoft.com/office/officeart/2005/8/layout/process1"/>
    <dgm:cxn modelId="{33EB4924-52AC-4FB9-949A-47BD0C2C6BF8}" type="presParOf" srcId="{A692AB69-5A50-4FE3-ADE5-5A8C9C10E11B}" destId="{71CCD0CD-6E55-41EE-859B-205783B455CB}" srcOrd="0" destOrd="0" presId="urn:microsoft.com/office/officeart/2005/8/layout/process1"/>
    <dgm:cxn modelId="{F272F205-FDF3-4C28-A048-4BBB39426B72}" type="presParOf" srcId="{521921DD-0581-4E23-8BD8-A1C3A9FF6F77}" destId="{4322C03A-24B7-4544-8880-0701463D4EAF}" srcOrd="2" destOrd="0" presId="urn:microsoft.com/office/officeart/2005/8/layout/process1"/>
    <dgm:cxn modelId="{80DC682E-4619-4229-B270-6F3A75124639}" type="presParOf" srcId="{521921DD-0581-4E23-8BD8-A1C3A9FF6F77}" destId="{8079F71A-5AB1-4551-BBE9-1F5CB13AB4FC}" srcOrd="3" destOrd="0" presId="urn:microsoft.com/office/officeart/2005/8/layout/process1"/>
    <dgm:cxn modelId="{B869E0FC-2C1C-49F7-947E-DBCE61FCAEE4}" type="presParOf" srcId="{8079F71A-5AB1-4551-BBE9-1F5CB13AB4FC}" destId="{83B2C047-36A1-4FB5-9836-82C1AD0B5C97}" srcOrd="0" destOrd="0" presId="urn:microsoft.com/office/officeart/2005/8/layout/process1"/>
    <dgm:cxn modelId="{44E376F6-C85A-4764-885B-D9ED5AF86AFC}" type="presParOf" srcId="{521921DD-0581-4E23-8BD8-A1C3A9FF6F77}" destId="{DD2D3E0A-0AA0-4F33-91DE-575F231B4539}" srcOrd="4" destOrd="0" presId="urn:microsoft.com/office/officeart/2005/8/layout/process1"/>
    <dgm:cxn modelId="{C644111F-8E33-417E-9413-5F27232AADA9}" type="presParOf" srcId="{521921DD-0581-4E23-8BD8-A1C3A9FF6F77}" destId="{782F499D-ED5D-4EBA-90D7-5B63AA7C380F}" srcOrd="5" destOrd="0" presId="urn:microsoft.com/office/officeart/2005/8/layout/process1"/>
    <dgm:cxn modelId="{277DFC14-6055-4FC3-88F7-2E8CFDF63D82}" type="presParOf" srcId="{782F499D-ED5D-4EBA-90D7-5B63AA7C380F}" destId="{88C3E796-3995-445B-9BF8-5A4A05A729B7}" srcOrd="0" destOrd="0" presId="urn:microsoft.com/office/officeart/2005/8/layout/process1"/>
    <dgm:cxn modelId="{88150746-3F23-43F0-8D33-63387CB9CB40}" type="presParOf" srcId="{521921DD-0581-4E23-8BD8-A1C3A9FF6F77}" destId="{536E3B7F-6899-4211-8240-0B84AB426EE2}"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C37FDA-1177-4525-AB56-AE99CE62008E}">
      <dsp:nvSpPr>
        <dsp:cNvPr id="0" name=""/>
        <dsp:cNvSpPr/>
      </dsp:nvSpPr>
      <dsp:spPr>
        <a:xfrm>
          <a:off x="3780" y="489931"/>
          <a:ext cx="1652715" cy="233509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0" kern="1200" noProof="0" dirty="0">
              <a:latin typeface="Source Sans Pro" panose="020B0503030403020204" pitchFamily="34" charset="0"/>
              <a:ea typeface="Source Sans Pro" panose="020B0503030403020204" pitchFamily="34" charset="0"/>
              <a:cs typeface="Times New Roman" panose="02020603050405020304" pitchFamily="18" charset="0"/>
            </a:rPr>
            <a:t>Utilice la etiqueta de información nutricional para encontrar el  </a:t>
          </a:r>
          <a:r>
            <a:rPr lang="es-ES" sz="1400" b="1" kern="1200" noProof="0" dirty="0">
              <a:latin typeface="Source Sans Pro" panose="020B0503030403020204" pitchFamily="34" charset="0"/>
              <a:ea typeface="Source Sans Pro" panose="020B0503030403020204" pitchFamily="34" charset="0"/>
              <a:cs typeface="Times New Roman" panose="02020603050405020304" pitchFamily="18" charset="0"/>
            </a:rPr>
            <a:t>Tamaño de porción </a:t>
          </a:r>
          <a:r>
            <a:rPr lang="es-ES" sz="1400" b="0" i="1" kern="1200" noProof="0" dirty="0">
              <a:latin typeface="Source Sans Pro" panose="020B0503030403020204" pitchFamily="34" charset="0"/>
              <a:ea typeface="Source Sans Pro" panose="020B0503030403020204" pitchFamily="34" charset="0"/>
              <a:cs typeface="Times New Roman" panose="02020603050405020304" pitchFamily="18" charset="0"/>
            </a:rPr>
            <a:t>(</a:t>
          </a:r>
          <a:r>
            <a:rPr lang="es-ES" sz="1400" b="0" i="1" kern="1200" noProof="0" dirty="0" err="1">
              <a:latin typeface="Source Sans Pro" panose="020B0503030403020204" pitchFamily="34" charset="0"/>
              <a:ea typeface="Source Sans Pro" panose="020B0503030403020204" pitchFamily="34" charset="0"/>
              <a:cs typeface="Times New Roman" panose="02020603050405020304" pitchFamily="18" charset="0"/>
            </a:rPr>
            <a:t>Serving</a:t>
          </a:r>
          <a:r>
            <a:rPr lang="es-ES" sz="1400" b="0" i="1" kern="1200" noProof="0" dirty="0">
              <a:latin typeface="Source Sans Pro" panose="020B0503030403020204" pitchFamily="34" charset="0"/>
              <a:ea typeface="Source Sans Pro" panose="020B0503030403020204" pitchFamily="34" charset="0"/>
              <a:cs typeface="Times New Roman" panose="02020603050405020304" pitchFamily="18" charset="0"/>
            </a:rPr>
            <a:t> </a:t>
          </a:r>
          <a:r>
            <a:rPr lang="es-ES" sz="1400" b="0" i="1" kern="1200" noProof="0" dirty="0" err="1">
              <a:latin typeface="Source Sans Pro" panose="020B0503030403020204" pitchFamily="34" charset="0"/>
              <a:ea typeface="Source Sans Pro" panose="020B0503030403020204" pitchFamily="34" charset="0"/>
              <a:cs typeface="Times New Roman" panose="02020603050405020304" pitchFamily="18" charset="0"/>
            </a:rPr>
            <a:t>Size</a:t>
          </a:r>
          <a:r>
            <a:rPr lang="es-ES" sz="1400" b="0" i="1" kern="1200" noProof="0" dirty="0">
              <a:latin typeface="Source Sans Pro" panose="020B0503030403020204" pitchFamily="34" charset="0"/>
              <a:ea typeface="Source Sans Pro" panose="020B0503030403020204" pitchFamily="34" charset="0"/>
              <a:cs typeface="Times New Roman" panose="02020603050405020304" pitchFamily="18" charset="0"/>
            </a:rPr>
            <a:t>)</a:t>
          </a:r>
          <a:r>
            <a:rPr lang="es-ES" sz="1400" b="0" kern="1200" noProof="0" dirty="0">
              <a:latin typeface="Source Sans Pro" panose="020B0503030403020204" pitchFamily="34" charset="0"/>
              <a:ea typeface="Source Sans Pro" panose="020B0503030403020204" pitchFamily="34" charset="0"/>
              <a:cs typeface="Times New Roman" panose="02020603050405020304" pitchFamily="18" charset="0"/>
            </a:rPr>
            <a:t>, en gramos (g), del cereal.</a:t>
          </a:r>
          <a:endParaRPr lang="es-ES" sz="1400" kern="1200" noProof="0" dirty="0">
            <a:latin typeface="Source Sans Pro" panose="020B0503030403020204" pitchFamily="34" charset="0"/>
            <a:ea typeface="Source Sans Pro" panose="020B0503030403020204" pitchFamily="34" charset="0"/>
          </a:endParaRPr>
        </a:p>
      </dsp:txBody>
      <dsp:txXfrm>
        <a:off x="52186" y="538337"/>
        <a:ext cx="1555903" cy="2238280"/>
      </dsp:txXfrm>
    </dsp:sp>
    <dsp:sp modelId="{A692AB69-5A50-4FE3-ADE5-5A8C9C10E11B}">
      <dsp:nvSpPr>
        <dsp:cNvPr id="0" name=""/>
        <dsp:cNvSpPr/>
      </dsp:nvSpPr>
      <dsp:spPr>
        <a:xfrm>
          <a:off x="1821767" y="1452541"/>
          <a:ext cx="350375" cy="40987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solidFill>
              <a:schemeClr val="bg1"/>
            </a:solidFill>
            <a:latin typeface="Source Sans Pro" panose="020B0503030403020204" pitchFamily="34" charset="0"/>
            <a:ea typeface="Source Sans Pro" panose="020B0503030403020204" pitchFamily="34" charset="0"/>
          </a:endParaRPr>
        </a:p>
      </dsp:txBody>
      <dsp:txXfrm>
        <a:off x="1821767" y="1534516"/>
        <a:ext cx="245263" cy="245923"/>
      </dsp:txXfrm>
    </dsp:sp>
    <dsp:sp modelId="{4322C03A-24B7-4544-8880-0701463D4EAF}">
      <dsp:nvSpPr>
        <dsp:cNvPr id="0" name=""/>
        <dsp:cNvSpPr/>
      </dsp:nvSpPr>
      <dsp:spPr>
        <a:xfrm>
          <a:off x="2317582" y="489931"/>
          <a:ext cx="1652715" cy="233509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0" kern="1200" noProof="0" dirty="0">
              <a:latin typeface="Source Sans Pro" panose="020B0503030403020204" pitchFamily="34" charset="0"/>
              <a:ea typeface="Source Sans Pro" panose="020B0503030403020204" pitchFamily="34" charset="0"/>
              <a:cs typeface="Times New Roman" panose="02020603050405020304" pitchFamily="18" charset="0"/>
            </a:rPr>
            <a:t>Busque la línea </a:t>
          </a:r>
          <a:r>
            <a:rPr lang="es-ES" sz="1400" b="1" kern="1200" noProof="0" dirty="0">
              <a:latin typeface="Source Sans Pro" panose="020B0503030403020204" pitchFamily="34" charset="0"/>
              <a:ea typeface="Source Sans Pro" panose="020B0503030403020204" pitchFamily="34" charset="0"/>
              <a:cs typeface="Times New Roman" panose="02020603050405020304" pitchFamily="18" charset="0"/>
            </a:rPr>
            <a:t>Azúcares añadidos</a:t>
          </a:r>
          <a:r>
            <a:rPr lang="es-ES" sz="1400" b="0" kern="1200" noProof="0" dirty="0">
              <a:latin typeface="Source Sans Pro" panose="020B0503030403020204" pitchFamily="34" charset="0"/>
              <a:ea typeface="Source Sans Pro" panose="020B0503030403020204" pitchFamily="34" charset="0"/>
              <a:cs typeface="Times New Roman" panose="02020603050405020304" pitchFamily="18" charset="0"/>
            </a:rPr>
            <a:t>. Mire el número de </a:t>
          </a:r>
        </a:p>
        <a:p>
          <a:pPr marL="0" lvl="0" indent="0" algn="ctr" defTabSz="622300">
            <a:lnSpc>
              <a:spcPct val="90000"/>
            </a:lnSpc>
            <a:spcBef>
              <a:spcPct val="0"/>
            </a:spcBef>
            <a:spcAft>
              <a:spcPct val="35000"/>
            </a:spcAft>
            <a:buNone/>
          </a:pPr>
          <a:r>
            <a:rPr lang="es-ES" sz="1400" b="0" kern="1200" noProof="0" dirty="0">
              <a:latin typeface="Source Sans Pro" panose="020B0503030403020204" pitchFamily="34" charset="0"/>
              <a:ea typeface="Source Sans Pro" panose="020B0503030403020204" pitchFamily="34" charset="0"/>
              <a:cs typeface="Times New Roman" panose="02020603050405020304" pitchFamily="18" charset="0"/>
            </a:rPr>
            <a:t>gramos (g) al lado de azúcares añadidos.</a:t>
          </a:r>
        </a:p>
        <a:p>
          <a:pPr marL="0" lvl="0" indent="0" algn="ctr" defTabSz="622300">
            <a:lnSpc>
              <a:spcPct val="90000"/>
            </a:lnSpc>
            <a:spcBef>
              <a:spcPct val="0"/>
            </a:spcBef>
            <a:spcAft>
              <a:spcPct val="35000"/>
            </a:spcAft>
            <a:buNone/>
          </a:pPr>
          <a:endParaRPr lang="es-ES" sz="1300" kern="1200" noProof="0" dirty="0">
            <a:latin typeface="Source Sans Pro" panose="020B0503030403020204" pitchFamily="34" charset="0"/>
            <a:ea typeface="Source Sans Pro" panose="020B0503030403020204" pitchFamily="34" charset="0"/>
          </a:endParaRPr>
        </a:p>
      </dsp:txBody>
      <dsp:txXfrm>
        <a:off x="2365988" y="538337"/>
        <a:ext cx="1555903" cy="2238280"/>
      </dsp:txXfrm>
    </dsp:sp>
    <dsp:sp modelId="{8079F71A-5AB1-4551-BBE9-1F5CB13AB4FC}">
      <dsp:nvSpPr>
        <dsp:cNvPr id="0" name=""/>
        <dsp:cNvSpPr/>
      </dsp:nvSpPr>
      <dsp:spPr>
        <a:xfrm>
          <a:off x="4135569" y="1452541"/>
          <a:ext cx="350375" cy="40987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solidFill>
              <a:schemeClr val="bg1"/>
            </a:solidFill>
            <a:latin typeface="Source Sans Pro" panose="020B0503030403020204" pitchFamily="34" charset="0"/>
            <a:ea typeface="Source Sans Pro" panose="020B0503030403020204" pitchFamily="34" charset="0"/>
          </a:endParaRPr>
        </a:p>
      </dsp:txBody>
      <dsp:txXfrm>
        <a:off x="4135569" y="1534516"/>
        <a:ext cx="245263" cy="245923"/>
      </dsp:txXfrm>
    </dsp:sp>
    <dsp:sp modelId="{DD2D3E0A-0AA0-4F33-91DE-575F231B4539}">
      <dsp:nvSpPr>
        <dsp:cNvPr id="0" name=""/>
        <dsp:cNvSpPr/>
      </dsp:nvSpPr>
      <dsp:spPr>
        <a:xfrm>
          <a:off x="4631384" y="489931"/>
          <a:ext cx="1652715" cy="233509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0" kern="1200" noProof="0" dirty="0">
              <a:latin typeface="Source Sans Pro" panose="020B0503030403020204" pitchFamily="34" charset="0"/>
              <a:ea typeface="Source Sans Pro" panose="020B0503030403020204" pitchFamily="34" charset="0"/>
              <a:cs typeface="Times New Roman" panose="02020603050405020304" pitchFamily="18" charset="0"/>
            </a:rPr>
            <a:t>Use el tamaño de porción identificado en el paso 1 para encontrar el tamaño de porción del cereal que se encuentra en la tabla.</a:t>
          </a:r>
          <a:endParaRPr lang="es-ES" sz="1400" kern="1200" noProof="0" dirty="0">
            <a:latin typeface="Source Sans Pro" panose="020B0503030403020204" pitchFamily="34" charset="0"/>
            <a:ea typeface="Source Sans Pro" panose="020B0503030403020204" pitchFamily="34" charset="0"/>
          </a:endParaRPr>
        </a:p>
      </dsp:txBody>
      <dsp:txXfrm>
        <a:off x="4679790" y="538337"/>
        <a:ext cx="1555903" cy="2238280"/>
      </dsp:txXfrm>
    </dsp:sp>
    <dsp:sp modelId="{782F499D-ED5D-4EBA-90D7-5B63AA7C380F}">
      <dsp:nvSpPr>
        <dsp:cNvPr id="0" name=""/>
        <dsp:cNvSpPr/>
      </dsp:nvSpPr>
      <dsp:spPr>
        <a:xfrm>
          <a:off x="6449372" y="1452541"/>
          <a:ext cx="350375" cy="40987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solidFill>
              <a:schemeClr val="bg1"/>
            </a:solidFill>
            <a:latin typeface="Source Sans Pro" panose="020B0503030403020204" pitchFamily="34" charset="0"/>
            <a:ea typeface="Source Sans Pro" panose="020B0503030403020204" pitchFamily="34" charset="0"/>
          </a:endParaRPr>
        </a:p>
      </dsp:txBody>
      <dsp:txXfrm>
        <a:off x="6449372" y="1534516"/>
        <a:ext cx="245263" cy="245923"/>
      </dsp:txXfrm>
    </dsp:sp>
    <dsp:sp modelId="{536E3B7F-6899-4211-8240-0B84AB426EE2}">
      <dsp:nvSpPr>
        <dsp:cNvPr id="0" name=""/>
        <dsp:cNvSpPr/>
      </dsp:nvSpPr>
      <dsp:spPr>
        <a:xfrm>
          <a:off x="6945187" y="489931"/>
          <a:ext cx="1652715" cy="233509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b="0" kern="1200" dirty="0">
            <a:latin typeface="Source Sans Pro" panose="020B0503030403020204" pitchFamily="34" charset="0"/>
            <a:ea typeface="Source Sans Pro" panose="020B0503030403020204" pitchFamily="34" charset="0"/>
            <a:cs typeface="Times New Roman" panose="02020603050405020304" pitchFamily="18" charset="0"/>
          </a:endParaRPr>
        </a:p>
        <a:p>
          <a:pPr marL="0" lvl="0" indent="0" algn="ctr" defTabSz="577850">
            <a:lnSpc>
              <a:spcPct val="90000"/>
            </a:lnSpc>
            <a:spcBef>
              <a:spcPct val="0"/>
            </a:spcBef>
            <a:spcAft>
              <a:spcPct val="35000"/>
            </a:spcAft>
            <a:buNone/>
          </a:pPr>
          <a:r>
            <a:rPr lang="es-ES" sz="1400" b="0" kern="1200" dirty="0">
              <a:latin typeface="Source Sans Pro" panose="020B0503030403020204" pitchFamily="34" charset="0"/>
              <a:ea typeface="Source Sans Pro" panose="020B0503030403020204" pitchFamily="34" charset="0"/>
              <a:cs typeface="Times New Roman" panose="02020603050405020304" pitchFamily="18" charset="0"/>
            </a:rPr>
            <a:t>Mirando a la tabla, si el cereal tiene esa cantidad de azúcares añadidos, o menos, el cereal cumple con el límite de azúcares añadidos.</a:t>
          </a:r>
        </a:p>
        <a:p>
          <a:pPr marL="0" lvl="0" indent="0" algn="ctr" defTabSz="577850">
            <a:lnSpc>
              <a:spcPct val="90000"/>
            </a:lnSpc>
            <a:spcBef>
              <a:spcPct val="0"/>
            </a:spcBef>
            <a:spcAft>
              <a:spcPct val="35000"/>
            </a:spcAft>
            <a:buNone/>
          </a:pPr>
          <a:endParaRPr lang="en-US" sz="1300" kern="1200" dirty="0">
            <a:latin typeface="Source Sans Pro" panose="020B0503030403020204" pitchFamily="34" charset="0"/>
            <a:ea typeface="Source Sans Pro" panose="020B0503030403020204" pitchFamily="34" charset="0"/>
          </a:endParaRPr>
        </a:p>
      </dsp:txBody>
      <dsp:txXfrm>
        <a:off x="6993593" y="538337"/>
        <a:ext cx="1555903" cy="223828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C5539C-1963-8045-8012-28C72B4286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29E828-31A5-6E4D-A5A6-31650B275A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F7D385-C535-6045-8C4F-8BA5F39695DA}" type="datetimeFigureOut">
              <a:rPr lang="en-US" smtClean="0"/>
              <a:t>11/13/2024</a:t>
            </a:fld>
            <a:endParaRPr lang="en-US"/>
          </a:p>
        </p:txBody>
      </p:sp>
      <p:sp>
        <p:nvSpPr>
          <p:cNvPr id="4" name="Footer Placeholder 3">
            <a:extLst>
              <a:ext uri="{FF2B5EF4-FFF2-40B4-BE49-F238E27FC236}">
                <a16:creationId xmlns:a16="http://schemas.microsoft.com/office/drawing/2014/main" id="{37314651-7C1C-654C-B55D-F0B34BEEE01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20D5AA8-52E3-FF49-9A12-8CF5FB2F782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12CBA0-EC2B-7048-9CA7-000CBB4ECB52}" type="slidenum">
              <a:rPr lang="en-US" smtClean="0"/>
              <a:t>‹#›</a:t>
            </a:fld>
            <a:endParaRPr lang="en-US"/>
          </a:p>
        </p:txBody>
      </p:sp>
    </p:spTree>
    <p:extLst>
      <p:ext uri="{BB962C8B-B14F-4D97-AF65-F5344CB8AC3E}">
        <p14:creationId xmlns:p14="http://schemas.microsoft.com/office/powerpoint/2010/main" val="43195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358D1F-64A6-9F4F-9A89-22378524864A}"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92E9ED-D75D-DF40-B20F-46FB25F50A85}" type="slidenum">
              <a:rPr lang="en-US" smtClean="0"/>
              <a:t>‹#›</a:t>
            </a:fld>
            <a:endParaRPr lang="en-US"/>
          </a:p>
        </p:txBody>
      </p:sp>
    </p:spTree>
    <p:extLst>
      <p:ext uri="{BB962C8B-B14F-4D97-AF65-F5344CB8AC3E}">
        <p14:creationId xmlns:p14="http://schemas.microsoft.com/office/powerpoint/2010/main" val="166631323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ns.usda.gov/tn/cacfp/halftime-thirty-thursdays-training-webinar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da.gov/food/nutrition-facts-label/azucares-anadidas-ahora-incluidas-en-la-etiqueta-de-informacion-nutriciona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links-2.govdelivery.com/CL0/https:%2F%2Fgcc02.safelinks.protection.outlook.com%2F%3Furl=https%253A%252F%252Fwww.fns.usda.gov%252Fes%252Ftn%252Fteam-nutrition%26data=05%257C02%257CKimberly.Croteau2%2540usda.gov%257Cae6c6fa329f54e0081be08dcbb91f709%257Ced5b36e701ee4ebc867ee03cfa0d4697%257C1%257C0%257C638591482800055255%257CUnknown%257CTWFpbGZsb3d8eyJWIjoiMC4wLjAwMDAiLCJQIjoiV2luMzIiLCJBTiI6Ik1haWwiLCJXVCI6Mn0%253D%257C0%257C%257C%257C%26sdata=E10%252BqiDVQIC4Ok30FPHQqZPgvaGbaNIhx3pdnOpQy%252FI%253D%26reserved=0/1/0101019268ef294a-071aa24a-2180-4802-bd06-d4459826f95c-000000/cGAK6zREbuRALzl_rTvXbQwq4ZiMzjct3gYwvj-RK4E=373"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Source Sans Pro" panose="020B0503030403020204" pitchFamily="34" charset="0"/>
              <a:ea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8A92E9ED-D75D-DF40-B20F-46FB25F50A85}" type="slidenum">
              <a:rPr lang="en-US" smtClean="0"/>
              <a:t>1</a:t>
            </a:fld>
            <a:endParaRPr lang="en-US" dirty="0"/>
          </a:p>
        </p:txBody>
      </p:sp>
    </p:spTree>
    <p:extLst>
      <p:ext uri="{BB962C8B-B14F-4D97-AF65-F5344CB8AC3E}">
        <p14:creationId xmlns:p14="http://schemas.microsoft.com/office/powerpoint/2010/main" val="4269823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dirty="0">
                <a:latin typeface="Arial" panose="020B0604020202020204" pitchFamily="34" charset="0"/>
                <a:cs typeface="Arial" panose="020B0604020202020204" pitchFamily="34" charset="0"/>
              </a:rPr>
              <a:t>¿Cuánto azúcares añadidos hay en una porción del cereal?</a:t>
            </a:r>
          </a:p>
          <a:p>
            <a:endParaRPr lang="es-US" sz="1200" dirty="0">
              <a:latin typeface="Arial" panose="020B0604020202020204" pitchFamily="34" charset="0"/>
              <a:cs typeface="Arial" panose="020B0604020202020204" pitchFamily="34" charset="0"/>
            </a:endParaRPr>
          </a:p>
          <a:p>
            <a:r>
              <a:rPr lang="es-US" sz="1200" dirty="0">
                <a:latin typeface="Arial" panose="020B0604020202020204" pitchFamily="34" charset="0"/>
                <a:cs typeface="Arial" panose="020B0604020202020204" pitchFamily="34" charset="0"/>
              </a:rPr>
              <a:t>¿Son 4 gramos, 22 gramos o 5 gramos?</a:t>
            </a:r>
            <a:endParaRPr lang="es-US" sz="9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A92E9ED-D75D-DF40-B20F-46FB25F50A85}" type="slidenum">
              <a:rPr lang="en-US" smtClean="0"/>
              <a:t>10</a:t>
            </a:fld>
            <a:endParaRPr lang="en-US"/>
          </a:p>
        </p:txBody>
      </p:sp>
    </p:spTree>
    <p:extLst>
      <p:ext uri="{BB962C8B-B14F-4D97-AF65-F5344CB8AC3E}">
        <p14:creationId xmlns:p14="http://schemas.microsoft.com/office/powerpoint/2010/main" val="3512412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dirty="0">
                <a:latin typeface="Source Sans Pro" panose="020B0503030403020204" pitchFamily="34" charset="0"/>
                <a:ea typeface="Source Sans Pro" panose="020B0503030403020204" pitchFamily="34" charset="0"/>
                <a:cs typeface="Arial" panose="020B0604020202020204" pitchFamily="34" charset="0"/>
              </a:rPr>
              <a:t>Si respondió 4 gramos, es correcto. Hay 4 gramos de azúcar añadido en una porción de este cereal.  </a:t>
            </a:r>
            <a:endParaRPr lang="es-US" sz="1200" kern="1200" dirty="0">
              <a:solidFill>
                <a:schemeClr val="tx1"/>
              </a:solidFill>
              <a:effectLst/>
              <a:latin typeface="Source Sans Pro" panose="020B0503030403020204" pitchFamily="34" charset="0"/>
              <a:ea typeface="Source Sans Pro" panose="020B0503030403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A92E9ED-D75D-DF40-B20F-46FB25F50A85}" type="slidenum">
              <a:rPr lang="en-US" smtClean="0"/>
              <a:t>11</a:t>
            </a:fld>
            <a:endParaRPr lang="en-US"/>
          </a:p>
        </p:txBody>
      </p:sp>
    </p:spTree>
    <p:extLst>
      <p:ext uri="{BB962C8B-B14F-4D97-AF65-F5344CB8AC3E}">
        <p14:creationId xmlns:p14="http://schemas.microsoft.com/office/powerpoint/2010/main" val="609176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US" sz="1200" dirty="0">
                <a:latin typeface="Source Sans Pro" panose="020B0503030403020204" pitchFamily="34" charset="0"/>
                <a:ea typeface="Source Sans Pro" panose="020B0503030403020204" pitchFamily="34" charset="0"/>
                <a:cs typeface="Arial" panose="020B0604020202020204" pitchFamily="34" charset="0"/>
              </a:rPr>
              <a:t>Ahora mire la columna “Tamaño de porción” en la tabla. ¿En cuál de las líneas pertenece este cereal? Los tamaños de las porciones se indican en rangos, así que busque el rango para el tamaño de la porción del cereal. Recuerde que en el paso 1 dijimos que una porción de este cereal es 30 gramos. </a:t>
            </a:r>
            <a:r>
              <a:rPr lang="es-US" sz="1200" baseline="0" dirty="0">
                <a:latin typeface="Source Sans Pro" panose="020B0503030403020204" pitchFamily="34" charset="0"/>
                <a:ea typeface="Source Sans Pro" panose="020B0503030403020204" pitchFamily="34" charset="0"/>
                <a:cs typeface="Arial" panose="020B0604020202020204" pitchFamily="34" charset="0"/>
              </a:rPr>
              <a:t> </a:t>
            </a:r>
          </a:p>
          <a:p>
            <a:pPr defTabSz="931774">
              <a:defRPr/>
            </a:pPr>
            <a:endParaRPr lang="es-US" sz="1200" baseline="0" dirty="0">
              <a:latin typeface="Source Sans Pro" panose="020B0503030403020204" pitchFamily="34" charset="0"/>
              <a:ea typeface="Source Sans Pro" panose="020B0503030403020204" pitchFamily="34" charset="0"/>
              <a:cs typeface="Arial" panose="020B0604020202020204" pitchFamily="34" charset="0"/>
            </a:endParaRPr>
          </a:p>
          <a:p>
            <a:pPr defTabSz="931774">
              <a:defRPr/>
            </a:pPr>
            <a:r>
              <a:rPr lang="es-US" sz="1200" baseline="0" dirty="0">
                <a:latin typeface="Source Sans Pro" panose="020B0503030403020204" pitchFamily="34" charset="0"/>
                <a:ea typeface="Source Sans Pro" panose="020B0503030403020204" pitchFamily="34" charset="0"/>
                <a:cs typeface="Arial" panose="020B0604020202020204" pitchFamily="34" charset="0"/>
              </a:rPr>
              <a:t>Mientras piensa en la respuesta, le quiero mostrar una tabla más extensa de tamaños de porciones y  límites de azúcares en la parte posterior de esta hoja de capacitación en caso de que no encuentren el tamaño de la poción en la parte de al frente de esta hoja de capacitación. </a:t>
            </a:r>
            <a:endParaRPr lang="es-US" sz="1200" dirty="0">
              <a:latin typeface="Source Sans Pro" panose="020B0503030403020204" pitchFamily="34" charset="0"/>
              <a:ea typeface="Source Sans Pro" panose="020B0503030403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A92E9ED-D75D-DF40-B20F-46FB25F50A85}" type="slidenum">
              <a:rPr lang="en-US" smtClean="0"/>
              <a:t>12</a:t>
            </a:fld>
            <a:endParaRPr lang="en-US"/>
          </a:p>
        </p:txBody>
      </p:sp>
    </p:spTree>
    <p:extLst>
      <p:ext uri="{BB962C8B-B14F-4D97-AF65-F5344CB8AC3E}">
        <p14:creationId xmlns:p14="http://schemas.microsoft.com/office/powerpoint/2010/main" val="1467353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dirty="0">
                <a:latin typeface="Arial" panose="020B0604020202020204" pitchFamily="34" charset="0"/>
                <a:cs typeface="Arial" panose="020B0604020202020204" pitchFamily="34" charset="0"/>
              </a:rPr>
              <a:t>Si el tamaño de la porción de un cereal es de 30 gramos, ¿a cuál línea de la tabla pertenecería?</a:t>
            </a:r>
          </a:p>
          <a:p>
            <a:endParaRPr lang="es-US" sz="1200" dirty="0">
              <a:latin typeface="Arial" panose="020B0604020202020204" pitchFamily="34" charset="0"/>
              <a:cs typeface="Arial" panose="020B0604020202020204" pitchFamily="34" charset="0"/>
            </a:endParaRPr>
          </a:p>
          <a:p>
            <a:r>
              <a:rPr lang="es-US" sz="1200" dirty="0">
                <a:latin typeface="Arial" panose="020B0604020202020204" pitchFamily="34" charset="0"/>
                <a:cs typeface="Arial" panose="020B0604020202020204" pitchFamily="34" charset="0"/>
              </a:rPr>
              <a:t>¿Pertenecería a la línea de 12-16 gramos, 26-30 gramos, 31-35 gramos, 45-49 gramos, 55-58 gramos, 59-63 gramos o 74-77 gramos?</a:t>
            </a:r>
            <a:endParaRPr lang="es-US" baseline="0" dirty="0"/>
          </a:p>
          <a:p>
            <a:endParaRPr lang="en-US" dirty="0"/>
          </a:p>
        </p:txBody>
      </p:sp>
      <p:sp>
        <p:nvSpPr>
          <p:cNvPr id="4" name="Slide Number Placeholder 3"/>
          <p:cNvSpPr>
            <a:spLocks noGrp="1"/>
          </p:cNvSpPr>
          <p:nvPr>
            <p:ph type="sldNum" sz="quarter" idx="5"/>
          </p:nvPr>
        </p:nvSpPr>
        <p:spPr/>
        <p:txBody>
          <a:bodyPr/>
          <a:lstStyle/>
          <a:p>
            <a:fld id="{8A92E9ED-D75D-DF40-B20F-46FB25F50A85}" type="slidenum">
              <a:rPr lang="en-US" smtClean="0"/>
              <a:t>13</a:t>
            </a:fld>
            <a:endParaRPr lang="en-US"/>
          </a:p>
        </p:txBody>
      </p:sp>
    </p:spTree>
    <p:extLst>
      <p:ext uri="{BB962C8B-B14F-4D97-AF65-F5344CB8AC3E}">
        <p14:creationId xmlns:p14="http://schemas.microsoft.com/office/powerpoint/2010/main" val="2517582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respondió</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26-30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gramos</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es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correcto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fld id="{8A92E9ED-D75D-DF40-B20F-46FB25F50A85}" type="slidenum">
              <a:rPr lang="en-US" smtClean="0"/>
              <a:t>14</a:t>
            </a:fld>
            <a:endParaRPr lang="en-US"/>
          </a:p>
        </p:txBody>
      </p:sp>
    </p:spTree>
    <p:extLst>
      <p:ext uri="{BB962C8B-B14F-4D97-AF65-F5344CB8AC3E}">
        <p14:creationId xmlns:p14="http://schemas.microsoft.com/office/powerpoint/2010/main" val="2530520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Ahora que ya sabemos en qué rango fijarnos para el tamaño de nuestra porción, mire la columna de la derecha. Esta columna indica la cantidad máxima de azúcares añadidos que puede contener el cereal para cumplir con el límite de azúcares añadidos para cereales en el CACFP.</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Para un cereal con una porción de 26-30 gramos, la cantidad máxima de azúcares añadidos que puede contener y cumplir con el límite de azúcares añadidos del CACFP es 6 gramos.</a:t>
            </a:r>
            <a:br>
              <a:rPr kumimoji="0" lang="en-US" sz="9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br>
            <a:b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8A92E9ED-D75D-DF40-B20F-46FB25F50A85}" type="slidenum">
              <a:rPr lang="en-US" smtClean="0"/>
              <a:t>15</a:t>
            </a:fld>
            <a:endParaRPr lang="en-US"/>
          </a:p>
        </p:txBody>
      </p:sp>
    </p:spTree>
    <p:extLst>
      <p:ext uri="{BB962C8B-B14F-4D97-AF65-F5344CB8AC3E}">
        <p14:creationId xmlns:p14="http://schemas.microsoft.com/office/powerpoint/2010/main" val="1623635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a:latin typeface="Source Sans Pro" panose="020B0503030403020204" pitchFamily="34" charset="0"/>
                <a:ea typeface="Source Sans Pro" panose="020B0503030403020204" pitchFamily="34" charset="0"/>
                <a:cs typeface="Arial" panose="020B0604020202020204" pitchFamily="34" charset="0"/>
              </a:rPr>
              <a:t>Así que ahora, vamos a ponerlo todo junto</a:t>
            </a:r>
          </a:p>
          <a:p>
            <a:endParaRPr lang="en-US" sz="1200" dirty="0">
              <a:latin typeface="Source Sans Pro" panose="020B0503030403020204" pitchFamily="34" charset="0"/>
              <a:ea typeface="Source Sans Pro" panose="020B0503030403020204" pitchFamily="34" charset="0"/>
              <a:cs typeface="Arial" panose="020B0604020202020204" pitchFamily="34" charset="0"/>
            </a:endParaRPr>
          </a:p>
          <a:p>
            <a:r>
              <a:rPr lang="es-ES" sz="1200" dirty="0">
                <a:latin typeface="Source Sans Pro" panose="020B0503030403020204" pitchFamily="34" charset="0"/>
                <a:ea typeface="Source Sans Pro" panose="020B0503030403020204" pitchFamily="34" charset="0"/>
                <a:cs typeface="Arial" panose="020B0604020202020204" pitchFamily="34" charset="0"/>
              </a:rPr>
              <a:t>¿Es acreditable este cereal? ¿Cumple este cereal con el límite de azúcares añadidos para cereales de desayuno en el CACFP?</a:t>
            </a:r>
            <a:endParaRPr lang="en-US" dirty="0"/>
          </a:p>
        </p:txBody>
      </p:sp>
      <p:sp>
        <p:nvSpPr>
          <p:cNvPr id="4" name="Slide Number Placeholder 3"/>
          <p:cNvSpPr>
            <a:spLocks noGrp="1"/>
          </p:cNvSpPr>
          <p:nvPr>
            <p:ph type="sldNum" sz="quarter" idx="5"/>
          </p:nvPr>
        </p:nvSpPr>
        <p:spPr/>
        <p:txBody>
          <a:bodyPr/>
          <a:lstStyle/>
          <a:p>
            <a:fld id="{8A92E9ED-D75D-DF40-B20F-46FB25F50A85}" type="slidenum">
              <a:rPr lang="en-US" smtClean="0"/>
              <a:t>16</a:t>
            </a:fld>
            <a:endParaRPr lang="en-US"/>
          </a:p>
        </p:txBody>
      </p:sp>
    </p:spTree>
    <p:extLst>
      <p:ext uri="{BB962C8B-B14F-4D97-AF65-F5344CB8AC3E}">
        <p14:creationId xmlns:p14="http://schemas.microsoft.com/office/powerpoint/2010/main" val="2013383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US" sz="1200" dirty="0">
                <a:latin typeface="Source Sans Pro" panose="020B0503030403020204" pitchFamily="34" charset="0"/>
                <a:ea typeface="Source Sans Pro" panose="020B0503030403020204" pitchFamily="34" charset="0"/>
                <a:cs typeface="Arial" panose="020B0604020202020204" pitchFamily="34" charset="0"/>
              </a:rPr>
              <a:t>Si su respuesta es sí, es correcto. El cereal es acreditable. Cumple con el límite de azúcares añadidos para los cereales de desayuno en el CACFP.</a:t>
            </a:r>
            <a:endParaRPr lang="es-US" sz="120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p>
            <a:endParaRPr lang="es-US" sz="1200" dirty="0">
              <a:latin typeface="Source Sans Pro" panose="020B0503030403020204" pitchFamily="34" charset="0"/>
              <a:ea typeface="Source Sans Pro" panose="020B0503030403020204" pitchFamily="34" charset="0"/>
              <a:cs typeface="Arial" panose="020B0604020202020204" pitchFamily="34" charset="0"/>
            </a:endParaRPr>
          </a:p>
          <a:p>
            <a:endParaRPr lang="es-US" sz="1200" dirty="0">
              <a:latin typeface="Source Sans Pro" panose="020B0503030403020204" pitchFamily="34" charset="0"/>
              <a:ea typeface="Source Sans Pro" panose="020B0503030403020204" pitchFamily="34" charset="0"/>
              <a:cs typeface="Arial" panose="020B0604020202020204" pitchFamily="34" charset="0"/>
            </a:endParaRPr>
          </a:p>
          <a:p>
            <a:r>
              <a:rPr lang="es-US" sz="1200" dirty="0">
                <a:latin typeface="Source Sans Pro" panose="020B0503030403020204" pitchFamily="34" charset="0"/>
                <a:ea typeface="Source Sans Pro" panose="020B0503030403020204" pitchFamily="34" charset="0"/>
                <a:cs typeface="Arial" panose="020B0604020202020204" pitchFamily="34" charset="0"/>
              </a:rPr>
              <a:t>Como puede ver en la tabla, la cantidad máxima de azúcares añadidos permitida en 30 gramos de cereales es 6 gramos. Como este cereal sólo tiene 4 gramos de azúcares añadidos para una porción de 30 gramos, está por debajo del límite de 6 gramos. Por lo tanto, se puede servir como parte de una comida o merienda reembolsable en el CACFP.</a:t>
            </a:r>
            <a:endParaRPr lang="es-US" dirty="0"/>
          </a:p>
        </p:txBody>
      </p:sp>
      <p:sp>
        <p:nvSpPr>
          <p:cNvPr id="4" name="Slide Number Placeholder 3"/>
          <p:cNvSpPr>
            <a:spLocks noGrp="1"/>
          </p:cNvSpPr>
          <p:nvPr>
            <p:ph type="sldNum" sz="quarter" idx="5"/>
          </p:nvPr>
        </p:nvSpPr>
        <p:spPr/>
        <p:txBody>
          <a:bodyPr/>
          <a:lstStyle/>
          <a:p>
            <a:fld id="{8A92E9ED-D75D-DF40-B20F-46FB25F50A85}" type="slidenum">
              <a:rPr lang="en-US" smtClean="0"/>
              <a:t>17</a:t>
            </a:fld>
            <a:endParaRPr lang="en-US"/>
          </a:p>
        </p:txBody>
      </p:sp>
    </p:spTree>
    <p:extLst>
      <p:ext uri="{BB962C8B-B14F-4D97-AF65-F5344CB8AC3E}">
        <p14:creationId xmlns:p14="http://schemas.microsoft.com/office/powerpoint/2010/main" val="62119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dirty="0">
                <a:latin typeface="Arial" panose="020B0604020202020204" pitchFamily="34" charset="0"/>
                <a:cs typeface="Arial" panose="020B0604020202020204" pitchFamily="34" charset="0"/>
              </a:rPr>
              <a:t>Intentemos algunos ejemplos más.</a:t>
            </a:r>
          </a:p>
          <a:p>
            <a:endParaRPr lang="es-US" sz="1200" dirty="0">
              <a:latin typeface="Arial" panose="020B0604020202020204" pitchFamily="34" charset="0"/>
              <a:cs typeface="Arial" panose="020B0604020202020204" pitchFamily="34" charset="0"/>
            </a:endParaRPr>
          </a:p>
          <a:p>
            <a:r>
              <a:rPr lang="es-US" sz="1200" dirty="0">
                <a:latin typeface="Arial" panose="020B0604020202020204" pitchFamily="34" charset="0"/>
                <a:cs typeface="Arial" panose="020B0604020202020204" pitchFamily="34" charset="0"/>
              </a:rPr>
              <a:t>Aquí puede ver la etiqueta de información nutricional de un nuevo cereal llamado “Marca C: Gran Cereal de Granola”. Mire la etiqueta de información nutricional y utilice la tabla para decidir si el cereal cumple con el límite de azúcares añadidos.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A92E9ED-D75D-DF40-B20F-46FB25F50A85}" type="slidenum">
              <a:rPr lang="en-US" smtClean="0"/>
              <a:t>18</a:t>
            </a:fld>
            <a:endParaRPr lang="en-US"/>
          </a:p>
        </p:txBody>
      </p:sp>
    </p:spTree>
    <p:extLst>
      <p:ext uri="{BB962C8B-B14F-4D97-AF65-F5344CB8AC3E}">
        <p14:creationId xmlns:p14="http://schemas.microsoft.com/office/powerpoint/2010/main" val="2881433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noProof="0" dirty="0">
                <a:latin typeface="Source Sans Pro" panose="020B0503030403020204" pitchFamily="34" charset="0"/>
                <a:ea typeface="Source Sans Pro" panose="020B0503030403020204" pitchFamily="34" charset="0"/>
                <a:cs typeface="Arial" panose="020B0604020202020204" pitchFamily="34" charset="0"/>
              </a:rPr>
              <a:t>¿Es acreditable este cereal? ¿Cumple este cereal con el límite de azúcares añadidos para los cereales de desayuno del CACFP?</a:t>
            </a:r>
            <a:endParaRPr lang="es-ES" noProof="0" dirty="0"/>
          </a:p>
        </p:txBody>
      </p:sp>
      <p:sp>
        <p:nvSpPr>
          <p:cNvPr id="4" name="Slide Number Placeholder 3"/>
          <p:cNvSpPr>
            <a:spLocks noGrp="1"/>
          </p:cNvSpPr>
          <p:nvPr>
            <p:ph type="sldNum" sz="quarter" idx="5"/>
          </p:nvPr>
        </p:nvSpPr>
        <p:spPr/>
        <p:txBody>
          <a:bodyPr/>
          <a:lstStyle/>
          <a:p>
            <a:fld id="{8A92E9ED-D75D-DF40-B20F-46FB25F50A85}" type="slidenum">
              <a:rPr lang="en-US" smtClean="0"/>
              <a:t>19</a:t>
            </a:fld>
            <a:endParaRPr lang="en-US"/>
          </a:p>
        </p:txBody>
      </p:sp>
    </p:spTree>
    <p:extLst>
      <p:ext uri="{BB962C8B-B14F-4D97-AF65-F5344CB8AC3E}">
        <p14:creationId xmlns:p14="http://schemas.microsoft.com/office/powerpoint/2010/main" val="2097752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600" dirty="0" err="1">
                <a:latin typeface="Source Sans Pro" panose="020B0503030403020204" pitchFamily="34" charset="0"/>
                <a:ea typeface="Source Sans Pro" panose="020B0503030403020204" pitchFamily="34" charset="0"/>
                <a:cs typeface="Arial" panose="020B0604020202020204" pitchFamily="34" charset="0"/>
              </a:rPr>
              <a:t>Team</a:t>
            </a:r>
            <a:r>
              <a:rPr lang="es-US" sz="1600" dirty="0">
                <a:latin typeface="Source Sans Pro" panose="020B0503030403020204" pitchFamily="34" charset="0"/>
                <a:ea typeface="Source Sans Pro" panose="020B0503030403020204" pitchFamily="34" charset="0"/>
                <a:cs typeface="Arial" panose="020B0604020202020204" pitchFamily="34" charset="0"/>
              </a:rPr>
              <a:t> Nutrition es una iniciativa del Servicio de Alimentos y Nutrición del USDA que apoya a los Programas de Nutrición Infantil, incluidos el Programa Nacional de Almuerzo Escolar, el Programa de Desayuno Escolar, y por supuesto, el Programa de Alimentos para el Cuidado de Niños y Adultos , o el CACFP.</a:t>
            </a:r>
          </a:p>
          <a:p>
            <a:endParaRPr lang="es-US" sz="1600" dirty="0">
              <a:latin typeface="Source Sans Pro" panose="020B0503030403020204" pitchFamily="34" charset="0"/>
              <a:ea typeface="Source Sans Pro" panose="020B0503030403020204" pitchFamily="34" charset="0"/>
              <a:cs typeface="Arial" panose="020B0604020202020204" pitchFamily="34" charset="0"/>
            </a:endParaRPr>
          </a:p>
          <a:p>
            <a:r>
              <a:rPr lang="es-US" sz="1600" dirty="0">
                <a:latin typeface="Source Sans Pro" panose="020B0503030403020204" pitchFamily="34" charset="0"/>
                <a:ea typeface="Source Sans Pro" panose="020B0503030403020204" pitchFamily="34" charset="0"/>
                <a:cs typeface="Arial" panose="020B0604020202020204" pitchFamily="34" charset="0"/>
              </a:rPr>
              <a:t>La meta de </a:t>
            </a:r>
            <a:r>
              <a:rPr lang="es-US" sz="1600" dirty="0" err="1">
                <a:latin typeface="Source Sans Pro" panose="020B0503030403020204" pitchFamily="34" charset="0"/>
                <a:ea typeface="Source Sans Pro" panose="020B0503030403020204" pitchFamily="34" charset="0"/>
                <a:cs typeface="Arial" panose="020B0604020202020204" pitchFamily="34" charset="0"/>
              </a:rPr>
              <a:t>Team</a:t>
            </a:r>
            <a:r>
              <a:rPr lang="es-US" sz="1600" dirty="0">
                <a:latin typeface="Source Sans Pro" panose="020B0503030403020204" pitchFamily="34" charset="0"/>
                <a:ea typeface="Source Sans Pro" panose="020B0503030403020204" pitchFamily="34" charset="0"/>
                <a:cs typeface="Arial" panose="020B0604020202020204" pitchFamily="34" charset="0"/>
              </a:rPr>
              <a:t> </a:t>
            </a:r>
            <a:r>
              <a:rPr lang="es-US" sz="1600" dirty="0" err="1">
                <a:latin typeface="Source Sans Pro" panose="020B0503030403020204" pitchFamily="34" charset="0"/>
                <a:ea typeface="Source Sans Pro" panose="020B0503030403020204" pitchFamily="34" charset="0"/>
                <a:cs typeface="Arial" panose="020B0604020202020204" pitchFamily="34" charset="0"/>
              </a:rPr>
              <a:t>Nutrition</a:t>
            </a:r>
            <a:r>
              <a:rPr lang="es-US" sz="1600" dirty="0">
                <a:latin typeface="Source Sans Pro" panose="020B0503030403020204" pitchFamily="34" charset="0"/>
                <a:ea typeface="Source Sans Pro" panose="020B0503030403020204" pitchFamily="34" charset="0"/>
                <a:cs typeface="Arial" panose="020B0604020202020204" pitchFamily="34" charset="0"/>
              </a:rPr>
              <a:t> es mejorar los hábitos alimenticios y de actividad física en niños a lo largo de toda la vida mediante una educación nutricional basada en los principios de las Guías Alimentarias para los Estadounidenses y </a:t>
            </a:r>
            <a:r>
              <a:rPr lang="es-US" sz="1600" dirty="0" err="1">
                <a:latin typeface="Source Sans Pro" panose="020B0503030403020204" pitchFamily="34" charset="0"/>
                <a:ea typeface="Source Sans Pro" panose="020B0503030403020204" pitchFamily="34" charset="0"/>
                <a:cs typeface="Arial" panose="020B0604020202020204" pitchFamily="34" charset="0"/>
              </a:rPr>
              <a:t>MiPlato</a:t>
            </a:r>
            <a:r>
              <a:rPr lang="es-US" sz="1600" dirty="0">
                <a:latin typeface="Source Sans Pro" panose="020B0503030403020204" pitchFamily="34" charset="0"/>
                <a:ea typeface="Source Sans Pro" panose="020B0503030403020204" pitchFamily="34" charset="0"/>
                <a:cs typeface="Arial" panose="020B0604020202020204" pitchFamily="34" charset="0"/>
              </a:rPr>
              <a:t>.</a:t>
            </a:r>
          </a:p>
          <a:p>
            <a:endParaRPr lang="es-US" sz="1600" dirty="0">
              <a:latin typeface="Source Sans Pro" panose="020B0503030403020204" pitchFamily="34" charset="0"/>
              <a:ea typeface="Source Sans Pro" panose="020B0503030403020204" pitchFamily="34" charset="0"/>
              <a:cs typeface="Arial" panose="020B0604020202020204" pitchFamily="34" charset="0"/>
            </a:endParaRPr>
          </a:p>
          <a:p>
            <a:r>
              <a:rPr lang="es-US" sz="1600" dirty="0">
                <a:latin typeface="Source Sans Pro" panose="020B0503030403020204" pitchFamily="34" charset="0"/>
                <a:ea typeface="Source Sans Pro" panose="020B0503030403020204" pitchFamily="34" charset="0"/>
                <a:cs typeface="Arial" panose="020B0604020202020204" pitchFamily="34" charset="0"/>
              </a:rPr>
              <a:t>Esta meta se logra a través de asistencia técnica y capacitación para los que preparan y sirven las comidas, proporcionando recursos de educación nutricional para niños y apoyando el desarrollo de un ambiente saludable en la escuela y en el lugar de cuidado infantil. </a:t>
            </a:r>
            <a:endParaRPr lang="es-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A92E9ED-D75D-DF40-B20F-46FB25F50A85}" type="slidenum">
              <a:rPr lang="en-US" smtClean="0"/>
              <a:t>2</a:t>
            </a:fld>
            <a:endParaRPr lang="en-US" dirty="0"/>
          </a:p>
        </p:txBody>
      </p:sp>
    </p:spTree>
    <p:extLst>
      <p:ext uri="{BB962C8B-B14F-4D97-AF65-F5344CB8AC3E}">
        <p14:creationId xmlns:p14="http://schemas.microsoft.com/office/powerpoint/2010/main" val="302652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dirty="0">
                <a:latin typeface="Arial" panose="020B0604020202020204" pitchFamily="34" charset="0"/>
                <a:cs typeface="Arial" panose="020B0604020202020204" pitchFamily="34" charset="0"/>
              </a:rPr>
              <a:t>La respuesta es “Sí.” El Gran Cereal de Granola Marca C es acreditable porque  cumple con el límite de azúcares añadidos del CACFP de 6 gramos de azúcares añadidos por onza seca. </a:t>
            </a:r>
          </a:p>
          <a:p>
            <a:endParaRPr lang="es-US" sz="1200" dirty="0">
              <a:latin typeface="Arial" panose="020B0604020202020204" pitchFamily="34" charset="0"/>
              <a:cs typeface="Arial" panose="020B0604020202020204" pitchFamily="34" charset="0"/>
            </a:endParaRPr>
          </a:p>
          <a:p>
            <a:r>
              <a:rPr lang="es-US" sz="1200" dirty="0">
                <a:latin typeface="Arial" panose="020B0604020202020204" pitchFamily="34" charset="0"/>
                <a:cs typeface="Arial" panose="020B0604020202020204" pitchFamily="34" charset="0"/>
              </a:rPr>
              <a:t>Para determinar si este cereal es acreditable mire el tamaño de la porción en la etiqueta de información nutricional, que es de 55 gramos. Luego miramos la línea de “Azúcares añadidos” en la etiqueta de información nutricional para ver cuánto azúcar añadido hay en una porción de este cereal, que es 10 gramos de azúcares añadidos.</a:t>
            </a:r>
          </a:p>
          <a:p>
            <a:endParaRPr lang="es-US" sz="1200" dirty="0">
              <a:latin typeface="Arial" panose="020B0604020202020204" pitchFamily="34" charset="0"/>
              <a:cs typeface="Arial" panose="020B0604020202020204" pitchFamily="34" charset="0"/>
            </a:endParaRPr>
          </a:p>
          <a:p>
            <a:r>
              <a:rPr lang="es-US" sz="1200" dirty="0">
                <a:latin typeface="Arial" panose="020B0604020202020204" pitchFamily="34" charset="0"/>
                <a:cs typeface="Arial" panose="020B0604020202020204" pitchFamily="34" charset="0"/>
              </a:rPr>
              <a:t>Después miramos la tabla de la hoja de capacitación para encontrar la serie de porciones para este cereal. Como sabemos que la porción es 55 gramos, miramos la serie de porciones de 55-58 gramos para ver la cantidad máxima de azúcares añadidos que puede haber en esa porción. Eso significa que miramos a la derecha de la línea del tamaño de porción de 55-58 gramos y vemos que el cereal no puede contener más de 12 gramos de azúcares añadidos. Como este cereal contiene 10 gramos de azúcares añadidos, y según la tabla la cantidad máxima de azúcares añadidos que puede haber en este tamaño de porción es 12 gramos, entonces este cereal es acreditable y cumple con el límite de azúcares para cereales en el CACFP</a:t>
            </a:r>
            <a:endParaRPr lang="es-US" sz="1200" dirty="0"/>
          </a:p>
          <a:p>
            <a:endParaRPr lang="en-US" dirty="0"/>
          </a:p>
        </p:txBody>
      </p:sp>
      <p:sp>
        <p:nvSpPr>
          <p:cNvPr id="4" name="Slide Number Placeholder 3"/>
          <p:cNvSpPr>
            <a:spLocks noGrp="1"/>
          </p:cNvSpPr>
          <p:nvPr>
            <p:ph type="sldNum" sz="quarter" idx="5"/>
          </p:nvPr>
        </p:nvSpPr>
        <p:spPr/>
        <p:txBody>
          <a:bodyPr/>
          <a:lstStyle/>
          <a:p>
            <a:fld id="{8A92E9ED-D75D-DF40-B20F-46FB25F50A85}" type="slidenum">
              <a:rPr lang="en-US" smtClean="0"/>
              <a:t>20</a:t>
            </a:fld>
            <a:endParaRPr lang="en-US"/>
          </a:p>
        </p:txBody>
      </p:sp>
    </p:spTree>
    <p:extLst>
      <p:ext uri="{BB962C8B-B14F-4D97-AF65-F5344CB8AC3E}">
        <p14:creationId xmlns:p14="http://schemas.microsoft.com/office/powerpoint/2010/main" val="1825981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noProof="0" dirty="0">
                <a:latin typeface="Arial" panose="020B0604020202020204" pitchFamily="34" charset="0"/>
                <a:cs typeface="Arial" panose="020B0604020202020204" pitchFamily="34" charset="0"/>
              </a:rPr>
              <a:t>Si esta fuera una marca actual de cereal, usted la podría escribir en su lista de “Cereales para servir en el CACFP” en la página 2 de la hoja de capacitación. Puede continuar añadiendo a esta lista a medida que encuentre otros cereales de desayuno que sean acreditables y que pueda servir en su programa.</a:t>
            </a:r>
          </a:p>
          <a:p>
            <a:endParaRPr lang="es-ES" sz="1200" baseline="0" noProof="0" dirty="0">
              <a:latin typeface="Arial" panose="020B0604020202020204" pitchFamily="34" charset="0"/>
              <a:cs typeface="Arial" panose="020B0604020202020204" pitchFamily="34" charset="0"/>
            </a:endParaRPr>
          </a:p>
          <a:p>
            <a:r>
              <a:rPr lang="es-ES" sz="1200" baseline="0" noProof="0" dirty="0">
                <a:latin typeface="Arial" panose="020B0604020202020204" pitchFamily="34" charset="0"/>
                <a:cs typeface="Arial" panose="020B0604020202020204" pitchFamily="34" charset="0"/>
              </a:rPr>
              <a:t>Como sabemos que las fórmulas de los cereales pueden cambiar de vez en cuando, también incluimos un recordatorio en la hoja de capacitación recordando para que revise la etiqueta de información nutricional de los cereales en esa lista para asegurarse de que cumplen con el límite de azúcares añadidos.</a:t>
            </a:r>
            <a:endParaRPr lang="es-ES" baseline="0" noProof="0" dirty="0"/>
          </a:p>
          <a:p>
            <a:endParaRPr lang="es-ES" baseline="0" noProof="0" dirty="0"/>
          </a:p>
          <a:p>
            <a:endParaRPr lang="es-ES" noProof="0" dirty="0"/>
          </a:p>
        </p:txBody>
      </p:sp>
      <p:sp>
        <p:nvSpPr>
          <p:cNvPr id="4" name="Slide Number Placeholder 3"/>
          <p:cNvSpPr>
            <a:spLocks noGrp="1"/>
          </p:cNvSpPr>
          <p:nvPr>
            <p:ph type="sldNum" sz="quarter" idx="5"/>
          </p:nvPr>
        </p:nvSpPr>
        <p:spPr/>
        <p:txBody>
          <a:bodyPr/>
          <a:lstStyle/>
          <a:p>
            <a:fld id="{8A92E9ED-D75D-DF40-B20F-46FB25F50A85}" type="slidenum">
              <a:rPr lang="en-US" smtClean="0"/>
              <a:t>21</a:t>
            </a:fld>
            <a:endParaRPr lang="en-US"/>
          </a:p>
        </p:txBody>
      </p:sp>
    </p:spTree>
    <p:extLst>
      <p:ext uri="{BB962C8B-B14F-4D97-AF65-F5344CB8AC3E}">
        <p14:creationId xmlns:p14="http://schemas.microsoft.com/office/powerpoint/2010/main" val="3378178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noProof="0" dirty="0">
                <a:latin typeface="Arial" panose="020B0604020202020204" pitchFamily="34" charset="0"/>
                <a:cs typeface="Arial" panose="020B0604020202020204" pitchFamily="34" charset="0"/>
              </a:rPr>
              <a:t>Intentemos algunos ejemplos más.</a:t>
            </a:r>
          </a:p>
          <a:p>
            <a:endParaRPr lang="es-ES" sz="1200" noProof="0" dirty="0">
              <a:latin typeface="Arial" panose="020B0604020202020204" pitchFamily="34" charset="0"/>
              <a:cs typeface="Arial" panose="020B0604020202020204" pitchFamily="34" charset="0"/>
            </a:endParaRPr>
          </a:p>
          <a:p>
            <a:r>
              <a:rPr lang="es-ES" sz="1200" noProof="0" dirty="0">
                <a:latin typeface="Arial" panose="020B0604020202020204" pitchFamily="34" charset="0"/>
                <a:cs typeface="Arial" panose="020B0604020202020204" pitchFamily="34" charset="0"/>
              </a:rPr>
              <a:t>Aquí puede ver la etiqueta de información nutricional de un cereal nuevo al que llamamos “Cereal </a:t>
            </a:r>
            <a:r>
              <a:rPr lang="es-ES" sz="1200" i="1" noProof="0" dirty="0" err="1">
                <a:latin typeface="Arial" panose="020B0604020202020204" pitchFamily="34" charset="0"/>
                <a:cs typeface="Arial" panose="020B0604020202020204" pitchFamily="34" charset="0"/>
              </a:rPr>
              <a:t>Fruity</a:t>
            </a:r>
            <a:r>
              <a:rPr lang="es-ES" sz="1200" i="1" noProof="0" dirty="0">
                <a:latin typeface="Arial" panose="020B0604020202020204" pitchFamily="34" charset="0"/>
                <a:cs typeface="Arial" panose="020B0604020202020204" pitchFamily="34" charset="0"/>
              </a:rPr>
              <a:t> </a:t>
            </a:r>
            <a:r>
              <a:rPr lang="es-ES" sz="1200" i="1" noProof="0" dirty="0" err="1">
                <a:latin typeface="Arial" panose="020B0604020202020204" pitchFamily="34" charset="0"/>
                <a:cs typeface="Arial" panose="020B0604020202020204" pitchFamily="34" charset="0"/>
              </a:rPr>
              <a:t>Flakes</a:t>
            </a:r>
            <a:r>
              <a:rPr lang="es-ES" sz="1200" i="1" noProof="0" dirty="0">
                <a:latin typeface="Arial" panose="020B0604020202020204" pitchFamily="34" charset="0"/>
                <a:cs typeface="Arial" panose="020B0604020202020204" pitchFamily="34" charset="0"/>
              </a:rPr>
              <a:t> </a:t>
            </a:r>
            <a:r>
              <a:rPr lang="es-ES" sz="1200" noProof="0" dirty="0">
                <a:latin typeface="Arial" panose="020B0604020202020204" pitchFamily="34" charset="0"/>
                <a:cs typeface="Arial" panose="020B0604020202020204" pitchFamily="34" charset="0"/>
              </a:rPr>
              <a:t>de la marca D”. Mire la etiqueta de información nutricional y utilice la tabla para decidir si el cereal cumple con el límite de azúcares añadidos.</a:t>
            </a:r>
          </a:p>
          <a:p>
            <a:endParaRPr lang="es-ES" noProof="0" dirty="0"/>
          </a:p>
          <a:p>
            <a:endParaRPr lang="es-ES" noProof="0" dirty="0"/>
          </a:p>
          <a:p>
            <a:endParaRPr lang="es-ES" noProof="0" dirty="0"/>
          </a:p>
          <a:p>
            <a:endParaRPr lang="es-ES" noProof="0" dirty="0"/>
          </a:p>
          <a:p>
            <a:endParaRPr lang="es-ES" noProof="0" dirty="0"/>
          </a:p>
        </p:txBody>
      </p:sp>
      <p:sp>
        <p:nvSpPr>
          <p:cNvPr id="4" name="Slide Number Placeholder 3"/>
          <p:cNvSpPr>
            <a:spLocks noGrp="1"/>
          </p:cNvSpPr>
          <p:nvPr>
            <p:ph type="sldNum" sz="quarter" idx="5"/>
          </p:nvPr>
        </p:nvSpPr>
        <p:spPr/>
        <p:txBody>
          <a:bodyPr/>
          <a:lstStyle/>
          <a:p>
            <a:fld id="{8A92E9ED-D75D-DF40-B20F-46FB25F50A85}" type="slidenum">
              <a:rPr lang="en-US" smtClean="0"/>
              <a:t>22</a:t>
            </a:fld>
            <a:endParaRPr lang="en-US"/>
          </a:p>
        </p:txBody>
      </p:sp>
    </p:spTree>
    <p:extLst>
      <p:ext uri="{BB962C8B-B14F-4D97-AF65-F5344CB8AC3E}">
        <p14:creationId xmlns:p14="http://schemas.microsoft.com/office/powerpoint/2010/main" val="326944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noProof="0" dirty="0">
                <a:latin typeface="Source Sans Pro" panose="020B0503030403020204" pitchFamily="34" charset="0"/>
                <a:ea typeface="Source Sans Pro" panose="020B0503030403020204" pitchFamily="34" charset="0"/>
                <a:cs typeface="Arial" panose="020B0604020202020204" pitchFamily="34" charset="0"/>
              </a:rPr>
              <a:t>¿Es acreditable este cereal? ¿Cumple este cereal con el límite de azúcares añadidos para cereales de desayuno en el CACFP? Mire la etiqueta y el rango. Si necesita más tiempo, puede para la grabación hasta que tenga la respuesta. </a:t>
            </a:r>
          </a:p>
          <a:p>
            <a:endParaRPr lang="es-ES" noProof="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2E9ED-D75D-DF40-B20F-46FB25F50A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740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noProof="0" dirty="0">
                <a:latin typeface="Source Sans Pro" panose="020B0503030403020204" pitchFamily="34" charset="0"/>
                <a:ea typeface="Source Sans Pro" panose="020B0503030403020204" pitchFamily="34" charset="0"/>
                <a:cs typeface="Arial" panose="020B0604020202020204" pitchFamily="34" charset="0"/>
              </a:rPr>
              <a:t>Si dijo que no, esta en lo correcto.  El cereal </a:t>
            </a:r>
            <a:r>
              <a:rPr lang="es-ES" sz="1200" i="1" noProof="0" dirty="0" err="1">
                <a:latin typeface="Source Sans Pro" panose="020B0503030403020204" pitchFamily="34" charset="0"/>
                <a:ea typeface="Source Sans Pro" panose="020B0503030403020204" pitchFamily="34" charset="0"/>
                <a:cs typeface="Arial" panose="020B0604020202020204" pitchFamily="34" charset="0"/>
              </a:rPr>
              <a:t>Fruity</a:t>
            </a:r>
            <a:r>
              <a:rPr lang="es-ES" sz="1200" i="1" noProof="0" dirty="0">
                <a:latin typeface="Source Sans Pro" panose="020B0503030403020204" pitchFamily="34" charset="0"/>
                <a:ea typeface="Source Sans Pro" panose="020B0503030403020204" pitchFamily="34" charset="0"/>
                <a:cs typeface="Arial" panose="020B0604020202020204" pitchFamily="34" charset="0"/>
              </a:rPr>
              <a:t> </a:t>
            </a:r>
            <a:r>
              <a:rPr lang="es-ES" sz="1200" i="1" noProof="0" dirty="0" err="1">
                <a:latin typeface="Source Sans Pro" panose="020B0503030403020204" pitchFamily="34" charset="0"/>
                <a:ea typeface="Source Sans Pro" panose="020B0503030403020204" pitchFamily="34" charset="0"/>
                <a:cs typeface="Arial" panose="020B0604020202020204" pitchFamily="34" charset="0"/>
              </a:rPr>
              <a:t>Flakes</a:t>
            </a:r>
            <a:r>
              <a:rPr lang="es-ES" sz="1200" i="1" noProof="0" dirty="0">
                <a:latin typeface="Source Sans Pro" panose="020B0503030403020204" pitchFamily="34" charset="0"/>
                <a:ea typeface="Source Sans Pro" panose="020B0503030403020204" pitchFamily="34" charset="0"/>
                <a:cs typeface="Arial" panose="020B0604020202020204" pitchFamily="34" charset="0"/>
              </a:rPr>
              <a:t> </a:t>
            </a:r>
            <a:r>
              <a:rPr lang="es-ES" sz="1200" noProof="0" dirty="0">
                <a:latin typeface="Source Sans Pro" panose="020B0503030403020204" pitchFamily="34" charset="0"/>
                <a:ea typeface="Source Sans Pro" panose="020B0503030403020204" pitchFamily="34" charset="0"/>
                <a:cs typeface="Arial" panose="020B0604020202020204" pitchFamily="34" charset="0"/>
              </a:rPr>
              <a:t>de la marca D no es acreditable porque no cumple con el límite de azúcares añadidos del CACFP de 6 gramos de azúcares añadidos por onza seca.</a:t>
            </a:r>
          </a:p>
          <a:p>
            <a:endParaRPr lang="es-ES" sz="1200" noProof="0" dirty="0">
              <a:latin typeface="Source Sans Pro" panose="020B0503030403020204" pitchFamily="34" charset="0"/>
              <a:ea typeface="Source Sans Pro" panose="020B0503030403020204" pitchFamily="34" charset="0"/>
              <a:cs typeface="Arial" panose="020B0604020202020204" pitchFamily="34" charset="0"/>
            </a:endParaRPr>
          </a:p>
          <a:p>
            <a:r>
              <a:rPr lang="es-ES" noProof="0" dirty="0"/>
              <a:t>Para determinar si este cereal es acreditable miramos el tamaño de la porción en la etiqueta de información nutricional, que es 37 gramos. Luego miramos la línea “Azúcares añadidos” en la etiqueta de información nutricional para ver cuánta azúcar añadida hay en una porción de este cereal, que es 12 gramos de azúcares añadidos.</a:t>
            </a:r>
          </a:p>
          <a:p>
            <a:endParaRPr lang="es-ES" noProof="0" dirty="0"/>
          </a:p>
          <a:p>
            <a:r>
              <a:rPr lang="es-ES" noProof="0" dirty="0"/>
              <a:t>Luego miramos la tabla de la hoja de capacitación para encontrar el rango de porciones para este cereal. Como sabemos que la porción es 37 gramos, miramos el rango de porciones de 36-40 gramos para ver la cantidad máxima de azúcares añadidos que puede haber en esa porción. Eso significa que miramos a la derecha de la línea del tamaño de la porción de 36-40 gramos y vemos que el cereal no puede contener más de 8 gramos de azúcares añadidos. Como este cereal contiene 12 gramos de azúcares añadidos, y según la tabla la cantidad máxima de azúcares añadidos que puede haber en este tamaño de porción es 8 gramos, entonces este cereal no es acreditable, no cumple con el límite de azúcares para cereales en el CACFP.</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2E9ED-D75D-DF40-B20F-46FB25F50A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5529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Ahora, dediquemos un segundo para hablar de las porciones por envase en una etiqueta de información nutricional. La primera línea de la etiqueta de información nutricional es “porciones por envase”. Esto indica el número total de porciones en todo el paquete o envase del alimento. Tenga en cuenta que un paquete de un alimento puede contener más de una porción.</a:t>
            </a:r>
          </a:p>
          <a:p>
            <a:endParaRPr lang="es-ES" sz="1200" baseline="0" noProof="0" dirty="0">
              <a:latin typeface="Arial" panose="020B0604020202020204" pitchFamily="34" charset="0"/>
              <a:cs typeface="Arial" panose="020B0604020202020204" pitchFamily="34" charset="0"/>
            </a:endParaRPr>
          </a:p>
          <a:p>
            <a:r>
              <a:rPr lang="es-ES" sz="1200" baseline="0" noProof="0" dirty="0">
                <a:latin typeface="Arial" panose="020B0604020202020204" pitchFamily="34" charset="0"/>
                <a:cs typeface="Arial" panose="020B0604020202020204" pitchFamily="34" charset="0"/>
              </a:rPr>
              <a:t>Por ejemplo, si observa la línea de “porciones por envase” resaltada en la diapositiva, verá que en este envase hay 8 porciones de 2/3 de taza de cereal para el desayuno.</a:t>
            </a:r>
            <a:endParaRPr lang="es-ES" noProof="0" dirty="0"/>
          </a:p>
        </p:txBody>
      </p:sp>
      <p:sp>
        <p:nvSpPr>
          <p:cNvPr id="4" name="Slide Number Placeholder 3"/>
          <p:cNvSpPr>
            <a:spLocks noGrp="1"/>
          </p:cNvSpPr>
          <p:nvPr>
            <p:ph type="sldNum" sz="quarter" idx="5"/>
          </p:nvPr>
        </p:nvSpPr>
        <p:spPr/>
        <p:txBody>
          <a:bodyPr/>
          <a:lstStyle/>
          <a:p>
            <a:fld id="{C06803BF-B57F-4FAB-88EE-BDB03499A593}" type="slidenum">
              <a:rPr lang="en-US" smtClean="0"/>
              <a:t>25</a:t>
            </a:fld>
            <a:endParaRPr lang="en-US"/>
          </a:p>
        </p:txBody>
      </p:sp>
    </p:spTree>
    <p:extLst>
      <p:ext uri="{BB962C8B-B14F-4D97-AF65-F5344CB8AC3E}">
        <p14:creationId xmlns:p14="http://schemas.microsoft.com/office/powerpoint/2010/main" val="41126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noProof="0" dirty="0">
                <a:solidFill>
                  <a:schemeClr val="tx1"/>
                </a:solidFill>
                <a:latin typeface="Arial" panose="020B0604020202020204" pitchFamily="34" charset="0"/>
                <a:ea typeface="+mn-ea"/>
                <a:cs typeface="Arial" panose="020B0604020202020204" pitchFamily="34" charset="0"/>
              </a:rPr>
              <a:t>Por lo tanto, si sirve más de una porción, también estará sirviendo más calorías, más azúcares añadidos y otros nutrientes.</a:t>
            </a:r>
          </a:p>
          <a:p>
            <a:endParaRPr lang="es-ES" sz="1200" baseline="0" noProof="0" dirty="0">
              <a:latin typeface="Arial" panose="020B0604020202020204" pitchFamily="34" charset="0"/>
              <a:cs typeface="Arial" panose="020B0604020202020204" pitchFamily="34" charset="0"/>
            </a:endParaRPr>
          </a:p>
          <a:p>
            <a:r>
              <a:rPr lang="es-ES" sz="1200" baseline="0" noProof="0" dirty="0">
                <a:latin typeface="Arial" panose="020B0604020202020204" pitchFamily="34" charset="0"/>
                <a:cs typeface="Arial" panose="020B0604020202020204" pitchFamily="34" charset="0"/>
              </a:rPr>
              <a:t>Por ejemplo, una porción de 1 taza del cereal de desayuno que se muestra a la izquierda de la diapositiva contiene 100 calorías y 7 gramos de azúcares añadidos.</a:t>
            </a:r>
          </a:p>
          <a:p>
            <a:endParaRPr lang="es-ES" sz="1200" baseline="0" noProof="0" dirty="0">
              <a:latin typeface="Arial" panose="020B0604020202020204" pitchFamily="34" charset="0"/>
              <a:cs typeface="Arial" panose="020B0604020202020204" pitchFamily="34" charset="0"/>
            </a:endParaRPr>
          </a:p>
          <a:p>
            <a:r>
              <a:rPr lang="es-ES" sz="1200" baseline="0" noProof="0" dirty="0">
                <a:latin typeface="Arial" panose="020B0604020202020204" pitchFamily="34" charset="0"/>
                <a:cs typeface="Arial" panose="020B0604020202020204" pitchFamily="34" charset="0"/>
              </a:rPr>
              <a:t>Sin embargo, si sirve 2 tazas del mismo cereal de desayuno que se muestra a la derecha de la diapositiva, la porción de 2 tazas contiene 200 calorías y 14 gramos de azúcares añadidos.</a:t>
            </a:r>
          </a:p>
          <a:p>
            <a:endParaRPr lang="es-ES" sz="1200" noProof="0" dirty="0">
              <a:latin typeface="Arial" panose="020B0604020202020204" pitchFamily="34" charset="0"/>
              <a:cs typeface="Arial" panose="020B0604020202020204" pitchFamily="34" charset="0"/>
            </a:endParaRPr>
          </a:p>
          <a:p>
            <a:endParaRPr lang="es-ES" noProof="0" dirty="0"/>
          </a:p>
        </p:txBody>
      </p:sp>
      <p:sp>
        <p:nvSpPr>
          <p:cNvPr id="4" name="Slide Number Placeholder 3"/>
          <p:cNvSpPr>
            <a:spLocks noGrp="1"/>
          </p:cNvSpPr>
          <p:nvPr>
            <p:ph type="sldNum" sz="quarter" idx="5"/>
          </p:nvPr>
        </p:nvSpPr>
        <p:spPr/>
        <p:txBody>
          <a:bodyPr/>
          <a:lstStyle/>
          <a:p>
            <a:fld id="{C06803BF-B57F-4FAB-88EE-BDB03499A593}" type="slidenum">
              <a:rPr lang="en-US" smtClean="0"/>
              <a:t>26</a:t>
            </a:fld>
            <a:endParaRPr lang="en-US"/>
          </a:p>
        </p:txBody>
      </p:sp>
    </p:spTree>
    <p:extLst>
      <p:ext uri="{BB962C8B-B14F-4D97-AF65-F5344CB8AC3E}">
        <p14:creationId xmlns:p14="http://schemas.microsoft.com/office/powerpoint/2010/main" val="4175621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600" noProof="0" dirty="0">
                <a:solidFill>
                  <a:schemeClr val="tx1"/>
                </a:solidFill>
              </a:rPr>
              <a:t>Sigamos con una de las preguntas más frecuentes que recibimos.</a:t>
            </a:r>
            <a:br>
              <a:rPr lang="es-ES" sz="1600" noProof="0" dirty="0">
                <a:solidFill>
                  <a:schemeClr val="tx1"/>
                </a:solidFill>
              </a:rPr>
            </a:br>
            <a:endParaRPr lang="es-ES" sz="1600" noProof="0" dirty="0">
              <a:solidFill>
                <a:schemeClr val="tx1"/>
              </a:solidFill>
            </a:endParaRPr>
          </a:p>
          <a:p>
            <a:r>
              <a:rPr lang="es-ES" sz="1600" b="1" noProof="0" dirty="0">
                <a:solidFill>
                  <a:schemeClr val="tx1"/>
                </a:solidFill>
              </a:rPr>
              <a:t>Pregunta #1:</a:t>
            </a:r>
            <a:r>
              <a:rPr lang="es-ES" sz="1600" noProof="0" dirty="0">
                <a:solidFill>
                  <a:schemeClr val="tx1"/>
                </a:solidFill>
              </a:rPr>
              <a:t> ¿Existen cereales para el desayuno que cumplan con los requisitos nutricionales actualizados? ¿Se han comprometido los fabricantes de alimentos a formular productos que respalden estos cambios?</a:t>
            </a:r>
          </a:p>
          <a:p>
            <a:endParaRPr lang="es-E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803BF-B57F-4FAB-88EE-BDB03499A5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7508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s-ES" sz="1600" b="1" i="0" u="none" strike="noStrike" kern="1200" cap="none" spc="0" normalizeH="0" baseline="0" noProof="0" dirty="0">
                <a:ln>
                  <a:noFill/>
                </a:ln>
                <a:solidFill>
                  <a:srgbClr val="FF9933"/>
                </a:solidFill>
                <a:effectLst/>
                <a:uLnTx/>
                <a:uFillTx/>
                <a:latin typeface="Source Sans Pro" panose="020B0503030403020204" pitchFamily="34" charset="0"/>
                <a:ea typeface="Source Sans Pro" panose="020B0503030403020204" pitchFamily="34" charset="0"/>
                <a:cs typeface="Arial" panose="020B0604020202020204" pitchFamily="34" charset="0"/>
              </a:rPr>
              <a:t>Respuesta #1: </a:t>
            </a:r>
            <a:r>
              <a:rPr lang="es-ES" sz="1600" dirty="0">
                <a:solidFill>
                  <a:srgbClr val="000000"/>
                </a:solidFill>
                <a:effectLst/>
                <a:latin typeface="Source Sans Pro" panose="020B0503030403020204" pitchFamily="34" charset="0"/>
                <a:ea typeface="Source Sans Pro" panose="020B0503030403020204" pitchFamily="34" charset="0"/>
                <a:cs typeface="Aptos" panose="020B0004020202020204" pitchFamily="34" charset="0"/>
              </a:rPr>
              <a:t>USDA ha verificado que hay productos actualmente disponibles que cumplen con los límites de azúcares añadidos. Las marcas populares de cereales para el desayuno y yogur cumplen con estos requisitos. Una manera fácil de identificar los cereales para el desayuno y el yogur que cumplen con el límite de azúcares añadidos es utilizando la lista actualizada de alimentos aprobados por WIC de cualquier agencia estatal como lo mencionamos al principio de este video, ya que los límites basados en productos de WIC para los cereales para el desayuno reflejan los límites de azúcares añadidos del Programa de Nutrición Infantil de cereales para el desayuno.</a:t>
            </a:r>
            <a:endParaRPr lang="es-ES" sz="1600" dirty="0">
              <a:latin typeface="Source Sans Pro" panose="020B0503030403020204" pitchFamily="34" charset="0"/>
              <a:ea typeface="Source Sans Pro" panose="020B0503030403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803BF-B57F-4FAB-88EE-BDB03499A5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7080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US" sz="1600" b="1" i="0" u="none" strike="noStrike" kern="1200" cap="none" spc="0" normalizeH="0" baseline="0" dirty="0">
                <a:ln>
                  <a:noFill/>
                </a:ln>
                <a:effectLst/>
                <a:uLnTx/>
                <a:uFillTx/>
                <a:latin typeface="Source Sans Pro"/>
                <a:ea typeface="Source Sans Pro"/>
                <a:cs typeface="Arial"/>
              </a:rPr>
              <a:t>Pregunta #2:</a:t>
            </a:r>
            <a:r>
              <a:rPr kumimoji="0" lang="es-US" sz="1600" b="0" i="0" u="none" strike="noStrike" kern="1200" cap="none" spc="0" normalizeH="0" baseline="0" dirty="0">
                <a:ln>
                  <a:noFill/>
                </a:ln>
                <a:effectLst/>
                <a:uLnTx/>
                <a:uFillTx/>
                <a:latin typeface="Source Sans Pro"/>
                <a:ea typeface="Source Sans Pro"/>
                <a:cs typeface="Arial"/>
              </a:rPr>
              <a:t> ¿Qué son  los “azúcares añadidos”?</a:t>
            </a:r>
            <a:endParaRPr kumimoji="0" lang="es-US" sz="1600" b="0" i="0" u="none" strike="noStrike" kern="1200" cap="none" spc="0" normalizeH="0" baseline="0" dirty="0">
              <a:ln>
                <a:noFill/>
              </a:ln>
              <a:effectLst/>
              <a:uLnTx/>
              <a:uFillTx/>
              <a:latin typeface="Source Sans Pro"/>
              <a:ea typeface="Source Sans Pro"/>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9933"/>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9933"/>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803BF-B57F-4FAB-88EE-BDB03499A5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489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US" sz="1600" baseline="0" dirty="0">
                <a:latin typeface="Source Sans Pro" panose="020B0503030403020204" pitchFamily="34" charset="0"/>
                <a:ea typeface="Source Sans Pro" panose="020B0503030403020204" pitchFamily="34" charset="0"/>
                <a:cs typeface="Arial" panose="020B0604020202020204" pitchFamily="34" charset="0"/>
              </a:rPr>
              <a:t>El 25 de abril de 2024, USDA publicó la Regla final para los Programas de Nutrición Infantil acerca de los patrones de comidas consistentes con las Guías Alimentarias para los estadounidenses, 2020-2025.</a:t>
            </a:r>
            <a:r>
              <a:rPr lang="es-US" sz="1600" b="0" i="0" u="none" strike="noStrike" dirty="0">
                <a:solidFill>
                  <a:srgbClr val="000000"/>
                </a:solidFill>
                <a:effectLst/>
                <a:highlight>
                  <a:srgbClr val="F5F5F5"/>
                </a:highlight>
                <a:latin typeface="Source Sans Pro" panose="020B0503030403020204" pitchFamily="34" charset="0"/>
                <a:ea typeface="Source Sans Pro" panose="020B0503030403020204" pitchFamily="34" charset="0"/>
              </a:rPr>
              <a:t>  Esta regla finalizó los requisitos de nutrición escolar para que sean prácticos, basados en la ciencia y a largo plazo. </a:t>
            </a:r>
            <a:r>
              <a:rPr lang="es-US" sz="1600" b="0" i="0" u="none" strike="noStrike" dirty="0">
                <a:solidFill>
                  <a:srgbClr val="000000"/>
                </a:solidFill>
                <a:effectLst/>
                <a:latin typeface="Source Sans Pro" panose="020B0503030403020204" pitchFamily="34" charset="0"/>
                <a:ea typeface="Source Sans Pro" panose="020B0503030403020204" pitchFamily="34" charset="0"/>
              </a:rPr>
              <a:t>Aunque los estándares impactan mayormente las comidas escolares, hay ciertas provisiones que también impactan las operaciones del CACFP.</a:t>
            </a:r>
          </a:p>
          <a:p>
            <a:pPr marL="0" marR="0" lvl="0" indent="0" algn="l" defTabSz="685800" rtl="0" eaLnBrk="1" fontAlgn="auto" latinLnBrk="0" hangingPunct="1">
              <a:lnSpc>
                <a:spcPct val="100000"/>
              </a:lnSpc>
              <a:spcBef>
                <a:spcPts val="0"/>
              </a:spcBef>
              <a:spcAft>
                <a:spcPts val="0"/>
              </a:spcAft>
              <a:buClrTx/>
              <a:buSzTx/>
              <a:buFontTx/>
              <a:buNone/>
              <a:tabLst/>
              <a:defRPr/>
            </a:pPr>
            <a:endParaRPr lang="es-US" sz="1600" baseline="0" dirty="0">
              <a:latin typeface="Source Sans Pro" panose="020B0503030403020204" pitchFamily="34" charset="0"/>
              <a:ea typeface="Source Sans Pro" panose="020B0503030403020204" pitchFamily="34" charset="0"/>
              <a:cs typeface="Arial" panose="020B0604020202020204" pitchFamily="34" charset="0"/>
            </a:endParaRPr>
          </a:p>
          <a:p>
            <a:pPr marL="171450" indent="-171450" fontAlgn="base">
              <a:buFont typeface="Arial" panose="020B0604020202020204" pitchFamily="34" charset="0"/>
              <a:buChar char="•"/>
            </a:pPr>
            <a:r>
              <a:rPr lang="es-US" sz="1600" b="0" i="0" dirty="0">
                <a:solidFill>
                  <a:srgbClr val="000000"/>
                </a:solidFill>
                <a:effectLst/>
                <a:latin typeface="Source Sans Pro" panose="020B0503030403020204" pitchFamily="34" charset="0"/>
                <a:ea typeface="Source Sans Pro" panose="020B0503030403020204" pitchFamily="34" charset="0"/>
                <a:cs typeface="Times New Roman"/>
              </a:rPr>
              <a:t>Para el CACFP, esta regla final actualiza los límites de </a:t>
            </a:r>
            <a:r>
              <a:rPr lang="es-US" sz="1600" b="0" i="0" u="sng" dirty="0">
                <a:solidFill>
                  <a:srgbClr val="000000"/>
                </a:solidFill>
                <a:effectLst/>
                <a:latin typeface="Source Sans Pro" panose="020B0503030403020204" pitchFamily="34" charset="0"/>
                <a:ea typeface="Source Sans Pro" panose="020B0503030403020204" pitchFamily="34" charset="0"/>
                <a:cs typeface="Times New Roman"/>
              </a:rPr>
              <a:t>azúcares totales</a:t>
            </a:r>
            <a:r>
              <a:rPr lang="es-US" sz="1600" b="0" i="0" dirty="0">
                <a:solidFill>
                  <a:srgbClr val="000000"/>
                </a:solidFill>
                <a:effectLst/>
                <a:latin typeface="Source Sans Pro" panose="020B0503030403020204" pitchFamily="34" charset="0"/>
                <a:ea typeface="Source Sans Pro" panose="020B0503030403020204" pitchFamily="34" charset="0"/>
                <a:cs typeface="Times New Roman"/>
              </a:rPr>
              <a:t> que existen para los cereales de desayuno y los yogures para ahora limitar los </a:t>
            </a:r>
            <a:r>
              <a:rPr lang="es-US" sz="1600" b="0" i="0" u="sng" dirty="0">
                <a:solidFill>
                  <a:srgbClr val="000000"/>
                </a:solidFill>
                <a:effectLst/>
                <a:latin typeface="Source Sans Pro" panose="020B0503030403020204" pitchFamily="34" charset="0"/>
                <a:ea typeface="Source Sans Pro" panose="020B0503030403020204" pitchFamily="34" charset="0"/>
                <a:cs typeface="Times New Roman"/>
              </a:rPr>
              <a:t>azúcares añadidos en esos productos y así alinearse con los programas de comidas escolares.  ​</a:t>
            </a:r>
          </a:p>
          <a:p>
            <a:pPr marL="0" indent="0" fontAlgn="base">
              <a:buFont typeface="Arial" panose="020B0604020202020204" pitchFamily="34" charset="0"/>
              <a:buNone/>
            </a:pPr>
            <a:endParaRPr lang="es-US" sz="1600" b="0" i="0" dirty="0">
              <a:solidFill>
                <a:srgbClr val="000000"/>
              </a:solidFill>
              <a:effectLst/>
              <a:latin typeface="Source Sans Pro" panose="020B0503030403020204" pitchFamily="34" charset="0"/>
              <a:ea typeface="Source Sans Pro" panose="020B0503030403020204" pitchFamily="34" charset="0"/>
              <a:cs typeface="Times New Roman"/>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s-US" sz="1600" kern="0" dirty="0">
                <a:effectLst/>
                <a:latin typeface="Source Sans Pro" panose="020B0503030403020204" pitchFamily="34" charset="0"/>
                <a:ea typeface="Source Sans Pro" panose="020B0503030403020204" pitchFamily="34" charset="0"/>
              </a:rPr>
              <a:t>Los operadores del CACFP ya han implementado exitosamente los límites de azúcares y esta regla actualiza estos límites de azúcares totales para enfocarse en los azúcares añadidos según las recomendaciones de las </a:t>
            </a:r>
            <a:r>
              <a:rPr lang="es-US" sz="1600" i="1" kern="0" dirty="0">
                <a:effectLst/>
                <a:latin typeface="Source Sans Pro" panose="020B0503030403020204" pitchFamily="34" charset="0"/>
                <a:ea typeface="Source Sans Pro" panose="020B0503030403020204" pitchFamily="34" charset="0"/>
              </a:rPr>
              <a:t>Guías Alimentarias,</a:t>
            </a:r>
            <a:r>
              <a:rPr lang="es-US" sz="1600" kern="0" dirty="0">
                <a:effectLst/>
                <a:latin typeface="Source Sans Pro" panose="020B0503030403020204" pitchFamily="34" charset="0"/>
                <a:ea typeface="Source Sans Pro" panose="020B0503030403020204" pitchFamily="34" charset="0"/>
              </a:rPr>
              <a:t> dado a que esta información ya está disponible en la etiqueta de información nutricional.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s-US" sz="1600" kern="0" dirty="0">
              <a:effectLst/>
              <a:latin typeface="Source Sans Pro" panose="020B0503030403020204" pitchFamily="34" charset="0"/>
              <a:ea typeface="Source Sans Pro" panose="020B050303040302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s-US" sz="1600" b="0" i="0" u="none" strike="noStrike" dirty="0">
                <a:solidFill>
                  <a:srgbClr val="000000"/>
                </a:solidFill>
                <a:effectLst/>
                <a:latin typeface="Source Sans Pro" panose="020B0503030403020204" pitchFamily="34" charset="0"/>
                <a:ea typeface="Source Sans Pro" panose="020B0503030403020204" pitchFamily="34" charset="0"/>
              </a:rPr>
              <a:t>Este cambio representa una forma diferente de medir el azúcar en el CACFP. Todos los cereales de desayuno y la mayoría de los yogures que podían servirse dentro de los límites de azúcares totales también cumplirán con los límites de azúcares añadidos.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s-US" sz="1600" b="0" i="0" dirty="0">
              <a:solidFill>
                <a:srgbClr val="000000"/>
              </a:solidFill>
              <a:effectLst/>
              <a:latin typeface="Source Sans Pro" panose="020B0503030403020204" pitchFamily="34" charset="0"/>
              <a:ea typeface="Source Sans Pro" panose="020B0503030403020204" pitchFamily="34" charset="0"/>
            </a:endParaRPr>
          </a:p>
          <a:p>
            <a:pPr marL="171450" indent="-171450" fontAlgn="base">
              <a:buFont typeface="Arial" panose="020B0604020202020204" pitchFamily="34" charset="0"/>
              <a:buChar char="•"/>
            </a:pPr>
            <a:r>
              <a:rPr lang="es-US" sz="1600" dirty="0">
                <a:solidFill>
                  <a:srgbClr val="000000"/>
                </a:solidFill>
                <a:latin typeface="Source Sans Pro" panose="020B0503030403020204" pitchFamily="34" charset="0"/>
                <a:ea typeface="Source Sans Pro" panose="020B0503030403020204" pitchFamily="34" charset="0"/>
                <a:cs typeface="Times New Roman"/>
              </a:rPr>
              <a:t>A partir del 1 de octubre de 2025, los operadores del CACFP deberán cumplir con los siguientes límites de azúcares añadidos por producto</a:t>
            </a:r>
            <a:r>
              <a:rPr lang="es-US" sz="1600" b="0" i="0" dirty="0">
                <a:solidFill>
                  <a:srgbClr val="000000"/>
                </a:solidFill>
                <a:effectLst/>
                <a:latin typeface="Source Sans Pro" panose="020B0503030403020204" pitchFamily="34" charset="0"/>
                <a:ea typeface="Source Sans Pro" panose="020B0503030403020204" pitchFamily="34" charset="0"/>
                <a:cs typeface="Times New Roman"/>
              </a:rPr>
              <a:t>: </a:t>
            </a:r>
          </a:p>
          <a:p>
            <a:pPr marL="628650" lvl="1" indent="-171450" fontAlgn="base">
              <a:buFont typeface="Arial" panose="020B0604020202020204" pitchFamily="34" charset="0"/>
              <a:buChar char="•"/>
            </a:pPr>
            <a:r>
              <a:rPr lang="es-US" sz="1600" b="0" i="0" dirty="0">
                <a:solidFill>
                  <a:srgbClr val="000000"/>
                </a:solidFill>
                <a:effectLst/>
                <a:latin typeface="Source Sans Pro" panose="020B0503030403020204" pitchFamily="34" charset="0"/>
                <a:ea typeface="Source Sans Pro" panose="020B0503030403020204" pitchFamily="34" charset="0"/>
                <a:cs typeface="Times New Roman"/>
              </a:rPr>
              <a:t>Los cereales de desayuno no deben contener más de 6 gramos de azúcares añadidos por onza seca.  </a:t>
            </a:r>
          </a:p>
          <a:p>
            <a:pPr marL="457200" lvl="1" indent="0" fontAlgn="base">
              <a:buFont typeface="Arial" panose="020B0604020202020204" pitchFamily="34" charset="0"/>
              <a:buNone/>
            </a:pPr>
            <a:endParaRPr lang="es-US" sz="1600" b="0" i="0" dirty="0">
              <a:solidFill>
                <a:srgbClr val="000000"/>
              </a:solidFill>
              <a:effectLst/>
              <a:latin typeface="Source Sans Pro" panose="020B0503030403020204" pitchFamily="34" charset="0"/>
              <a:ea typeface="Source Sans Pro" panose="020B0503030403020204" pitchFamily="34" charset="0"/>
              <a:cs typeface="Times New Roman"/>
            </a:endParaRPr>
          </a:p>
          <a:p>
            <a:pPr marL="628650" lvl="1" indent="-171450" algn="l" rtl="0" fontAlgn="base">
              <a:buFont typeface="Arial" panose="020B0604020202020204" pitchFamily="34" charset="0"/>
              <a:buChar char="•"/>
            </a:pPr>
            <a:r>
              <a:rPr lang="es-US" sz="1600" b="0" i="0" dirty="0">
                <a:solidFill>
                  <a:srgbClr val="000000"/>
                </a:solidFill>
                <a:effectLst/>
                <a:latin typeface="Source Sans Pro" panose="020B0503030403020204" pitchFamily="34" charset="0"/>
                <a:ea typeface="Source Sans Pro" panose="020B0503030403020204" pitchFamily="34" charset="0"/>
                <a:cs typeface="Times New Roman"/>
              </a:rPr>
              <a:t>El yogur no debe contener más de 12 gramos de azúcares añadidos por cada 6 onzas; es decir, 2 gramos de azúcares añadidos por cada onza de yogur. </a:t>
            </a:r>
          </a:p>
          <a:p>
            <a:pPr marL="0" indent="0" fontAlgn="base">
              <a:buFont typeface="Arial" panose="020B0604020202020204" pitchFamily="34" charset="0"/>
              <a:buNone/>
            </a:pPr>
            <a:endParaRPr lang="es-US" sz="1600" dirty="0">
              <a:solidFill>
                <a:srgbClr val="000000"/>
              </a:solidFill>
              <a:latin typeface="Source Sans Pro" panose="020B0503030403020204" pitchFamily="34" charset="0"/>
              <a:ea typeface="Source Sans Pro" panose="020B0503030403020204" pitchFamily="34" charset="0"/>
              <a:cs typeface="Times New Roman" panose="02020603050405020304" pitchFamily="18" charset="0"/>
            </a:endParaRPr>
          </a:p>
          <a:p>
            <a:pPr marL="171450" indent="-171450" fontAlgn="base">
              <a:buFont typeface="Arial" panose="020B0604020202020204" pitchFamily="34" charset="0"/>
              <a:buChar char="•"/>
            </a:pPr>
            <a:r>
              <a:rPr lang="es-US" sz="1600" b="0" i="0" dirty="0">
                <a:solidFill>
                  <a:srgbClr val="000000"/>
                </a:solidFill>
                <a:effectLst/>
                <a:latin typeface="Source Sans Pro" panose="020B0503030403020204" pitchFamily="34" charset="0"/>
                <a:ea typeface="Source Sans Pro" panose="020B0503030403020204" pitchFamily="34" charset="0"/>
                <a:cs typeface="Times New Roman"/>
              </a:rPr>
              <a:t>Los límites actuales de azúcares totales para los cereales de desayuno y los yogures se mantendrán hasta el 30 de septiembre de 2025.</a:t>
            </a:r>
          </a:p>
          <a:p>
            <a:pPr marL="171450" indent="-171450" algn="l" rtl="0" fontAlgn="base">
              <a:buFont typeface="Arial" panose="020B0604020202020204" pitchFamily="34" charset="0"/>
              <a:buChar char="•"/>
            </a:pPr>
            <a:endParaRPr lang="es-US" sz="1600" b="0" i="0" dirty="0">
              <a:solidFill>
                <a:srgbClr val="000000"/>
              </a:solidFill>
              <a:effectLst/>
              <a:latin typeface="Source Sans Pro" panose="020B0503030403020204" pitchFamily="34" charset="0"/>
              <a:ea typeface="Source Sans Pro" panose="020B0503030403020204" pitchFamily="34" charset="0"/>
            </a:endParaRPr>
          </a:p>
          <a:p>
            <a:pPr marL="171450" indent="-171450" fontAlgn="base">
              <a:buFont typeface="Arial" panose="020B0604020202020204" pitchFamily="34" charset="0"/>
              <a:buChar char="•"/>
            </a:pPr>
            <a:r>
              <a:rPr lang="es-US" sz="1600" b="0" i="0" dirty="0">
                <a:solidFill>
                  <a:srgbClr val="000000"/>
                </a:solidFill>
                <a:effectLst/>
                <a:latin typeface="Source Sans Pro" panose="020B0503030403020204" pitchFamily="34" charset="0"/>
                <a:ea typeface="Source Sans Pro" panose="020B0503030403020204" pitchFamily="34" charset="0"/>
                <a:cs typeface="Times New Roman"/>
              </a:rPr>
              <a:t>Con la aprobación de la agencia estatal, los operadores del CACFP pueden optar por implementar los límites de azúcares añadidos antes de tiempo.</a:t>
            </a:r>
            <a:r>
              <a:rPr lang="es-US" sz="1600" dirty="0">
                <a:solidFill>
                  <a:srgbClr val="000000"/>
                </a:solidFill>
                <a:latin typeface="Source Sans Pro" panose="020B0503030403020204" pitchFamily="34" charset="0"/>
                <a:ea typeface="Source Sans Pro" panose="020B0503030403020204" pitchFamily="34" charset="0"/>
                <a:cs typeface="Times New Roman"/>
              </a:rPr>
              <a:t> </a:t>
            </a:r>
          </a:p>
          <a:p>
            <a:pPr marL="171450" indent="-171450" fontAlgn="base">
              <a:buFont typeface="Arial" panose="020B0604020202020204" pitchFamily="34" charset="0"/>
              <a:buChar char="•"/>
            </a:pPr>
            <a:endParaRPr lang="es-US" sz="1600" b="0" i="0" dirty="0">
              <a:solidFill>
                <a:srgbClr val="000000"/>
              </a:solidFill>
              <a:effectLst/>
              <a:latin typeface="Source Sans Pro" panose="020B0503030403020204" pitchFamily="34" charset="0"/>
              <a:ea typeface="Source Sans Pro" panose="020B0503030403020204" pitchFamily="34" charset="0"/>
              <a:cs typeface="Times New Roman"/>
            </a:endParaRPr>
          </a:p>
          <a:p>
            <a:pPr marL="171450" indent="-171450" fontAlgn="base">
              <a:buFont typeface="Arial" panose="020B0604020202020204" pitchFamily="34" charset="0"/>
              <a:buChar char="•"/>
            </a:pPr>
            <a:r>
              <a:rPr lang="es-US" sz="1600" b="0" i="0" dirty="0">
                <a:solidFill>
                  <a:srgbClr val="000000"/>
                </a:solidFill>
                <a:effectLst/>
                <a:latin typeface="Source Sans Pro" panose="020B0503030403020204" pitchFamily="34" charset="0"/>
                <a:ea typeface="Source Sans Pro" panose="020B0503030403020204" pitchFamily="34" charset="0"/>
                <a:cs typeface="Times New Roman"/>
              </a:rPr>
              <a:t>También me gustaría hacer mención que, a principios de este año, el USDA publicó una regla final que actualiza los requisitos nutricionales para los paquetes de alimentos en el Programa Especial de Nutrición suplementaria para Mujeres, Infantes y Niños (también conocido como WIC, por sus siglas en inglés). </a:t>
            </a:r>
            <a:r>
              <a:rPr kumimoji="0" lang="es-US" sz="16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La comunidad del CACFP expresó el deseo de que los límites de azúcares del CACFP se alinearan con los límites de azúcar de los productos del WIC, así que los límites están alineados. </a:t>
            </a:r>
          </a:p>
          <a:p>
            <a:pPr marL="0" indent="0" fontAlgn="base">
              <a:buFont typeface="Arial" panose="020B0604020202020204" pitchFamily="34" charset="0"/>
              <a:buNone/>
            </a:pPr>
            <a:endParaRPr lang="es-US" sz="1600" b="0" i="0" kern="0" dirty="0">
              <a:solidFill>
                <a:srgbClr val="000000"/>
              </a:solidFill>
              <a:effectLst/>
              <a:latin typeface="Source Sans Pro" panose="020B0503030403020204" pitchFamily="34" charset="0"/>
              <a:ea typeface="Source Sans Pro" panose="020B0503030403020204" pitchFamily="34" charset="0"/>
              <a:cs typeface="Times New Roman"/>
            </a:endParaRPr>
          </a:p>
          <a:p>
            <a:pPr marL="171450" indent="-171450" fontAlgn="base">
              <a:buFont typeface="Arial" panose="020B0604020202020204" pitchFamily="34" charset="0"/>
              <a:buChar char="•"/>
            </a:pPr>
            <a:r>
              <a:rPr lang="es-US" sz="1600" i="0" kern="0" dirty="0">
                <a:effectLst/>
                <a:latin typeface="Source Sans Pro" panose="020B0503030403020204" pitchFamily="34" charset="0"/>
                <a:ea typeface="Source Sans Pro" panose="020B0503030403020204" pitchFamily="34" charset="0"/>
              </a:rPr>
              <a:t>Por lo tanto, los operadores del CACFP pueden seguir utilizando la lista del WIC de cualquier estado para ayudar a identificar los cereales de desayuno y el yogur que cumplen con estos límites de azúcares añadidos. </a:t>
            </a:r>
          </a:p>
          <a:p>
            <a:pPr marL="171450" indent="-171450" fontAlgn="base">
              <a:buFont typeface="Arial" panose="020B0604020202020204" pitchFamily="34" charset="0"/>
              <a:buChar char="•"/>
            </a:pPr>
            <a:endParaRPr lang="es-US" sz="1600" i="0" kern="0" dirty="0">
              <a:effectLst/>
              <a:latin typeface="Source Sans Pro" panose="020B0503030403020204" pitchFamily="34" charset="0"/>
              <a:ea typeface="Source Sans Pro" panose="020B0503030403020204" pitchFamily="34" charset="0"/>
            </a:endParaRPr>
          </a:p>
          <a:p>
            <a:pPr marL="171450" indent="-171450" fontAlgn="base">
              <a:buFont typeface="Arial" panose="020B0604020202020204" pitchFamily="34" charset="0"/>
              <a:buChar char="•"/>
            </a:pPr>
            <a:r>
              <a:rPr lang="es-US" sz="1600" i="0" kern="0" dirty="0">
                <a:effectLst/>
                <a:latin typeface="Source Sans Pro" panose="020B0503030403020204" pitchFamily="34" charset="0"/>
                <a:ea typeface="Source Sans Pro" panose="020B0503030403020204" pitchFamily="34" charset="0"/>
              </a:rPr>
              <a:t>Para más información sobre cómo elegir yogur bajo en azúcares añadidos en el CACFP vea la grabación del seminario web que se encuentra en la página web </a:t>
            </a:r>
            <a:r>
              <a:rPr lang="es-US" sz="1600" b="0" i="0" dirty="0">
                <a:solidFill>
                  <a:srgbClr val="005500"/>
                </a:solidFill>
                <a:effectLst/>
                <a:latin typeface="Source Sans Pro" panose="020B0503030403020204" pitchFamily="34" charset="0"/>
                <a:ea typeface="Source Sans Pro" panose="020B0503030403020204" pitchFamily="34" charset="0"/>
              </a:rPr>
              <a:t>de los seminarios de </a:t>
            </a:r>
            <a:r>
              <a:rPr kumimoji="0" lang="es-US" sz="1600" b="0" i="0" u="none" strike="noStrike" kern="1200" cap="none" spc="0" normalizeH="0" baseline="0" noProof="0" dirty="0">
                <a:ln>
                  <a:noFill/>
                </a:ln>
                <a:solidFill>
                  <a:srgbClr val="005500"/>
                </a:solidFill>
                <a:effectLst/>
                <a:uLnTx/>
                <a:uFillTx/>
                <a:latin typeface="Source Sans Pro" panose="020B0503030403020204" pitchFamily="34" charset="0"/>
                <a:ea typeface="Source Sans Pro" panose="020B0503030403020204" pitchFamily="34" charset="0"/>
                <a:cs typeface="+mn-cs"/>
                <a:hlinkClick r:id="rId3"/>
              </a:rPr>
              <a:t>“Medio tiempo del CACFP: Treinta los Jueves”</a:t>
            </a:r>
            <a:r>
              <a:rPr lang="es-US" sz="1600" b="0" i="0" dirty="0">
                <a:solidFill>
                  <a:srgbClr val="0000FF"/>
                </a:solidFill>
                <a:effectLst/>
                <a:latin typeface="Source Sans Pro" panose="020B0503030403020204" pitchFamily="34" charset="0"/>
                <a:ea typeface="Source Sans Pro" panose="020B0503030403020204" pitchFamily="34" charset="0"/>
              </a:rPr>
              <a:t>.</a:t>
            </a:r>
            <a:endParaRPr kumimoji="0" lang="es-US" sz="1600" b="0" i="0" u="none" strike="noStrike" kern="0" cap="none" spc="0" normalizeH="0" baseline="0" dirty="0">
              <a:ln>
                <a:noFill/>
              </a:ln>
              <a:solidFill>
                <a:srgbClr val="0000FF"/>
              </a:solidFill>
              <a:effectLst/>
              <a:uLnTx/>
              <a:uFillTx/>
              <a:latin typeface="Source Sans Pro" panose="020B0503030403020204" pitchFamily="34" charset="0"/>
              <a:ea typeface="Source Sans Pro" panose="020B0503030403020204" pitchFamily="34" charset="0"/>
              <a:cs typeface="+mn-cs"/>
            </a:endParaRPr>
          </a:p>
          <a:p>
            <a:pPr marL="171450" indent="-171450" fontAlgn="base">
              <a:buFont typeface="Arial" panose="020B0604020202020204" pitchFamily="34" charset="0"/>
              <a:buChar char="•"/>
            </a:pPr>
            <a:endParaRPr kumimoji="0" lang="es-US" sz="1600" b="0" i="0" u="none" strike="noStrike" kern="0" cap="none" spc="0" normalizeH="0" baseline="0" noProof="0" dirty="0">
              <a:ln>
                <a:noFill/>
              </a:ln>
              <a:solidFill>
                <a:schemeClr val="tx1"/>
              </a:solidFill>
              <a:effectLst/>
              <a:uLnTx/>
              <a:uFillTx/>
              <a:latin typeface="Source Sans Pro" panose="020B0503030403020204" pitchFamily="34" charset="0"/>
              <a:ea typeface="Source Sans Pro" panose="020B0503030403020204" pitchFamily="34" charset="0"/>
              <a:cs typeface="+mn-cs"/>
            </a:endParaRPr>
          </a:p>
          <a:p>
            <a:pPr marL="171450" indent="-171450" fontAlgn="base">
              <a:buFont typeface="Arial" panose="020B0604020202020204" pitchFamily="34" charset="0"/>
              <a:buChar char="•"/>
            </a:pPr>
            <a:r>
              <a:rPr kumimoji="0" lang="es-US" sz="16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Helvetica" panose="020B0604020202020204" pitchFamily="34" charset="0"/>
              </a:rPr>
              <a:t>Para más información sobre el calendario de implementación de la Regla final (en inglés): </a:t>
            </a:r>
            <a:r>
              <a:rPr kumimoji="0" lang="es-US" sz="1600" b="0" i="1"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Helvetica" panose="020B0604020202020204" pitchFamily="34" charset="0"/>
              </a:rPr>
              <a:t>Child </a:t>
            </a:r>
            <a:r>
              <a:rPr kumimoji="0" lang="es-US" sz="1600" b="0" i="1"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Helvetica" panose="020B0604020202020204" pitchFamily="34" charset="0"/>
              </a:rPr>
              <a:t>Nutrition</a:t>
            </a:r>
            <a:r>
              <a:rPr kumimoji="0" lang="es-US" sz="1600" b="0" i="1"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Helvetica" panose="020B0604020202020204" pitchFamily="34" charset="0"/>
              </a:rPr>
              <a:t> </a:t>
            </a:r>
            <a:r>
              <a:rPr kumimoji="0" lang="es-US" sz="1600" b="0" i="1"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Helvetica" panose="020B0604020202020204" pitchFamily="34" charset="0"/>
              </a:rPr>
              <a:t>Programs</a:t>
            </a:r>
            <a:r>
              <a:rPr kumimoji="0" lang="es-US" sz="1600" b="0" i="1"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Helvetica" panose="020B0604020202020204" pitchFamily="34" charset="0"/>
              </a:rPr>
              <a:t>: </a:t>
            </a:r>
            <a:r>
              <a:rPr kumimoji="0" lang="es-US" sz="1600" b="0" i="1"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Helvetica" panose="020B0604020202020204" pitchFamily="34" charset="0"/>
              </a:rPr>
              <a:t>Meal</a:t>
            </a:r>
            <a:r>
              <a:rPr kumimoji="0" lang="es-US" sz="1600" b="0" i="1"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Helvetica" panose="020B0604020202020204" pitchFamily="34" charset="0"/>
              </a:rPr>
              <a:t> </a:t>
            </a:r>
            <a:r>
              <a:rPr kumimoji="0" lang="es-US" sz="1600" b="0" i="1"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Helvetica" panose="020B0604020202020204" pitchFamily="34" charset="0"/>
              </a:rPr>
              <a:t>Patterns</a:t>
            </a:r>
            <a:r>
              <a:rPr kumimoji="0" lang="es-US" sz="1600" b="0" i="1"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Helvetica" panose="020B0604020202020204" pitchFamily="34" charset="0"/>
              </a:rPr>
              <a:t> </a:t>
            </a:r>
            <a:r>
              <a:rPr kumimoji="0" lang="es-US" sz="1600" b="0" i="1"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Helvetica" panose="020B0604020202020204" pitchFamily="34" charset="0"/>
              </a:rPr>
              <a:t>Consistent</a:t>
            </a:r>
            <a:r>
              <a:rPr kumimoji="0" lang="es-US" sz="1600" b="0" i="1"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Helvetica" panose="020B0604020202020204" pitchFamily="34" charset="0"/>
              </a:rPr>
              <a:t> </a:t>
            </a:r>
            <a:r>
              <a:rPr kumimoji="0" lang="es-US" sz="1600" b="0" i="1"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Helvetica" panose="020B0604020202020204" pitchFamily="34" charset="0"/>
              </a:rPr>
              <a:t>With</a:t>
            </a:r>
            <a:r>
              <a:rPr kumimoji="0" lang="es-US" sz="1600" b="0" i="1"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Helvetica" panose="020B0604020202020204" pitchFamily="34" charset="0"/>
              </a:rPr>
              <a:t> </a:t>
            </a:r>
            <a:r>
              <a:rPr kumimoji="0" lang="es-US" sz="1600" b="0" i="1"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Helvetica" panose="020B0604020202020204" pitchFamily="34" charset="0"/>
              </a:rPr>
              <a:t>the</a:t>
            </a:r>
            <a:r>
              <a:rPr kumimoji="0" lang="es-US" sz="1600" b="0" i="1"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Helvetica" panose="020B0604020202020204" pitchFamily="34" charset="0"/>
              </a:rPr>
              <a:t> 2020-2025 </a:t>
            </a:r>
            <a:r>
              <a:rPr kumimoji="0" lang="es-US" sz="1600" b="0" i="1"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Helvetica" panose="020B0604020202020204" pitchFamily="34" charset="0"/>
              </a:rPr>
              <a:t>Dietary</a:t>
            </a:r>
            <a:r>
              <a:rPr kumimoji="0" lang="es-US" sz="1600" b="0" i="1"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Helvetica" panose="020B0604020202020204" pitchFamily="34" charset="0"/>
              </a:rPr>
              <a:t> </a:t>
            </a:r>
            <a:r>
              <a:rPr kumimoji="0" lang="es-US" sz="1600" b="0" i="1"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Helvetica" panose="020B0604020202020204" pitchFamily="34" charset="0"/>
              </a:rPr>
              <a:t>Guidelines</a:t>
            </a:r>
            <a:r>
              <a:rPr kumimoji="0" lang="es-US" sz="1600" b="0" i="1"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Helvetica" panose="020B0604020202020204" pitchFamily="34" charset="0"/>
              </a:rPr>
              <a:t> </a:t>
            </a:r>
            <a:r>
              <a:rPr kumimoji="0" lang="es-US" sz="1600" b="0" i="1"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Helvetica" panose="020B0604020202020204" pitchFamily="34" charset="0"/>
              </a:rPr>
              <a:t>for</a:t>
            </a:r>
            <a:r>
              <a:rPr kumimoji="0" lang="es-US" sz="1600" b="0" i="1"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Helvetica" panose="020B0604020202020204" pitchFamily="34" charset="0"/>
              </a:rPr>
              <a:t> </a:t>
            </a:r>
            <a:r>
              <a:rPr kumimoji="0" lang="es-US" sz="1600" b="0" i="1"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Helvetica" panose="020B0604020202020204" pitchFamily="34" charset="0"/>
              </a:rPr>
              <a:t>Americans</a:t>
            </a:r>
            <a:r>
              <a:rPr kumimoji="0" lang="es-US" sz="16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Helvetica" panose="020B0604020202020204" pitchFamily="34" charset="0"/>
              </a:rPr>
              <a:t>, escanee el Código QR que aparece en la pantalla. </a:t>
            </a:r>
            <a:endParaRPr lang="es-US" sz="1600" dirty="0">
              <a:latin typeface="Source Sans Pro" panose="020B0503030403020204" pitchFamily="34" charset="0"/>
              <a:ea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8A92E9ED-D75D-DF40-B20F-46FB25F50A85}" type="slidenum">
              <a:rPr lang="en-US" smtClean="0"/>
              <a:t>3</a:t>
            </a:fld>
            <a:endParaRPr lang="en-US"/>
          </a:p>
        </p:txBody>
      </p:sp>
    </p:spTree>
    <p:extLst>
      <p:ext uri="{BB962C8B-B14F-4D97-AF65-F5344CB8AC3E}">
        <p14:creationId xmlns:p14="http://schemas.microsoft.com/office/powerpoint/2010/main" val="18935395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9933"/>
                </a:solidFill>
                <a:effectLst/>
                <a:uLnTx/>
                <a:uFillTx/>
                <a:latin typeface="Source Sans Pro"/>
                <a:ea typeface="Source Sans Pro"/>
                <a:cs typeface="Arial"/>
              </a:rPr>
              <a:t>Respuesta #</a:t>
            </a:r>
            <a:r>
              <a:rPr lang="en-US" sz="1600" b="1" dirty="0">
                <a:solidFill>
                  <a:srgbClr val="FF9933"/>
                </a:solidFill>
                <a:latin typeface="Source Sans Pro"/>
                <a:ea typeface="Source Sans Pro"/>
                <a:cs typeface="Arial"/>
              </a:rPr>
              <a:t>2</a:t>
            </a:r>
            <a:r>
              <a:rPr kumimoji="0" lang="en-US" sz="1600" b="1" i="0" u="none" strike="noStrike" kern="1200" cap="none" spc="0" normalizeH="0" baseline="0" noProof="0" dirty="0">
                <a:ln>
                  <a:noFill/>
                </a:ln>
                <a:solidFill>
                  <a:srgbClr val="FF9933"/>
                </a:solidFill>
                <a:effectLst/>
                <a:uLnTx/>
                <a:uFillTx/>
                <a:latin typeface="Source Sans Pro"/>
                <a:ea typeface="Source Sans Pro"/>
                <a:cs typeface="Arial"/>
              </a:rPr>
              <a:t>: </a:t>
            </a:r>
            <a:r>
              <a:rPr kumimoji="0" lang="es-ES" sz="1600" b="0" i="0" u="none" strike="noStrike" kern="1200" cap="none" spc="0" normalizeH="0" baseline="0" noProof="0" dirty="0">
                <a:ln>
                  <a:noFill/>
                </a:ln>
                <a:solidFill>
                  <a:srgbClr val="1B1B1B"/>
                </a:solidFill>
                <a:effectLst/>
                <a:uLnTx/>
                <a:uFillTx/>
                <a:latin typeface="Source Sans Pro"/>
                <a:ea typeface="+mn-ea"/>
                <a:cs typeface="+mn-cs"/>
              </a:rPr>
              <a:t>Según la Administración de Alimentos y Medicamentos de los Estados Unidos (FDA, por sus siglas en inglés), “los </a:t>
            </a:r>
            <a:r>
              <a:rPr kumimoji="0" lang="es-ES" sz="1600" b="0" i="0" u="none" strike="noStrike" kern="1200" cap="none" spc="0" normalizeH="0" baseline="0" noProof="0" dirty="0">
                <a:ln>
                  <a:noFill/>
                </a:ln>
                <a:solidFill>
                  <a:srgbClr val="1B1B1B"/>
                </a:solidFill>
                <a:effectLst/>
                <a:uLnTx/>
                <a:uFillTx/>
                <a:latin typeface="Source Sans Pro"/>
                <a:ea typeface="+mn-ea"/>
                <a:cs typeface="+mn-cs"/>
                <a:hlinkClick r:id="rId3"/>
              </a:rPr>
              <a:t>azúcares añadidos </a:t>
            </a:r>
            <a:r>
              <a:rPr kumimoji="0" lang="es-ES" sz="1600" b="0" i="0" u="none" strike="noStrike" kern="1200" cap="none" spc="0" normalizeH="0" baseline="0" noProof="0" dirty="0">
                <a:ln>
                  <a:noFill/>
                </a:ln>
                <a:solidFill>
                  <a:srgbClr val="1B1B1B"/>
                </a:solidFill>
                <a:effectLst/>
                <a:uLnTx/>
                <a:uFillTx/>
                <a:latin typeface="Source Sans Pro"/>
                <a:ea typeface="+mn-ea"/>
                <a:cs typeface="+mn-cs"/>
              </a:rPr>
              <a:t>incluyen los azúcares que se añaden durante el procesamiento de los alimentos (como la sacarosa o la dextrosa), los alimentos envasados como endulzantes (como el azúcar de mesa), los azúcares de los jarabes y la miel, y los azúcares de los jugos concentrados de frutas o vegetales. Estos azúcares añadidos no incluyen los azúcares naturales que se encuentran en la leche, las frutas y los vegetales”.</a:t>
            </a:r>
            <a:endParaRPr kumimoji="0" lang="en-US" sz="1600" b="1" i="0" u="none" strike="noStrike" kern="1200" cap="none" spc="0" normalizeH="0" baseline="0" noProof="0" dirty="0">
              <a:ln>
                <a:noFill/>
              </a:ln>
              <a:solidFill>
                <a:srgbClr val="FF9933"/>
              </a:solidFill>
              <a:effectLst/>
              <a:uLnTx/>
              <a:uFillTx/>
              <a:latin typeface="Source Sans Pro"/>
              <a:ea typeface="Source Sans Pro" panose="020B0503030403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9933"/>
              </a:solidFill>
              <a:effectLst/>
              <a:uLnTx/>
              <a:uFillTx/>
              <a:latin typeface="Source Sans Pro"/>
              <a:ea typeface="Source Sans Pro" panose="020B0503030403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9933"/>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803BF-B57F-4FAB-88EE-BDB03499A5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2136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9933"/>
                </a:solidFill>
                <a:effectLst/>
                <a:uLnTx/>
                <a:uFillTx/>
                <a:latin typeface="Source Sans Pro"/>
                <a:ea typeface="Source Sans Pro"/>
                <a:cs typeface="Arial"/>
              </a:rPr>
              <a:t>Pregunta #</a:t>
            </a:r>
            <a:r>
              <a:rPr lang="es-ES" sz="1600" b="1" dirty="0">
                <a:solidFill>
                  <a:srgbClr val="FF9933"/>
                </a:solidFill>
                <a:latin typeface="Source Sans Pro"/>
                <a:ea typeface="Source Sans Pro"/>
                <a:cs typeface="Arial"/>
              </a:rPr>
              <a:t>3</a:t>
            </a:r>
            <a:r>
              <a:rPr kumimoji="0" lang="es-ES" sz="1600" b="1" i="0" u="none" strike="noStrike" kern="1200" cap="none" spc="0" normalizeH="0" baseline="0" noProof="0" dirty="0">
                <a:ln>
                  <a:noFill/>
                </a:ln>
                <a:solidFill>
                  <a:srgbClr val="FF9933"/>
                </a:solidFill>
                <a:effectLst/>
                <a:uLnTx/>
                <a:uFillTx/>
                <a:latin typeface="Source Sans Pro"/>
                <a:ea typeface="Source Sans Pro"/>
                <a:cs typeface="Arial"/>
              </a:rPr>
              <a:t>: </a:t>
            </a:r>
            <a:r>
              <a:rPr kumimoji="0" lang="es-ES" sz="1600" b="0" i="0" u="none" strike="noStrike" kern="1200" cap="none" spc="0" normalizeH="0" baseline="0" noProof="0" dirty="0">
                <a:ln>
                  <a:noFill/>
                </a:ln>
                <a:solidFill>
                  <a:srgbClr val="FF9933"/>
                </a:solidFill>
                <a:effectLst/>
                <a:uLnTx/>
                <a:uFillTx/>
                <a:latin typeface="Source Sans Pro"/>
                <a:ea typeface="Source Sans Pro"/>
                <a:cs typeface="Arial"/>
              </a:rPr>
              <a:t>¿Tiene </a:t>
            </a:r>
            <a:r>
              <a:rPr kumimoji="0" lang="es-ES" sz="1600" b="0" i="0" u="none" strike="noStrike" kern="1200" cap="none" spc="0" normalizeH="0" baseline="0" noProof="0" dirty="0" err="1">
                <a:ln>
                  <a:noFill/>
                </a:ln>
                <a:solidFill>
                  <a:srgbClr val="FF9933"/>
                </a:solidFill>
                <a:effectLst/>
                <a:uLnTx/>
                <a:uFillTx/>
                <a:latin typeface="Source Sans Pro"/>
                <a:ea typeface="Source Sans Pro"/>
                <a:cs typeface="Arial"/>
              </a:rPr>
              <a:t>Team</a:t>
            </a:r>
            <a:r>
              <a:rPr kumimoji="0" lang="es-ES" sz="1600" b="0" i="0" u="none" strike="noStrike" kern="1200" cap="none" spc="0" normalizeH="0" baseline="0" noProof="0" dirty="0">
                <a:ln>
                  <a:noFill/>
                </a:ln>
                <a:solidFill>
                  <a:srgbClr val="FF9933"/>
                </a:solidFill>
                <a:effectLst/>
                <a:uLnTx/>
                <a:uFillTx/>
                <a:latin typeface="Source Sans Pro"/>
                <a:ea typeface="Source Sans Pro"/>
                <a:cs typeface="Arial"/>
              </a:rPr>
              <a:t> Nutrition algún recurso para padres de niños pequeños sobre los azúcares añadidos? </a:t>
            </a:r>
          </a:p>
          <a:p>
            <a:endParaRPr lang="es-ES" sz="1600" b="0"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803BF-B57F-4FAB-88EE-BDB03499A5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3692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9933"/>
                </a:solidFill>
                <a:effectLst/>
                <a:uLnTx/>
                <a:uFillTx/>
                <a:latin typeface="Source Sans Pro"/>
                <a:ea typeface="Source Sans Pro"/>
                <a:cs typeface="Arial"/>
              </a:rPr>
              <a:t>Respuesta #</a:t>
            </a:r>
            <a:r>
              <a:rPr lang="es-ES" sz="1600" b="1" dirty="0">
                <a:solidFill>
                  <a:srgbClr val="FF9933"/>
                </a:solidFill>
                <a:latin typeface="Source Sans Pro"/>
                <a:ea typeface="Source Sans Pro"/>
                <a:cs typeface="Arial"/>
              </a:rPr>
              <a:t>3</a:t>
            </a:r>
            <a:r>
              <a:rPr kumimoji="0" lang="es-ES" sz="1600" b="1" i="0" u="none" strike="noStrike" kern="1200" cap="none" spc="0" normalizeH="0" baseline="0" noProof="0" dirty="0">
                <a:ln>
                  <a:noFill/>
                </a:ln>
                <a:solidFill>
                  <a:srgbClr val="FF9933"/>
                </a:solidFill>
                <a:effectLst/>
                <a:uLnTx/>
                <a:uFillTx/>
                <a:latin typeface="Source Sans Pro"/>
                <a:ea typeface="Source Sans Pro"/>
                <a:cs typeface="Arial"/>
              </a:rPr>
              <a:t>: </a:t>
            </a:r>
            <a:r>
              <a:rPr kumimoji="0" lang="es-ES" sz="1600" b="0" i="0" u="none" strike="noStrike" kern="1200" cap="none" spc="0" normalizeH="0" baseline="0" noProof="0" dirty="0">
                <a:ln>
                  <a:noFill/>
                </a:ln>
                <a:solidFill>
                  <a:srgbClr val="000000"/>
                </a:solidFill>
                <a:effectLst/>
                <a:uLnTx/>
                <a:uFillTx/>
                <a:latin typeface="Source Sans Pro"/>
                <a:ea typeface="Source Sans Pro"/>
                <a:cs typeface="Times New Roman"/>
              </a:rPr>
              <a:t>Sí, como parte de la colección de boletines para padres “Mordiscos para la salud” de </a:t>
            </a:r>
            <a:r>
              <a:rPr kumimoji="0" lang="es-ES" sz="1600" b="0" i="0" u="none" strike="noStrike" kern="1200" cap="none" spc="0" normalizeH="0" baseline="0" noProof="0" dirty="0" err="1">
                <a:ln>
                  <a:noFill/>
                </a:ln>
                <a:solidFill>
                  <a:srgbClr val="000000"/>
                </a:solidFill>
                <a:effectLst/>
                <a:uLnTx/>
                <a:uFillTx/>
                <a:latin typeface="Source Sans Pro"/>
                <a:ea typeface="Source Sans Pro"/>
                <a:cs typeface="Times New Roman"/>
              </a:rPr>
              <a:t>Team</a:t>
            </a:r>
            <a:r>
              <a:rPr kumimoji="0" lang="es-ES" sz="1600" b="0" i="0" u="none" strike="noStrike" kern="1200" cap="none" spc="0" normalizeH="0" baseline="0" noProof="0" dirty="0">
                <a:ln>
                  <a:noFill/>
                </a:ln>
                <a:solidFill>
                  <a:srgbClr val="000000"/>
                </a:solidFill>
                <a:effectLst/>
                <a:uLnTx/>
                <a:uFillTx/>
                <a:latin typeface="Source Sans Pro"/>
                <a:ea typeface="Source Sans Pro"/>
                <a:cs typeface="Times New Roman"/>
              </a:rPr>
              <a:t> </a:t>
            </a:r>
            <a:r>
              <a:rPr kumimoji="0" lang="es-ES" sz="1600" b="0" i="0" u="none" strike="noStrike" kern="1200" cap="none" spc="0" normalizeH="0" baseline="0" noProof="0" dirty="0" err="1">
                <a:ln>
                  <a:noFill/>
                </a:ln>
                <a:solidFill>
                  <a:srgbClr val="000000"/>
                </a:solidFill>
                <a:effectLst/>
                <a:uLnTx/>
                <a:uFillTx/>
                <a:latin typeface="Source Sans Pro"/>
                <a:ea typeface="Source Sans Pro"/>
                <a:cs typeface="Times New Roman"/>
              </a:rPr>
              <a:t>Nutrition</a:t>
            </a:r>
            <a:r>
              <a:rPr kumimoji="0" lang="es-ES" sz="1600" b="0" i="0" u="none" strike="noStrike" kern="1200" cap="none" spc="0" normalizeH="0" baseline="0" noProof="0" dirty="0">
                <a:ln>
                  <a:noFill/>
                </a:ln>
                <a:solidFill>
                  <a:srgbClr val="000000"/>
                </a:solidFill>
                <a:effectLst/>
                <a:uLnTx/>
                <a:uFillTx/>
                <a:latin typeface="Source Sans Pro"/>
                <a:ea typeface="Source Sans Pro"/>
                <a:cs typeface="Times New Roman"/>
              </a:rPr>
              <a:t>, hay un boletín titulado “Desarrollando hábitos saludables con menos azúcar”, que puede ayudar a los proveedores del CACFP a conversar sobre los azúcares añadidos con los padres de los niños pequeños a su cargo. Este boletín está disponible en inglés y en español.</a:t>
            </a:r>
            <a:endParaRPr kumimoji="0" lang="es-ES" sz="1600" b="1" i="0" u="none" strike="noStrike" kern="1200" cap="none" spc="0" normalizeH="0" baseline="0" noProof="0" dirty="0">
              <a:ln>
                <a:noFill/>
              </a:ln>
              <a:solidFill>
                <a:srgbClr val="FF9933"/>
              </a:solidFill>
              <a:effectLst/>
              <a:uLnTx/>
              <a:uFillTx/>
              <a:latin typeface="Source Sans Pro"/>
              <a:ea typeface="Source Sans Pro"/>
              <a:cs typeface="Arial" panose="020B0604020202020204" pitchFamily="34" charset="0"/>
            </a:endParaRPr>
          </a:p>
          <a:p>
            <a:endParaRPr lang="es-ES" sz="1600" noProof="0" dirty="0">
              <a:latin typeface="Source Sans Pro" panose="020B0503030403020204" pitchFamily="34" charset="0"/>
              <a:ea typeface="Source Sans Pro" panose="020B0503030403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803BF-B57F-4FAB-88EE-BDB03499A5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41126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kumimoji="0" lang="en-US" sz="1600" b="1" i="0" u="none" strike="noStrike" kern="1200" cap="none" spc="0" normalizeH="0" baseline="0" noProof="0" dirty="0" err="1">
                <a:ln>
                  <a:noFill/>
                </a:ln>
                <a:solidFill>
                  <a:srgbClr val="FF9933"/>
                </a:solidFill>
                <a:effectLst/>
                <a:uLnTx/>
                <a:uFillTx/>
                <a:latin typeface="Source Sans Pro"/>
                <a:ea typeface="Source Sans Pro"/>
                <a:cs typeface="Arial"/>
              </a:rPr>
              <a:t>Pregunta</a:t>
            </a:r>
            <a:r>
              <a:rPr lang="en-US" sz="1600" b="1" dirty="0">
                <a:solidFill>
                  <a:srgbClr val="FF9933"/>
                </a:solidFill>
                <a:latin typeface="Source Sans Pro"/>
                <a:ea typeface="Source Sans Pro"/>
                <a:cs typeface="Arial"/>
              </a:rPr>
              <a:t> #4:</a:t>
            </a:r>
            <a:r>
              <a:rPr kumimoji="0" lang="en-US" sz="1600" b="1" i="0" u="none" strike="noStrike" kern="1200" cap="none" spc="0" normalizeH="0" baseline="0" noProof="0" dirty="0">
                <a:ln>
                  <a:noFill/>
                </a:ln>
                <a:solidFill>
                  <a:srgbClr val="FF9933"/>
                </a:solidFill>
                <a:effectLst/>
                <a:uLnTx/>
                <a:uFillTx/>
                <a:latin typeface="Source Sans Pro"/>
                <a:ea typeface="Source Sans Pro"/>
                <a:cs typeface="Arial"/>
              </a:rPr>
              <a:t> </a:t>
            </a:r>
            <a:r>
              <a:rPr lang="es-ES" sz="1600" b="0" kern="0" dirty="0">
                <a:solidFill>
                  <a:srgbClr val="000000"/>
                </a:solidFill>
                <a:effectLst/>
                <a:latin typeface="Source Sans Pro"/>
                <a:ea typeface="Source Sans Pro"/>
                <a:cs typeface="Times New Roman"/>
              </a:rPr>
              <a:t>¿Se aplica el límite de “azúcares añadidos” a los cereales calientes para el desayuno?</a:t>
            </a:r>
            <a:endParaRPr lang="en-US" sz="1600" b="0" dirty="0">
              <a:solidFill>
                <a:srgbClr val="000000"/>
              </a:solidFill>
              <a:latin typeface="Source Sans Pro"/>
              <a:ea typeface="Source Sans Pro"/>
              <a:cs typeface="Aptos" panose="020B00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9933"/>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9933"/>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endParaRPr lang="en-US" sz="1600" dirty="0">
              <a:latin typeface="Source Sans Pro" panose="020B0503030403020204" pitchFamily="34" charset="0"/>
              <a:ea typeface="Source Sans Pro" panose="020B0503030403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803BF-B57F-4FAB-88EE-BDB03499A5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50768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kumimoji="0" lang="es-ES" sz="1600" b="1" i="0" u="none" strike="noStrike" kern="1200" cap="none" spc="0" normalizeH="0" baseline="0" noProof="0" dirty="0">
                <a:ln>
                  <a:noFill/>
                </a:ln>
                <a:solidFill>
                  <a:srgbClr val="FF9933"/>
                </a:solidFill>
                <a:effectLst/>
                <a:uLnTx/>
                <a:uFillTx/>
                <a:latin typeface="Source Sans Pro"/>
                <a:ea typeface="Source Sans Pro"/>
                <a:cs typeface="Arial"/>
              </a:rPr>
              <a:t>Respuesta</a:t>
            </a:r>
            <a:r>
              <a:rPr lang="es-ES" sz="1600" b="1" dirty="0">
                <a:solidFill>
                  <a:srgbClr val="FF9933"/>
                </a:solidFill>
                <a:latin typeface="Source Sans Pro"/>
                <a:ea typeface="Source Sans Pro"/>
                <a:cs typeface="Arial"/>
              </a:rPr>
              <a:t> #4:</a:t>
            </a:r>
            <a:r>
              <a:rPr kumimoji="0" lang="es-ES" sz="1600" b="1" i="0" u="none" strike="noStrike" kern="1200" cap="none" spc="0" normalizeH="0" baseline="0" noProof="0" dirty="0">
                <a:ln>
                  <a:noFill/>
                </a:ln>
                <a:solidFill>
                  <a:srgbClr val="FF9933"/>
                </a:solidFill>
                <a:effectLst/>
                <a:uLnTx/>
                <a:uFillTx/>
                <a:latin typeface="Source Sans Pro"/>
                <a:ea typeface="Source Sans Pro"/>
                <a:cs typeface="Arial"/>
              </a:rPr>
              <a:t> </a:t>
            </a:r>
            <a:r>
              <a:rPr kumimoji="0" lang="es-ES" sz="1600" b="0" i="0" u="none" strike="noStrike" kern="100" cap="none" spc="0" normalizeH="0" baseline="0" noProof="0" dirty="0">
                <a:ln>
                  <a:noFill/>
                </a:ln>
                <a:solidFill>
                  <a:prstClr val="black"/>
                </a:solidFill>
                <a:effectLst/>
                <a:uLnTx/>
                <a:uFillTx/>
                <a:latin typeface="Source Sans Pro"/>
                <a:ea typeface="Source Sans Pro"/>
                <a:cs typeface="Arial"/>
              </a:rPr>
              <a:t>Sí, el límite de "azúcares añadidos" se aplica a los cereales calientes para el desayuno. A veces, los cereales calientes preparados para el desayuno que cumplen con el límite de azúcares añadidos se endulzan añadiendo azúcar, jarabes (</a:t>
            </a:r>
            <a:r>
              <a:rPr kumimoji="0" lang="es-ES" sz="1600" b="0" i="0" u="none" strike="noStrike" kern="100" cap="none" spc="0" normalizeH="0" baseline="0" noProof="0" dirty="0" err="1">
                <a:ln>
                  <a:noFill/>
                </a:ln>
                <a:solidFill>
                  <a:prstClr val="black"/>
                </a:solidFill>
                <a:effectLst/>
                <a:uLnTx/>
                <a:uFillTx/>
                <a:latin typeface="Source Sans Pro"/>
                <a:ea typeface="Source Sans Pro"/>
                <a:cs typeface="Arial"/>
              </a:rPr>
              <a:t>syrup</a:t>
            </a:r>
            <a:r>
              <a:rPr kumimoji="0" lang="es-ES" sz="1600" b="0" i="0" u="none" strike="noStrike" kern="100" cap="none" spc="0" normalizeH="0" baseline="0" noProof="0" dirty="0">
                <a:ln>
                  <a:noFill/>
                </a:ln>
                <a:solidFill>
                  <a:prstClr val="black"/>
                </a:solidFill>
                <a:effectLst/>
                <a:uLnTx/>
                <a:uFillTx/>
                <a:latin typeface="Source Sans Pro"/>
                <a:ea typeface="Source Sans Pro"/>
                <a:cs typeface="Arial"/>
              </a:rPr>
              <a:t>) o miel. Estos ingredientes son “azúcares añadidos” y deben utilizarse con moderación. Pruebe a utilizar frutas, especias o mantequillas de frutos secos para dar sabor a los cereales calientes. </a:t>
            </a:r>
          </a:p>
          <a:p>
            <a:pPr defTabSz="685800">
              <a:defRPr/>
            </a:pPr>
            <a:endParaRPr lang="es-ES" sz="1600" b="0" dirty="0">
              <a:solidFill>
                <a:srgbClr val="000000"/>
              </a:solidFill>
              <a:latin typeface="Source Sans Pro" panose="020B0503030403020204" pitchFamily="34" charset="0"/>
              <a:ea typeface="Source Sans Pro" panose="020B0503030403020204" pitchFamily="34" charset="0"/>
              <a:cs typeface="Aptos" panose="020B00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FF9933"/>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1" i="0" u="none" strike="noStrike" kern="1200" cap="none" spc="0" normalizeH="0" baseline="0" noProof="0" dirty="0">
              <a:ln>
                <a:noFill/>
              </a:ln>
              <a:solidFill>
                <a:srgbClr val="FF9933"/>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endParaRPr lang="es-ES" sz="1600" dirty="0">
              <a:latin typeface="Source Sans Pro" panose="020B0503030403020204" pitchFamily="34" charset="0"/>
              <a:ea typeface="Source Sans Pro" panose="020B0503030403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803BF-B57F-4FAB-88EE-BDB03499A5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94829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65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Todos los materiales de </a:t>
            </a:r>
            <a:r>
              <a:rPr kumimoji="0" lang="es-ES" sz="1650" b="0" i="0" u="none" strike="noStrike" kern="1200" cap="none" spc="0" normalizeH="0" baseline="0" noProof="0" dirty="0" err="1">
                <a:ln>
                  <a:noFill/>
                </a:ln>
                <a:solidFill>
                  <a:prstClr val="black"/>
                </a:solidFill>
                <a:effectLst/>
                <a:uLnTx/>
                <a:uFillTx/>
                <a:latin typeface="Source Sans Pro" panose="020B0503030403020204" pitchFamily="34" charset="0"/>
                <a:ea typeface="Source Sans Pro" panose="020B0503030403020204" pitchFamily="34" charset="0"/>
                <a:cs typeface="+mn-cs"/>
              </a:rPr>
              <a:t>Team</a:t>
            </a:r>
            <a:r>
              <a:rPr kumimoji="0" lang="es-ES" sz="165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a:t>
            </a:r>
            <a:r>
              <a:rPr kumimoji="0" lang="es-ES" sz="1650" b="0" i="0" u="none" strike="noStrike" kern="1200" cap="none" spc="0" normalizeH="0" baseline="0" noProof="0" dirty="0" err="1">
                <a:ln>
                  <a:noFill/>
                </a:ln>
                <a:solidFill>
                  <a:prstClr val="black"/>
                </a:solidFill>
                <a:effectLst/>
                <a:uLnTx/>
                <a:uFillTx/>
                <a:latin typeface="Source Sans Pro" panose="020B0503030403020204" pitchFamily="34" charset="0"/>
                <a:ea typeface="Source Sans Pro" panose="020B0503030403020204" pitchFamily="34" charset="0"/>
                <a:cs typeface="+mn-cs"/>
              </a:rPr>
              <a:t>Nutrition</a:t>
            </a:r>
            <a:r>
              <a:rPr kumimoji="0" lang="es-ES" sz="165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están disponibles en línea desde el sitio web de </a:t>
            </a:r>
            <a:r>
              <a:rPr kumimoji="0" lang="es-ES" sz="1650" b="0" i="0" u="none" strike="noStrike" kern="1200" cap="none" spc="0" normalizeH="0" baseline="0" noProof="0" dirty="0" err="1">
                <a:ln>
                  <a:noFill/>
                </a:ln>
                <a:solidFill>
                  <a:prstClr val="black"/>
                </a:solidFill>
                <a:effectLst/>
                <a:uLnTx/>
                <a:uFillTx/>
                <a:latin typeface="Source Sans Pro" panose="020B0503030403020204" pitchFamily="34" charset="0"/>
                <a:ea typeface="Source Sans Pro" panose="020B0503030403020204" pitchFamily="34" charset="0"/>
                <a:cs typeface="+mn-cs"/>
              </a:rPr>
              <a:t>Team</a:t>
            </a:r>
            <a:r>
              <a:rPr kumimoji="0" lang="es-ES" sz="165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a:t>
            </a:r>
            <a:r>
              <a:rPr kumimoji="0" lang="es-ES" sz="1650" b="0" i="0" u="none" strike="noStrike" kern="1200" cap="none" spc="0" normalizeH="0" baseline="0" noProof="0" dirty="0" err="1">
                <a:ln>
                  <a:noFill/>
                </a:ln>
                <a:solidFill>
                  <a:prstClr val="black"/>
                </a:solidFill>
                <a:effectLst/>
                <a:uLnTx/>
                <a:uFillTx/>
                <a:latin typeface="Source Sans Pro" panose="020B0503030403020204" pitchFamily="34" charset="0"/>
                <a:ea typeface="Source Sans Pro" panose="020B0503030403020204" pitchFamily="34" charset="0"/>
                <a:cs typeface="+mn-cs"/>
              </a:rPr>
              <a:t>Nutrition</a:t>
            </a:r>
            <a:r>
              <a:rPr kumimoji="0" lang="es-ES" sz="165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y están disponibles para descargar de forma gratuita por cualquier persona interesada.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s-ES" sz="1650" dirty="0">
              <a:latin typeface="Source Sans Pro" panose="020B0503030403020204" pitchFamily="34" charset="0"/>
              <a:ea typeface="Source Sans Pro" panose="020B0503030403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s-ES" sz="1650" dirty="0">
                <a:latin typeface="Source Sans Pro" panose="020B0503030403020204" pitchFamily="34" charset="0"/>
                <a:ea typeface="Source Sans Pro" panose="020B0503030403020204" pitchFamily="34" charset="0"/>
              </a:rPr>
              <a:t>Si desea obtener más información sobre </a:t>
            </a:r>
            <a:r>
              <a:rPr lang="es-ES" sz="1650" dirty="0" err="1">
                <a:latin typeface="Source Sans Pro" panose="020B0503030403020204" pitchFamily="34" charset="0"/>
                <a:ea typeface="Source Sans Pro" panose="020B0503030403020204" pitchFamily="34" charset="0"/>
              </a:rPr>
              <a:t>Team</a:t>
            </a:r>
            <a:r>
              <a:rPr lang="es-ES" sz="1650" dirty="0">
                <a:latin typeface="Source Sans Pro" panose="020B0503030403020204" pitchFamily="34" charset="0"/>
                <a:ea typeface="Source Sans Pro" panose="020B0503030403020204" pitchFamily="34" charset="0"/>
              </a:rPr>
              <a:t> </a:t>
            </a:r>
            <a:r>
              <a:rPr lang="es-ES" sz="1650" dirty="0" err="1">
                <a:latin typeface="Source Sans Pro" panose="020B0503030403020204" pitchFamily="34" charset="0"/>
                <a:ea typeface="Source Sans Pro" panose="020B0503030403020204" pitchFamily="34" charset="0"/>
              </a:rPr>
              <a:t>Nutrition</a:t>
            </a:r>
            <a:r>
              <a:rPr lang="es-ES" sz="1650" dirty="0">
                <a:latin typeface="Source Sans Pro" panose="020B0503030403020204" pitchFamily="34" charset="0"/>
                <a:ea typeface="Source Sans Pro" panose="020B0503030403020204" pitchFamily="34" charset="0"/>
              </a:rPr>
              <a:t> y los recursos adicionales disponibles, visite nuestra página web.</a:t>
            </a:r>
            <a:endParaRPr kumimoji="0" lang="es-ES" sz="165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65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defTabSz="912479">
              <a:defRPr/>
            </a:pPr>
            <a:endParaRPr lang="es-ES" sz="1650" dirty="0">
              <a:latin typeface="Source Sans Pro" panose="020B0503030403020204" pitchFamily="34" charset="0"/>
              <a:ea typeface="Source Sans Pro" panose="020B0503030403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A92E9ED-D75D-DF40-B20F-46FB25F50A85}" type="slidenum">
              <a:rPr lang="en-US" smtClean="0"/>
              <a:t>35</a:t>
            </a:fld>
            <a:endParaRPr lang="en-US"/>
          </a:p>
        </p:txBody>
      </p:sp>
    </p:spTree>
    <p:extLst>
      <p:ext uri="{BB962C8B-B14F-4D97-AF65-F5344CB8AC3E}">
        <p14:creationId xmlns:p14="http://schemas.microsoft.com/office/powerpoint/2010/main" val="28835675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03238"/>
            <a:ext cx="5584825" cy="3141662"/>
          </a:xfrm>
        </p:spPr>
      </p:sp>
      <p:sp>
        <p:nvSpPr>
          <p:cNvPr id="3" name="Notes Placeholder 2"/>
          <p:cNvSpPr>
            <a:spLocks noGrp="1"/>
          </p:cNvSpPr>
          <p:nvPr>
            <p:ph type="body" idx="1"/>
          </p:nvPr>
        </p:nvSpPr>
        <p:spPr>
          <a:xfrm>
            <a:off x="685483" y="3972004"/>
            <a:ext cx="5618480" cy="3665458"/>
          </a:xfrm>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r>
              <a:rPr kumimoji="0" lang="es-US" sz="1600" b="0" i="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Aptos" panose="020B0004020202020204" pitchFamily="34" charset="0"/>
              </a:rPr>
              <a:t>¡El sitio web de </a:t>
            </a:r>
            <a:r>
              <a:rPr kumimoji="0" lang="es-US" sz="1600" b="0" i="0" u="none" strike="noStrike" kern="1200" cap="none" spc="0" normalizeH="0" baseline="0" noProof="0" dirty="0" err="1">
                <a:ln>
                  <a:noFill/>
                </a:ln>
                <a:effectLst/>
                <a:uLnTx/>
                <a:uFillTx/>
                <a:latin typeface="Source Sans Pro" panose="020B0503030403020204" pitchFamily="34" charset="0"/>
                <a:ea typeface="Source Sans Pro" panose="020B0503030403020204" pitchFamily="34" charset="0"/>
                <a:cs typeface="Aptos" panose="020B0004020202020204" pitchFamily="34" charset="0"/>
              </a:rPr>
              <a:t>Team</a:t>
            </a:r>
            <a:r>
              <a:rPr kumimoji="0" lang="es-US" sz="1600" b="0" i="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Aptos" panose="020B0004020202020204" pitchFamily="34" charset="0"/>
              </a:rPr>
              <a:t> </a:t>
            </a:r>
            <a:r>
              <a:rPr kumimoji="0" lang="es-US" sz="1600" b="0" i="0" u="none" strike="noStrike" kern="1200" cap="none" spc="0" normalizeH="0" baseline="0" noProof="0" dirty="0" err="1">
                <a:ln>
                  <a:noFill/>
                </a:ln>
                <a:effectLst/>
                <a:uLnTx/>
                <a:uFillTx/>
                <a:latin typeface="Source Sans Pro" panose="020B0503030403020204" pitchFamily="34" charset="0"/>
                <a:ea typeface="Source Sans Pro" panose="020B0503030403020204" pitchFamily="34" charset="0"/>
                <a:cs typeface="Aptos" panose="020B0004020202020204" pitchFamily="34" charset="0"/>
              </a:rPr>
              <a:t>Nutrition</a:t>
            </a:r>
            <a:r>
              <a:rPr kumimoji="0" lang="es-US" sz="1600" b="0" i="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Aptos" panose="020B0004020202020204" pitchFamily="34" charset="0"/>
              </a:rPr>
              <a:t> también está disponible en </a:t>
            </a:r>
            <a:r>
              <a:rPr kumimoji="0" lang="es-US" sz="1600" b="1" i="0" u="sng"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español</a:t>
            </a:r>
            <a:r>
              <a:rPr lang="es-US" sz="1600" b="0" dirty="0">
                <a:latin typeface="Source Sans Pro" panose="020B0503030403020204" pitchFamily="34" charset="0"/>
                <a:ea typeface="Source Sans Pro" panose="020B0503030403020204" pitchFamily="34" charset="0"/>
              </a:rPr>
              <a:t>! </a:t>
            </a:r>
            <a:r>
              <a:rPr lang="es-US" sz="1600" dirty="0">
                <a:latin typeface="Source Sans Pro" panose="020B0503030403020204" pitchFamily="34" charset="0"/>
                <a:ea typeface="Source Sans Pro" panose="020B0503030403020204" pitchFamily="34" charset="0"/>
              </a:rPr>
              <a:t>Estos recursos están diseñados para las personas que prefieren las comunicaciones en español. Seguimos expandiendo nuestra colección de recursos en español.</a:t>
            </a:r>
          </a:p>
          <a:p>
            <a:pPr marL="0" marR="0" lvl="0" indent="0" algn="l" defTabSz="933237" rtl="0" eaLnBrk="1" fontAlgn="auto" latinLnBrk="0" hangingPunct="1">
              <a:lnSpc>
                <a:spcPct val="100000"/>
              </a:lnSpc>
              <a:spcBef>
                <a:spcPts val="0"/>
              </a:spcBef>
              <a:spcAft>
                <a:spcPts val="0"/>
              </a:spcAft>
              <a:buClrTx/>
              <a:buSzTx/>
              <a:buFontTx/>
              <a:buNone/>
              <a:tabLst/>
              <a:defRPr/>
            </a:pPr>
            <a:endParaRPr lang="es-US" sz="1600" dirty="0">
              <a:latin typeface="Source Sans Pro" panose="020B0503030403020204" pitchFamily="34" charset="0"/>
              <a:ea typeface="Source Sans Pro" panose="020B0503030403020204" pitchFamily="34" charset="0"/>
            </a:endParaRPr>
          </a:p>
          <a:p>
            <a:pPr marL="0" marR="0" lvl="0" indent="0" algn="l" defTabSz="933237" rtl="0" eaLnBrk="1" fontAlgn="auto" latinLnBrk="0" hangingPunct="1">
              <a:lnSpc>
                <a:spcPct val="100000"/>
              </a:lnSpc>
              <a:spcBef>
                <a:spcPts val="0"/>
              </a:spcBef>
              <a:spcAft>
                <a:spcPts val="0"/>
              </a:spcAft>
              <a:buClrTx/>
              <a:buSzTx/>
              <a:buFontTx/>
              <a:buNone/>
              <a:tabLst/>
              <a:defRPr/>
            </a:pPr>
            <a:r>
              <a:rPr lang="es-US" sz="1600" dirty="0">
                <a:latin typeface="Source Sans Pro" panose="020B0503030403020204" pitchFamily="34" charset="0"/>
                <a:ea typeface="Source Sans Pro" panose="020B0503030403020204" pitchFamily="34" charset="0"/>
              </a:rPr>
              <a:t>Busque el botón “</a:t>
            </a:r>
            <a:r>
              <a:rPr lang="es-US" sz="1600" dirty="0" err="1">
                <a:latin typeface="Source Sans Pro" panose="020B0503030403020204" pitchFamily="34" charset="0"/>
                <a:ea typeface="Source Sans Pro" panose="020B0503030403020204" pitchFamily="34" charset="0"/>
              </a:rPr>
              <a:t>Languages</a:t>
            </a:r>
            <a:r>
              <a:rPr lang="es-US" sz="1600" dirty="0">
                <a:latin typeface="Source Sans Pro" panose="020B0503030403020204" pitchFamily="34" charset="0"/>
                <a:ea typeface="Source Sans Pro" panose="020B0503030403020204" pitchFamily="34" charset="0"/>
              </a:rPr>
              <a:t>” o “Idiomas” en la esquina superior derecha de nuestra página de inicio para encontrar materiales en español. </a:t>
            </a:r>
            <a:r>
              <a:rPr lang="es-US" sz="1600" kern="1200" dirty="0">
                <a:latin typeface="Source Sans Pro" panose="020B0503030403020204" pitchFamily="34" charset="0"/>
                <a:ea typeface="Source Sans Pro" panose="020B0503030403020204" pitchFamily="34" charset="0"/>
              </a:rPr>
              <a:t>Si utiliza un dispositivo móvil, tendrá que hacer clic en la palabra "Menú" en la parte superior derecha de la página web y al final de la lista podrá ver el nombre del idioma, haga un clic para cambiar el idioma.</a:t>
            </a:r>
          </a:p>
          <a:p>
            <a:pPr defTabSz="933237">
              <a:defRPr/>
            </a:pPr>
            <a:endParaRPr lang="es-US" sz="1600" dirty="0">
              <a:solidFill>
                <a:srgbClr val="000000"/>
              </a:solidFill>
              <a:latin typeface="Source Sans Pro" panose="020B0503030403020204" pitchFamily="34" charset="0"/>
              <a:ea typeface="Source Sans Pro" panose="020B0503030403020204" pitchFamily="34" charset="0"/>
            </a:endParaRPr>
          </a:p>
          <a:p>
            <a:pPr defTabSz="933237">
              <a:defRPr/>
            </a:pPr>
            <a:endParaRPr lang="es-US" sz="1600" dirty="0">
              <a:latin typeface="Source Sans Pro" panose="020B0503030403020204" pitchFamily="34" charset="0"/>
              <a:ea typeface="Source Sans Pro" panose="020B0503030403020204" pitchFamily="34" charset="0"/>
              <a:cs typeface="Calibri" panose="020F0502020204030204"/>
            </a:endParaRPr>
          </a:p>
          <a:p>
            <a:pPr defTabSz="933237">
              <a:defRPr/>
            </a:pPr>
            <a:endParaRPr lang="en-US" sz="1600" b="0" i="0" dirty="0">
              <a:solidFill>
                <a:srgbClr val="000000"/>
              </a:solidFill>
              <a:effectLst/>
              <a:latin typeface="Source Sans Pro" panose="020B0503030403020204" pitchFamily="34" charset="0"/>
              <a:ea typeface="Source Sans Pro" panose="020B050303040302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8468AD-FD78-014D-B6D2-5F2E79EB3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57141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Todos los que participan en un Programa de Nutrición Infantil, como el CACFP, pueden solicitar los materiales impresos de </a:t>
            </a:r>
            <a:r>
              <a:rPr kumimoji="0" lang="es-ES" sz="1600" b="0" i="0" u="none" strike="noStrike" kern="1200" cap="none" spc="0" normalizeH="0" baseline="0" noProof="0" dirty="0" err="1">
                <a:ln>
                  <a:noFill/>
                </a:ln>
                <a:solidFill>
                  <a:prstClr val="black"/>
                </a:solidFill>
                <a:effectLst/>
                <a:uLnTx/>
                <a:uFillTx/>
                <a:latin typeface="Source Sans Pro" panose="020B0503030403020204" pitchFamily="34" charset="0"/>
                <a:ea typeface="Source Sans Pro" panose="020B0503030403020204" pitchFamily="34" charset="0"/>
                <a:cs typeface="+mn-cs"/>
              </a:rPr>
              <a:t>Team</a:t>
            </a:r>
            <a:r>
              <a:rPr kumimoji="0" lang="es-ES"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a:t>
            </a:r>
            <a:r>
              <a:rPr kumimoji="0" lang="es-ES" sz="1600" b="0" i="0" u="none" strike="noStrike" kern="1200" cap="none" spc="0" normalizeH="0" baseline="0" noProof="0" dirty="0" err="1">
                <a:ln>
                  <a:noFill/>
                </a:ln>
                <a:solidFill>
                  <a:prstClr val="black"/>
                </a:solidFill>
                <a:effectLst/>
                <a:uLnTx/>
                <a:uFillTx/>
                <a:latin typeface="Source Sans Pro" panose="020B0503030403020204" pitchFamily="34" charset="0"/>
                <a:ea typeface="Source Sans Pro" panose="020B0503030403020204" pitchFamily="34" charset="0"/>
                <a:cs typeface="+mn-cs"/>
              </a:rPr>
              <a:t>Nutrition</a:t>
            </a:r>
            <a:r>
              <a:rPr kumimoji="0" lang="es-ES"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sin costo alguno.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Si desea solicitar materiales impresos de </a:t>
            </a:r>
            <a:r>
              <a:rPr kumimoji="0" lang="es-ES" sz="1600" b="0" i="0" u="none" strike="noStrike" kern="1200" cap="none" spc="0" normalizeH="0" baseline="0" noProof="0" dirty="0" err="1">
                <a:ln>
                  <a:noFill/>
                </a:ln>
                <a:solidFill>
                  <a:prstClr val="black"/>
                </a:solidFill>
                <a:effectLst/>
                <a:uLnTx/>
                <a:uFillTx/>
                <a:latin typeface="Source Sans Pro" panose="020B0503030403020204" pitchFamily="34" charset="0"/>
                <a:ea typeface="Source Sans Pro" panose="020B0503030403020204" pitchFamily="34" charset="0"/>
                <a:cs typeface="+mn-cs"/>
              </a:rPr>
              <a:t>Team</a:t>
            </a:r>
            <a:r>
              <a:rPr kumimoji="0" lang="es-ES"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a:t>
            </a:r>
            <a:r>
              <a:rPr kumimoji="0" lang="es-ES" sz="1600" b="0" i="0" u="none" strike="noStrike" kern="1200" cap="none" spc="0" normalizeH="0" baseline="0" noProof="0" dirty="0" err="1">
                <a:ln>
                  <a:noFill/>
                </a:ln>
                <a:solidFill>
                  <a:prstClr val="black"/>
                </a:solidFill>
                <a:effectLst/>
                <a:uLnTx/>
                <a:uFillTx/>
                <a:latin typeface="Source Sans Pro" panose="020B0503030403020204" pitchFamily="34" charset="0"/>
                <a:ea typeface="Source Sans Pro" panose="020B0503030403020204" pitchFamily="34" charset="0"/>
                <a:cs typeface="+mn-cs"/>
              </a:rPr>
              <a:t>Nutrition</a:t>
            </a:r>
            <a:r>
              <a:rPr kumimoji="0" lang="es-ES"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puede ir al enlace llamado en inglés "</a:t>
            </a:r>
            <a:r>
              <a:rPr kumimoji="0" lang="en-US"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Resource Order Form</a:t>
            </a:r>
            <a:r>
              <a:rPr kumimoji="0" lang="es-ES"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en el sitio web de </a:t>
            </a:r>
            <a:r>
              <a:rPr kumimoji="0" lang="es-ES" sz="1600" b="0" i="0" u="none" strike="noStrike" kern="1200" cap="none" spc="0" normalizeH="0" baseline="0" noProof="0" dirty="0" err="1">
                <a:ln>
                  <a:noFill/>
                </a:ln>
                <a:solidFill>
                  <a:prstClr val="black"/>
                </a:solidFill>
                <a:effectLst/>
                <a:uLnTx/>
                <a:uFillTx/>
                <a:latin typeface="Source Sans Pro" panose="020B0503030403020204" pitchFamily="34" charset="0"/>
                <a:ea typeface="Source Sans Pro" panose="020B0503030403020204" pitchFamily="34" charset="0"/>
                <a:cs typeface="+mn-cs"/>
              </a:rPr>
              <a:t>Team</a:t>
            </a:r>
            <a:r>
              <a:rPr kumimoji="0" lang="es-ES"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a:t>
            </a:r>
            <a:r>
              <a:rPr kumimoji="0" lang="es-ES" sz="1600" b="0" i="0" u="none" strike="noStrike" kern="1200" cap="none" spc="0" normalizeH="0" baseline="0" noProof="0" dirty="0" err="1">
                <a:ln>
                  <a:noFill/>
                </a:ln>
                <a:solidFill>
                  <a:prstClr val="black"/>
                </a:solidFill>
                <a:effectLst/>
                <a:uLnTx/>
                <a:uFillTx/>
                <a:latin typeface="Source Sans Pro" panose="020B0503030403020204" pitchFamily="34" charset="0"/>
                <a:ea typeface="Source Sans Pro" panose="020B0503030403020204" pitchFamily="34" charset="0"/>
                <a:cs typeface="+mn-cs"/>
              </a:rPr>
              <a:t>Nutrition</a:t>
            </a:r>
            <a:r>
              <a:rPr kumimoji="0" lang="es-ES"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Para pedidos grandes, puede enviar un correo electrónico a teamnutrition@USDA.gov.</a:t>
            </a:r>
          </a:p>
          <a:p>
            <a:endParaRPr lang="en-US" sz="1600" dirty="0">
              <a:latin typeface="Source Sans Pro" panose="020B0503030403020204" pitchFamily="34" charset="0"/>
              <a:ea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8A92E9ED-D75D-DF40-B20F-46FB25F50A85}" type="slidenum">
              <a:rPr lang="en-US" smtClean="0"/>
              <a:t>37</a:t>
            </a:fld>
            <a:endParaRPr lang="en-US"/>
          </a:p>
        </p:txBody>
      </p:sp>
    </p:spTree>
    <p:extLst>
      <p:ext uri="{BB962C8B-B14F-4D97-AF65-F5344CB8AC3E}">
        <p14:creationId xmlns:p14="http://schemas.microsoft.com/office/powerpoint/2010/main" val="24179663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O" sz="1600" dirty="0">
                <a:solidFill>
                  <a:schemeClr val="tx1"/>
                </a:solidFill>
                <a:latin typeface="Source Sans Pro" panose="020B0503030403020204" pitchFamily="34" charset="0"/>
                <a:ea typeface="Source Sans Pro" panose="020B0503030403020204" pitchFamily="34" charset="0"/>
              </a:rPr>
              <a:t>Si tiene más preguntas o necesita más aclaraciones sobre algo que discutimos hoy, comuníquese con su agencia estatal u organización patrocinadora. </a:t>
            </a:r>
          </a:p>
          <a:p>
            <a:endParaRPr lang="es-CO" sz="1600" u="sng" dirty="0">
              <a:solidFill>
                <a:schemeClr val="tx1"/>
              </a:solidFill>
              <a:effectLst/>
              <a:latin typeface="Source Sans Pro" panose="020B0503030403020204" pitchFamily="34" charset="0"/>
              <a:ea typeface="Source Sans Pro" panose="020B0503030403020204" pitchFamily="34" charset="0"/>
            </a:endParaRPr>
          </a:p>
          <a:p>
            <a:r>
              <a:rPr lang="es-ES" sz="1600" dirty="0">
                <a:latin typeface="Source Sans Pro" panose="020B0503030403020204" pitchFamily="34" charset="0"/>
                <a:ea typeface="Source Sans Pro" panose="020B0503030403020204" pitchFamily="34" charset="0"/>
              </a:rPr>
              <a:t>Recuerde de visitar nuestro sitio web, suscribirse a nuestro boletín electrónico y conectarse con nosotros por correo electrónico a TeamNutrition@USDA.gov. Muchas gracias. </a:t>
            </a:r>
            <a:endParaRPr lang="en-US" sz="1600" u="sng" dirty="0">
              <a:effectLst/>
              <a:latin typeface="Source Sans Pro" panose="020B0503030403020204" pitchFamily="34" charset="0"/>
              <a:ea typeface="Source Sans Pro" panose="020B0503030403020204" pitchFamily="34" charset="0"/>
            </a:endParaRPr>
          </a:p>
          <a:p>
            <a:endParaRPr lang="en-US" sz="1600" u="sng" dirty="0">
              <a:effectLst/>
              <a:latin typeface="Source Sans Pro" panose="020B0503030403020204" pitchFamily="34" charset="0"/>
              <a:ea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8A92E9ED-D75D-DF40-B20F-46FB25F50A85}" type="slidenum">
              <a:rPr lang="en-US" smtClean="0"/>
              <a:t>38</a:t>
            </a:fld>
            <a:endParaRPr lang="en-US"/>
          </a:p>
        </p:txBody>
      </p:sp>
    </p:spTree>
    <p:extLst>
      <p:ext uri="{BB962C8B-B14F-4D97-AF65-F5344CB8AC3E}">
        <p14:creationId xmlns:p14="http://schemas.microsoft.com/office/powerpoint/2010/main" val="3308959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600" dirty="0">
                <a:latin typeface="Source Sans Pro" panose="020B0503030403020204" pitchFamily="34" charset="0"/>
                <a:ea typeface="Source Sans Pro" panose="020B0503030403020204" pitchFamily="34" charset="0"/>
                <a:cs typeface="Arial" panose="020B0604020202020204" pitchFamily="34" charset="0"/>
              </a:rPr>
              <a:t>El tema de hoy es “Elija cereales para el desayuno bajos en azúcares añadidos en el CACFP”.</a:t>
            </a:r>
            <a:r>
              <a:rPr lang="es-US" sz="1600" baseline="0" dirty="0">
                <a:latin typeface="Source Sans Pro" panose="020B0503030403020204" pitchFamily="34" charset="0"/>
                <a:ea typeface="Source Sans Pro" panose="020B0503030403020204" pitchFamily="34" charset="0"/>
                <a:cs typeface="Arial" panose="020B0604020202020204" pitchFamily="34" charset="0"/>
              </a:rPr>
              <a:t> </a:t>
            </a:r>
            <a:r>
              <a:rPr lang="es-US" sz="1600" dirty="0">
                <a:latin typeface="Source Sans Pro" panose="020B0503030403020204" pitchFamily="34" charset="0"/>
                <a:ea typeface="Source Sans Pro" panose="020B0503030403020204" pitchFamily="34" charset="0"/>
                <a:cs typeface="Arial" panose="020B0604020202020204" pitchFamily="34" charset="0"/>
              </a:rPr>
              <a:t>Como mencioné anteriormente, los patrones de comidas del CACFP fueron actualizados para alinearse mejor con las Guías Alimentarias para los Estadunidenses. </a:t>
            </a:r>
            <a:r>
              <a:rPr lang="es-US" sz="1600" baseline="0" dirty="0">
                <a:latin typeface="Source Sans Pro" panose="020B0503030403020204" pitchFamily="34" charset="0"/>
                <a:ea typeface="Source Sans Pro" panose="020B0503030403020204" pitchFamily="34" charset="0"/>
                <a:cs typeface="Arial" panose="020B0604020202020204" pitchFamily="34" charset="0"/>
              </a:rPr>
              <a:t> Parte de esa actualización incluye reducir los azúcares añadidos en las comidas y meriendas/refrigerios. </a:t>
            </a:r>
          </a:p>
          <a:p>
            <a:endParaRPr lang="es-US" sz="1600" baseline="0" dirty="0">
              <a:latin typeface="Source Sans Pro" panose="020B0503030403020204" pitchFamily="34" charset="0"/>
              <a:ea typeface="Source Sans Pro" panose="020B0503030403020204" pitchFamily="34" charset="0"/>
              <a:cs typeface="Arial" panose="020B0604020202020204" pitchFamily="34" charset="0"/>
            </a:endParaRPr>
          </a:p>
          <a:p>
            <a:r>
              <a:rPr lang="es-US" sz="1600" dirty="0">
                <a:latin typeface="Source Sans Pro" panose="020B0503030403020204" pitchFamily="34" charset="0"/>
                <a:ea typeface="Source Sans Pro" panose="020B0503030403020204" pitchFamily="34" charset="0"/>
                <a:cs typeface="Arial" panose="020B0604020202020204" pitchFamily="34" charset="0"/>
              </a:rPr>
              <a:t>En el CACFP, el cereal de desayuno no debe contener más de 6 gramos de azúcares añadidos por onza seca.  Hay varias formas de encontrar cereales que cumplan con este límite de azúcares añadidos. </a:t>
            </a:r>
          </a:p>
          <a:p>
            <a:endParaRPr lang="es-US" sz="1600" dirty="0">
              <a:latin typeface="Source Sans Pro" panose="020B0503030403020204" pitchFamily="34" charset="0"/>
              <a:ea typeface="Source Sans Pro" panose="020B0503030403020204" pitchFamily="34" charset="0"/>
              <a:cs typeface="Arial" panose="020B0604020202020204" pitchFamily="34" charset="0"/>
            </a:endParaRPr>
          </a:p>
          <a:p>
            <a:r>
              <a:rPr lang="es-US" sz="1600" dirty="0">
                <a:latin typeface="Source Sans Pro" panose="020B0503030403020204" pitchFamily="34" charset="0"/>
                <a:ea typeface="Source Sans Pro" panose="020B0503030403020204" pitchFamily="34" charset="0"/>
                <a:cs typeface="Arial" panose="020B0604020202020204" pitchFamily="34" charset="0"/>
              </a:rPr>
              <a:t>Una forma es utilizando la lista del Programa Especial de Nutrición Suplementaria para Mujeres, Infantes y Niños (WIC) de cualquier estado.  </a:t>
            </a:r>
          </a:p>
          <a:p>
            <a:endParaRPr lang="es-US" sz="1600" dirty="0">
              <a:latin typeface="Source Sans Pro" panose="020B0503030403020204" pitchFamily="34" charset="0"/>
              <a:ea typeface="Source Sans Pro" panose="020B0503030403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US" sz="1600" dirty="0">
                <a:latin typeface="Source Sans Pro" panose="020B0503030403020204" pitchFamily="34" charset="0"/>
                <a:ea typeface="Source Sans Pro" panose="020B0503030403020204" pitchFamily="34" charset="0"/>
                <a:cs typeface="Arial" panose="020B0604020202020204" pitchFamily="34" charset="0"/>
              </a:rPr>
              <a:t>Puede también encontrar cereales que cumplan con el límite de azúcares añadidos utilizando la hoja de capacitación “Elija cereales para el desayuno bajos en azúcares añadidos en el CACFP” de </a:t>
            </a:r>
            <a:r>
              <a:rPr lang="es-US" sz="1600" dirty="0" err="1">
                <a:latin typeface="Source Sans Pro" panose="020B0503030403020204" pitchFamily="34" charset="0"/>
                <a:ea typeface="Source Sans Pro" panose="020B0503030403020204" pitchFamily="34" charset="0"/>
                <a:cs typeface="Arial" panose="020B0604020202020204" pitchFamily="34" charset="0"/>
              </a:rPr>
              <a:t>Team</a:t>
            </a:r>
            <a:r>
              <a:rPr lang="es-US" sz="1600" dirty="0">
                <a:latin typeface="Source Sans Pro" panose="020B0503030403020204" pitchFamily="34" charset="0"/>
                <a:ea typeface="Source Sans Pro" panose="020B0503030403020204" pitchFamily="34" charset="0"/>
                <a:cs typeface="Arial" panose="020B0604020202020204" pitchFamily="34" charset="0"/>
              </a:rPr>
              <a:t> </a:t>
            </a:r>
            <a:r>
              <a:rPr lang="es-US" sz="1600" dirty="0" err="1">
                <a:latin typeface="Source Sans Pro" panose="020B0503030403020204" pitchFamily="34" charset="0"/>
                <a:ea typeface="Source Sans Pro" panose="020B0503030403020204" pitchFamily="34" charset="0"/>
                <a:cs typeface="Arial" panose="020B0604020202020204" pitchFamily="34" charset="0"/>
              </a:rPr>
              <a:t>Nutrition</a:t>
            </a:r>
            <a:r>
              <a:rPr lang="es-US" sz="1600" dirty="0">
                <a:latin typeface="Source Sans Pro" panose="020B0503030403020204" pitchFamily="34" charset="0"/>
                <a:ea typeface="Source Sans Pro" panose="020B0503030403020204" pitchFamily="34" charset="0"/>
                <a:cs typeface="Arial" panose="020B0604020202020204" pitchFamily="34" charset="0"/>
              </a:rPr>
              <a:t>, la cual será el tema central del seminario de hoy. </a:t>
            </a:r>
            <a:endParaRPr lang="es-US" sz="16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US" sz="16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US" sz="16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p>
            <a:endParaRPr lang="es-US" sz="1600" dirty="0">
              <a:latin typeface="Source Sans Pro" panose="020B0503030403020204" pitchFamily="34" charset="0"/>
              <a:ea typeface="Source Sans Pro" panose="020B0503030403020204" pitchFamily="34" charset="0"/>
              <a:cs typeface="Arial" panose="020B0604020202020204" pitchFamily="34" charset="0"/>
            </a:endParaRPr>
          </a:p>
          <a:p>
            <a:endParaRPr lang="en-US" sz="1600" dirty="0">
              <a:solidFill>
                <a:srgbClr val="FF0000"/>
              </a:solidFill>
              <a:latin typeface="Source Sans Pro" panose="020B0503030403020204" pitchFamily="34" charset="0"/>
              <a:ea typeface="Source Sans Pro" panose="020B0503030403020204" pitchFamily="34" charset="0"/>
              <a:cs typeface="Arial" panose="020B0604020202020204" pitchFamily="34" charset="0"/>
            </a:endParaRPr>
          </a:p>
          <a:p>
            <a:endParaRPr lang="en-US" sz="1600" baseline="0" dirty="0">
              <a:solidFill>
                <a:srgbClr val="FF0000"/>
              </a:solidFill>
              <a:latin typeface="Source Sans Pro" panose="020B0503030403020204" pitchFamily="34" charset="0"/>
              <a:ea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8A92E9ED-D75D-DF40-B20F-46FB25F50A85}" type="slidenum">
              <a:rPr lang="en-US" smtClean="0"/>
              <a:t>4</a:t>
            </a:fld>
            <a:endParaRPr lang="en-US"/>
          </a:p>
        </p:txBody>
      </p:sp>
    </p:spTree>
    <p:extLst>
      <p:ext uri="{BB962C8B-B14F-4D97-AF65-F5344CB8AC3E}">
        <p14:creationId xmlns:p14="http://schemas.microsoft.com/office/powerpoint/2010/main" val="4113631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600" dirty="0">
                <a:latin typeface="Source Sans Pro" panose="020B0503030403020204" pitchFamily="34" charset="0"/>
                <a:ea typeface="Source Sans Pro" panose="020B0503030403020204" pitchFamily="34" charset="0"/>
              </a:rPr>
              <a:t>Hay 4 pasos que puede seguir para determinar si un cereal de desayuno cumple con el límite de azúcares añadidos.</a:t>
            </a:r>
          </a:p>
          <a:p>
            <a:endParaRPr lang="es-US" sz="1600" dirty="0">
              <a:latin typeface="Source Sans Pro" panose="020B0503030403020204" pitchFamily="34" charset="0"/>
              <a:ea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600" dirty="0">
                <a:latin typeface="Source Sans Pro" panose="020B0503030403020204" pitchFamily="34" charset="0"/>
                <a:ea typeface="Source Sans Pro" panose="020B0503030403020204" pitchFamily="34" charset="0"/>
              </a:rPr>
              <a:t>Veamos ahora cada paso con más detalle. </a:t>
            </a:r>
          </a:p>
        </p:txBody>
      </p:sp>
      <p:sp>
        <p:nvSpPr>
          <p:cNvPr id="4" name="Slide Number Placeholder 3"/>
          <p:cNvSpPr>
            <a:spLocks noGrp="1"/>
          </p:cNvSpPr>
          <p:nvPr>
            <p:ph type="sldNum" sz="quarter" idx="5"/>
          </p:nvPr>
        </p:nvSpPr>
        <p:spPr/>
        <p:txBody>
          <a:bodyPr/>
          <a:lstStyle/>
          <a:p>
            <a:fld id="{C06803BF-B57F-4FAB-88EE-BDB03499A593}" type="slidenum">
              <a:rPr lang="en-US" smtClean="0"/>
              <a:t>5</a:t>
            </a:fld>
            <a:endParaRPr lang="en-US"/>
          </a:p>
        </p:txBody>
      </p:sp>
    </p:spTree>
    <p:extLst>
      <p:ext uri="{BB962C8B-B14F-4D97-AF65-F5344CB8AC3E}">
        <p14:creationId xmlns:p14="http://schemas.microsoft.com/office/powerpoint/2010/main" val="778527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sz="1600" noProof="0" dirty="0">
              <a:latin typeface="Source Sans Pro" panose="020B0503030403020204" pitchFamily="34" charset="0"/>
              <a:ea typeface="Source Sans Pro" panose="020B0503030403020204" pitchFamily="34" charset="0"/>
              <a:cs typeface="Arial" panose="020B0604020202020204" pitchFamily="34" charset="0"/>
            </a:endParaRPr>
          </a:p>
          <a:p>
            <a:r>
              <a:rPr lang="es-ES" sz="1600" noProof="0" dirty="0">
                <a:latin typeface="Source Sans Pro" panose="020B0503030403020204" pitchFamily="34" charset="0"/>
                <a:ea typeface="Source Sans Pro" panose="020B0503030403020204" pitchFamily="34" charset="0"/>
                <a:cs typeface="Arial" panose="020B0604020202020204" pitchFamily="34" charset="0"/>
              </a:rPr>
              <a:t>Con la hoja de capacitación al frente, veamos el paso 1. Puede obtener acceso a la hoja de capacitación utilizando la </a:t>
            </a:r>
            <a:r>
              <a:rPr lang="es-ES" sz="1600" noProof="0" dirty="0" err="1">
                <a:latin typeface="Source Sans Pro" panose="020B0503030403020204" pitchFamily="34" charset="0"/>
                <a:ea typeface="Source Sans Pro" panose="020B0503030403020204" pitchFamily="34" charset="0"/>
                <a:cs typeface="Arial" panose="020B0604020202020204" pitchFamily="34" charset="0"/>
              </a:rPr>
              <a:t>url</a:t>
            </a:r>
            <a:r>
              <a:rPr lang="es-ES" sz="1600" noProof="0" dirty="0">
                <a:latin typeface="Source Sans Pro" panose="020B0503030403020204" pitchFamily="34" charset="0"/>
                <a:ea typeface="Source Sans Pro" panose="020B0503030403020204" pitchFamily="34" charset="0"/>
                <a:cs typeface="Arial" panose="020B0604020202020204" pitchFamily="34" charset="0"/>
              </a:rPr>
              <a:t> que aparece en la pantalla o escaneando el Código QR. </a:t>
            </a:r>
          </a:p>
          <a:p>
            <a:endParaRPr lang="es-ES" sz="1600" noProof="0" dirty="0">
              <a:latin typeface="Source Sans Pro" panose="020B0503030403020204" pitchFamily="34" charset="0"/>
              <a:ea typeface="Source Sans Pro" panose="020B0503030403020204" pitchFamily="34" charset="0"/>
              <a:cs typeface="Arial" panose="020B0604020202020204" pitchFamily="34" charset="0"/>
            </a:endParaRPr>
          </a:p>
          <a:p>
            <a:r>
              <a:rPr lang="es-ES" sz="1600" noProof="0" dirty="0">
                <a:latin typeface="Source Sans Pro" panose="020B0503030403020204" pitchFamily="34" charset="0"/>
                <a:ea typeface="Source Sans Pro" panose="020B0503030403020204" pitchFamily="34" charset="0"/>
                <a:cs typeface="Arial" panose="020B0604020202020204" pitchFamily="34" charset="0"/>
              </a:rPr>
              <a:t>El primer paso es encontrar el tamaño de porción del cereal, en gramos, utilizando la etiqueta de información nutricional. Como puede ver en la etiqueta de información nutricional, los envases de cereales suelen indicar las porciones en tazas y gramos.</a:t>
            </a:r>
            <a:endParaRPr lang="es-ES" sz="1600" noProof="0" dirty="0">
              <a:latin typeface="Source Sans Pro" panose="020B0503030403020204" pitchFamily="34" charset="0"/>
              <a:ea typeface="Source Sans Pro" panose="020B0503030403020204" pitchFamily="34" charset="0"/>
            </a:endParaRPr>
          </a:p>
          <a:p>
            <a:endParaRPr lang="es-ES" sz="1600" noProof="0" dirty="0">
              <a:latin typeface="Source Sans Pro" panose="020B0503030403020204" pitchFamily="34" charset="0"/>
              <a:ea typeface="Source Sans Pro" panose="020B0503030403020204" pitchFamily="34" charset="0"/>
            </a:endParaRPr>
          </a:p>
          <a:p>
            <a:endParaRPr lang="es-ES" sz="1600" noProof="0" dirty="0">
              <a:latin typeface="Source Sans Pro" panose="020B0503030403020204" pitchFamily="34" charset="0"/>
              <a:ea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8A92E9ED-D75D-DF40-B20F-46FB25F50A85}" type="slidenum">
              <a:rPr lang="en-US" smtClean="0"/>
              <a:t>6</a:t>
            </a:fld>
            <a:endParaRPr lang="en-US"/>
          </a:p>
        </p:txBody>
      </p:sp>
    </p:spTree>
    <p:extLst>
      <p:ext uri="{BB962C8B-B14F-4D97-AF65-F5344CB8AC3E}">
        <p14:creationId xmlns:p14="http://schemas.microsoft.com/office/powerpoint/2010/main" val="1484172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dirty="0">
                <a:latin typeface="Source Sans Pro" panose="020B0503030403020204" pitchFamily="34" charset="0"/>
                <a:ea typeface="Source Sans Pro" panose="020B0503030403020204" pitchFamily="34" charset="0"/>
                <a:cs typeface="Arial" panose="020B0604020202020204" pitchFamily="34" charset="0"/>
              </a:rPr>
              <a:t>Mire la etiqueta de información nutricional del cereal que esta en la pantalla. Esta es la misma etiqueta de información nutricional que aparece en la página 1 de la hoja de capacitación.</a:t>
            </a:r>
          </a:p>
          <a:p>
            <a:r>
              <a:rPr lang="es-US" sz="1200" dirty="0">
                <a:latin typeface="Source Sans Pro" panose="020B0503030403020204" pitchFamily="34" charset="0"/>
                <a:ea typeface="Source Sans Pro" panose="020B0503030403020204" pitchFamily="34" charset="0"/>
                <a:cs typeface="Arial" panose="020B0604020202020204" pitchFamily="34" charset="0"/>
              </a:rPr>
              <a:t>  </a:t>
            </a:r>
          </a:p>
          <a:p>
            <a:r>
              <a:rPr lang="es-US" sz="1200" dirty="0">
                <a:latin typeface="Source Sans Pro" panose="020B0503030403020204" pitchFamily="34" charset="0"/>
                <a:ea typeface="Source Sans Pro" panose="020B0503030403020204" pitchFamily="34" charset="0"/>
                <a:cs typeface="Arial" panose="020B0604020202020204" pitchFamily="34" charset="0"/>
              </a:rPr>
              <a:t>¿Cuál es el tamaño de porción de este cereal en gramos? </a:t>
            </a:r>
          </a:p>
          <a:p>
            <a:endParaRPr lang="es-US" sz="1200" dirty="0">
              <a:latin typeface="Source Sans Pro" panose="020B0503030403020204" pitchFamily="34" charset="0"/>
              <a:ea typeface="Source Sans Pro" panose="020B0503030403020204" pitchFamily="34" charset="0"/>
              <a:cs typeface="Arial" panose="020B0604020202020204" pitchFamily="34" charset="0"/>
            </a:endParaRPr>
          </a:p>
          <a:p>
            <a:r>
              <a:rPr lang="es-US" sz="1200" dirty="0">
                <a:latin typeface="Source Sans Pro" panose="020B0503030403020204" pitchFamily="34" charset="0"/>
                <a:ea typeface="Source Sans Pro" panose="020B0503030403020204" pitchFamily="34" charset="0"/>
                <a:cs typeface="Arial" panose="020B0604020202020204" pitchFamily="34" charset="0"/>
              </a:rPr>
              <a:t>¿El tamaño de porción es 15 gramos, 30 gramos o 5 gramos? </a:t>
            </a:r>
          </a:p>
          <a:p>
            <a:endParaRPr lang="es-US" sz="1200" dirty="0">
              <a:latin typeface="Arial" panose="020B0604020202020204" pitchFamily="34" charset="0"/>
              <a:cs typeface="Arial" panose="020B0604020202020204" pitchFamily="34" charset="0"/>
            </a:endParaRPr>
          </a:p>
          <a:p>
            <a:endParaRPr lang="es-US" dirty="0"/>
          </a:p>
          <a:p>
            <a:endParaRPr lang="en-US" dirty="0"/>
          </a:p>
        </p:txBody>
      </p:sp>
      <p:sp>
        <p:nvSpPr>
          <p:cNvPr id="4" name="Slide Number Placeholder 3"/>
          <p:cNvSpPr>
            <a:spLocks noGrp="1"/>
          </p:cNvSpPr>
          <p:nvPr>
            <p:ph type="sldNum" sz="quarter" idx="5"/>
          </p:nvPr>
        </p:nvSpPr>
        <p:spPr/>
        <p:txBody>
          <a:bodyPr/>
          <a:lstStyle/>
          <a:p>
            <a:fld id="{8A92E9ED-D75D-DF40-B20F-46FB25F50A85}" type="slidenum">
              <a:rPr lang="en-US" smtClean="0"/>
              <a:t>7</a:t>
            </a:fld>
            <a:endParaRPr lang="en-US"/>
          </a:p>
        </p:txBody>
      </p:sp>
    </p:spTree>
    <p:extLst>
      <p:ext uri="{BB962C8B-B14F-4D97-AF65-F5344CB8AC3E}">
        <p14:creationId xmlns:p14="http://schemas.microsoft.com/office/powerpoint/2010/main" val="1925659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Source Sans Pro" panose="020B0503030403020204" pitchFamily="34" charset="0"/>
                <a:ea typeface="Source Sans Pro" panose="020B0503030403020204" pitchFamily="34" charset="0"/>
                <a:cs typeface="Arial" panose="020B0604020202020204" pitchFamily="34" charset="0"/>
              </a:rPr>
              <a:t>Si </a:t>
            </a:r>
            <a:r>
              <a:rPr lang="en-US" sz="1200" dirty="0" err="1">
                <a:latin typeface="Source Sans Pro" panose="020B0503030403020204" pitchFamily="34" charset="0"/>
                <a:ea typeface="Source Sans Pro" panose="020B0503030403020204" pitchFamily="34" charset="0"/>
                <a:cs typeface="Arial" panose="020B0604020202020204" pitchFamily="34" charset="0"/>
              </a:rPr>
              <a:t>respondió</a:t>
            </a:r>
            <a:r>
              <a:rPr lang="en-US" sz="1200" dirty="0">
                <a:latin typeface="Source Sans Pro" panose="020B0503030403020204" pitchFamily="34" charset="0"/>
                <a:ea typeface="Source Sans Pro" panose="020B0503030403020204" pitchFamily="34" charset="0"/>
                <a:cs typeface="Arial" panose="020B0604020202020204" pitchFamily="34" charset="0"/>
              </a:rPr>
              <a:t> 30 </a:t>
            </a:r>
            <a:r>
              <a:rPr lang="en-US" sz="1200" dirty="0" err="1">
                <a:latin typeface="Source Sans Pro" panose="020B0503030403020204" pitchFamily="34" charset="0"/>
                <a:ea typeface="Source Sans Pro" panose="020B0503030403020204" pitchFamily="34" charset="0"/>
                <a:cs typeface="Arial" panose="020B0604020202020204" pitchFamily="34" charset="0"/>
              </a:rPr>
              <a:t>gramos</a:t>
            </a:r>
            <a:r>
              <a:rPr lang="en-US" sz="1200" dirty="0">
                <a:latin typeface="Source Sans Pro" panose="020B0503030403020204" pitchFamily="34" charset="0"/>
                <a:ea typeface="Source Sans Pro" panose="020B0503030403020204" pitchFamily="34" charset="0"/>
                <a:cs typeface="Arial" panose="020B0604020202020204" pitchFamily="34" charset="0"/>
              </a:rPr>
              <a:t>, es </a:t>
            </a:r>
            <a:r>
              <a:rPr lang="en-US" sz="1200" dirty="0" err="1">
                <a:latin typeface="Source Sans Pro" panose="020B0503030403020204" pitchFamily="34" charset="0"/>
                <a:ea typeface="Source Sans Pro" panose="020B0503030403020204" pitchFamily="34" charset="0"/>
                <a:cs typeface="Arial" panose="020B0604020202020204" pitchFamily="34" charset="0"/>
              </a:rPr>
              <a:t>correcto</a:t>
            </a:r>
            <a:r>
              <a:rPr lang="en-US" sz="1200" dirty="0">
                <a:latin typeface="Source Sans Pro" panose="020B0503030403020204" pitchFamily="34" charset="0"/>
                <a:ea typeface="Source Sans Pro" panose="020B0503030403020204" pitchFamily="34" charset="0"/>
                <a:cs typeface="Arial" panose="020B0604020202020204" pitchFamily="34" charset="0"/>
              </a:rPr>
              <a:t>. </a:t>
            </a:r>
          </a:p>
          <a:p>
            <a:endParaRPr lang="en-US" dirty="0">
              <a:latin typeface="Source Sans Pro" panose="020B0503030403020204" pitchFamily="34" charset="0"/>
              <a:ea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8A92E9ED-D75D-DF40-B20F-46FB25F50A85}" type="slidenum">
              <a:rPr lang="en-US" smtClean="0"/>
              <a:t>8</a:t>
            </a:fld>
            <a:endParaRPr lang="en-US"/>
          </a:p>
        </p:txBody>
      </p:sp>
    </p:spTree>
    <p:extLst>
      <p:ext uri="{BB962C8B-B14F-4D97-AF65-F5344CB8AC3E}">
        <p14:creationId xmlns:p14="http://schemas.microsoft.com/office/powerpoint/2010/main" val="1292163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kern="1200" dirty="0">
                <a:solidFill>
                  <a:schemeClr val="tx1"/>
                </a:solidFill>
                <a:effectLst/>
                <a:latin typeface="Source Sans Pro" panose="020B0503030403020204" pitchFamily="34" charset="0"/>
                <a:ea typeface="Source Sans Pro" panose="020B0503030403020204" pitchFamily="34" charset="0"/>
                <a:cs typeface="Arial" panose="020B0604020202020204" pitchFamily="34" charset="0"/>
              </a:rPr>
              <a:t>Una vez que encuentre el tamaño de la porción, continúe con el segundo paso, que es mirar la línea de “Azúcares añadidos” en la etiqueta de información nutricional. Encuentre la cantidad de azúcares añadidos en una porción de este cereal.</a:t>
            </a:r>
          </a:p>
          <a:p>
            <a:endParaRPr lang="es-US" dirty="0"/>
          </a:p>
          <a:p>
            <a:endParaRPr lang="en-US" dirty="0"/>
          </a:p>
        </p:txBody>
      </p:sp>
      <p:sp>
        <p:nvSpPr>
          <p:cNvPr id="4" name="Slide Number Placeholder 3"/>
          <p:cNvSpPr>
            <a:spLocks noGrp="1"/>
          </p:cNvSpPr>
          <p:nvPr>
            <p:ph type="sldNum" sz="quarter" idx="5"/>
          </p:nvPr>
        </p:nvSpPr>
        <p:spPr/>
        <p:txBody>
          <a:bodyPr/>
          <a:lstStyle/>
          <a:p>
            <a:fld id="{8A92E9ED-D75D-DF40-B20F-46FB25F50A85}" type="slidenum">
              <a:rPr lang="en-US" smtClean="0"/>
              <a:t>9</a:t>
            </a:fld>
            <a:endParaRPr lang="en-US"/>
          </a:p>
        </p:txBody>
      </p:sp>
    </p:spTree>
    <p:extLst>
      <p:ext uri="{BB962C8B-B14F-4D97-AF65-F5344CB8AC3E}">
        <p14:creationId xmlns:p14="http://schemas.microsoft.com/office/powerpoint/2010/main" val="141457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C7233-CC69-E946-8617-77D442B76BB7}"/>
              </a:ext>
            </a:extLst>
          </p:cNvPr>
          <p:cNvSpPr>
            <a:spLocks noGrp="1"/>
          </p:cNvSpPr>
          <p:nvPr>
            <p:ph type="ctrTitle"/>
          </p:nvPr>
        </p:nvSpPr>
        <p:spPr>
          <a:xfrm>
            <a:off x="365760" y="1143000"/>
            <a:ext cx="4465420" cy="1682970"/>
          </a:xfrm>
          <a:prstGeom prst="rect">
            <a:avLst/>
          </a:prstGeom>
        </p:spPr>
        <p:txBody>
          <a:bodyPr lIns="0" tIns="0" rIns="0" bIns="0" anchor="t" anchorCtr="0">
            <a:normAutofit/>
          </a:bodyPr>
          <a:lstStyle>
            <a:lvl1pPr algn="l">
              <a:defRPr sz="4000" b="1" i="0">
                <a:solidFill>
                  <a:srgbClr val="740507"/>
                </a:solidFill>
                <a:latin typeface="Helvetica"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241D46D9-FA02-184B-9A52-0C4ABB7EFD14}"/>
              </a:ext>
            </a:extLst>
          </p:cNvPr>
          <p:cNvSpPr>
            <a:spLocks noGrp="1"/>
          </p:cNvSpPr>
          <p:nvPr>
            <p:ph type="subTitle" idx="1"/>
          </p:nvPr>
        </p:nvSpPr>
        <p:spPr>
          <a:xfrm>
            <a:off x="365760" y="3657600"/>
            <a:ext cx="5199656" cy="675005"/>
          </a:xfrm>
          <a:prstGeom prst="rect">
            <a:avLst/>
          </a:prstGeom>
        </p:spPr>
        <p:txBody>
          <a:bodyPr/>
          <a:lstStyle>
            <a:lvl1pPr marL="0" indent="0" algn="l">
              <a:lnSpc>
                <a:spcPts val="2800"/>
              </a:lnSpc>
              <a:buNone/>
              <a:defRPr sz="2200" b="0" i="0">
                <a:solidFill>
                  <a:schemeClr val="tx1">
                    <a:lumMod val="65000"/>
                    <a:lumOff val="35000"/>
                  </a:schemeClr>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9528069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al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41B4-4561-3A4E-9F21-12921170E228}"/>
              </a:ext>
            </a:extLst>
          </p:cNvPr>
          <p:cNvSpPr>
            <a:spLocks noGrp="1"/>
          </p:cNvSpPr>
          <p:nvPr>
            <p:ph type="title" hasCustomPrompt="1"/>
          </p:nvPr>
        </p:nvSpPr>
        <p:spPr>
          <a:xfrm>
            <a:off x="0" y="0"/>
            <a:ext cx="7886700" cy="1009979"/>
          </a:xfrm>
          <a:prstGeom prst="rect">
            <a:avLst/>
          </a:prstGeom>
        </p:spPr>
        <p:txBody>
          <a:bodyPr lIns="365760" tIns="228600" rIns="0" bIns="0"/>
          <a:lstStyle>
            <a:lvl1pPr>
              <a:lnSpc>
                <a:spcPct val="100000"/>
              </a:lnSpc>
              <a:defRPr sz="3000">
                <a:solidFill>
                  <a:srgbClr val="740507"/>
                </a:solidFill>
              </a:defRPr>
            </a:lvl1pPr>
          </a:lstStyle>
          <a:p>
            <a:r>
              <a:rPr lang="en-US"/>
              <a:t>Click to edit title</a:t>
            </a:r>
          </a:p>
        </p:txBody>
      </p:sp>
      <p:sp>
        <p:nvSpPr>
          <p:cNvPr id="3" name="Text Placeholder 2">
            <a:extLst>
              <a:ext uri="{FF2B5EF4-FFF2-40B4-BE49-F238E27FC236}">
                <a16:creationId xmlns:a16="http://schemas.microsoft.com/office/drawing/2014/main" id="{30D35928-03C8-3141-B92D-462CD9C22E25}"/>
              </a:ext>
            </a:extLst>
          </p:cNvPr>
          <p:cNvSpPr>
            <a:spLocks noGrp="1"/>
          </p:cNvSpPr>
          <p:nvPr>
            <p:ph type="body" idx="1"/>
          </p:nvPr>
        </p:nvSpPr>
        <p:spPr>
          <a:xfrm>
            <a:off x="408264" y="1421642"/>
            <a:ext cx="3868737" cy="312738"/>
          </a:xfrm>
          <a:prstGeom prst="rect">
            <a:avLst/>
          </a:prstGeom>
        </p:spPr>
        <p:txBody>
          <a:bodyPr lIns="0" anchor="t" anchorCtr="0"/>
          <a:lstStyle>
            <a:lvl1pPr marL="0" indent="0">
              <a:buNone/>
              <a:defRPr sz="1800" b="0" i="0">
                <a:solidFill>
                  <a:schemeClr val="tx1">
                    <a:lumMod val="65000"/>
                    <a:lumOff val="3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3C06CDE-AD19-0E42-906C-B252F6F3EAF4}"/>
              </a:ext>
            </a:extLst>
          </p:cNvPr>
          <p:cNvSpPr>
            <a:spLocks noGrp="1"/>
          </p:cNvSpPr>
          <p:nvPr>
            <p:ph sz="half" idx="2"/>
          </p:nvPr>
        </p:nvSpPr>
        <p:spPr>
          <a:xfrm>
            <a:off x="408264" y="1794703"/>
            <a:ext cx="3868737" cy="613726"/>
          </a:xfrm>
          <a:prstGeom prst="rect">
            <a:avLst/>
          </a:prstGeom>
        </p:spPr>
        <p:txBody>
          <a:bodyPr/>
          <a:lstStyle>
            <a:lvl1pPr marL="0" indent="-137160">
              <a:buClr>
                <a:srgbClr val="740507"/>
              </a:buClr>
              <a:buFont typeface="Arial" panose="020B0604020202020204" pitchFamily="34" charset="0"/>
              <a:buChar char="•"/>
              <a:defRPr sz="1800" b="0" i="0">
                <a:solidFill>
                  <a:schemeClr val="tx1">
                    <a:lumMod val="65000"/>
                    <a:lumOff val="35000"/>
                  </a:schemeClr>
                </a:solidFill>
                <a:latin typeface="Helvetica" pitchFamily="2" charset="0"/>
              </a:defRPr>
            </a:lvl1pPr>
            <a:lvl5pPr marL="1828800" indent="0">
              <a:buNone/>
              <a:defRPr/>
            </a:lvl5pPr>
          </a:lstStyle>
          <a:p>
            <a:pPr lvl="0"/>
            <a:r>
              <a:rPr lang="en-US"/>
              <a:t>Edit Master text styles</a:t>
            </a:r>
          </a:p>
        </p:txBody>
      </p:sp>
    </p:spTree>
    <p:extLst>
      <p:ext uri="{BB962C8B-B14F-4D97-AF65-F5344CB8AC3E}">
        <p14:creationId xmlns:p14="http://schemas.microsoft.com/office/powerpoint/2010/main" val="2430874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214DA-C0D4-E152-7F42-F6352C961E82}"/>
              </a:ext>
            </a:extLst>
          </p:cNvPr>
          <p:cNvSpPr>
            <a:spLocks noGrp="1"/>
          </p:cNvSpPr>
          <p:nvPr>
            <p:ph type="title"/>
          </p:nvPr>
        </p:nvSpPr>
        <p:spPr>
          <a:xfrm>
            <a:off x="1143000" y="685800"/>
            <a:ext cx="7286625" cy="742950"/>
          </a:xfrm>
        </p:spPr>
        <p:txBody>
          <a:bodyPr/>
          <a:lstStyle>
            <a:lvl1pPr>
              <a:defRPr spc="0" baseline="0">
                <a:latin typeface="Source Sans Pro" panose="020B0503030403020204" pitchFamily="34" charset="0"/>
                <a:ea typeface="Source Sans Pro" panose="020B0503030403020204" pitchFamily="34" charset="0"/>
              </a:defRPr>
            </a:lvl1pPr>
          </a:lstStyle>
          <a:p>
            <a:r>
              <a:rPr lang="en-US"/>
              <a:t>Click to edit Master title style</a:t>
            </a:r>
          </a:p>
        </p:txBody>
      </p:sp>
    </p:spTree>
    <p:extLst>
      <p:ext uri="{BB962C8B-B14F-4D97-AF65-F5344CB8AC3E}">
        <p14:creationId xmlns:p14="http://schemas.microsoft.com/office/powerpoint/2010/main" val="805980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neral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41B4-4561-3A4E-9F21-12921170E228}"/>
              </a:ext>
            </a:extLst>
          </p:cNvPr>
          <p:cNvSpPr>
            <a:spLocks noGrp="1"/>
          </p:cNvSpPr>
          <p:nvPr>
            <p:ph type="title" hasCustomPrompt="1"/>
          </p:nvPr>
        </p:nvSpPr>
        <p:spPr>
          <a:xfrm>
            <a:off x="0" y="1891826"/>
            <a:ext cx="3037398" cy="1669773"/>
          </a:xfrm>
          <a:prstGeom prst="rect">
            <a:avLst/>
          </a:prstGeom>
        </p:spPr>
        <p:txBody>
          <a:bodyPr lIns="137160" tIns="228600" rIns="45720" bIns="0" anchor="t" anchorCtr="0"/>
          <a:lstStyle>
            <a:lvl1pPr>
              <a:lnSpc>
                <a:spcPct val="100000"/>
              </a:lnSpc>
              <a:defRPr sz="2800">
                <a:solidFill>
                  <a:srgbClr val="740507"/>
                </a:solidFill>
              </a:defRPr>
            </a:lvl1pPr>
          </a:lstStyle>
          <a:p>
            <a:r>
              <a:rPr lang="en-US"/>
              <a:t>Click to edit title</a:t>
            </a:r>
          </a:p>
        </p:txBody>
      </p:sp>
      <p:sp>
        <p:nvSpPr>
          <p:cNvPr id="3" name="Text Placeholder 2">
            <a:extLst>
              <a:ext uri="{FF2B5EF4-FFF2-40B4-BE49-F238E27FC236}">
                <a16:creationId xmlns:a16="http://schemas.microsoft.com/office/drawing/2014/main" id="{30D35928-03C8-3141-B92D-462CD9C22E25}"/>
              </a:ext>
            </a:extLst>
          </p:cNvPr>
          <p:cNvSpPr>
            <a:spLocks noGrp="1"/>
          </p:cNvSpPr>
          <p:nvPr>
            <p:ph type="body" idx="1"/>
          </p:nvPr>
        </p:nvSpPr>
        <p:spPr>
          <a:xfrm>
            <a:off x="3657600" y="1132885"/>
            <a:ext cx="3868737" cy="312738"/>
          </a:xfrm>
          <a:prstGeom prst="rect">
            <a:avLst/>
          </a:prstGeom>
        </p:spPr>
        <p:txBody>
          <a:bodyPr lIns="0" anchor="t" anchorCtr="0"/>
          <a:lstStyle>
            <a:lvl1pPr marL="0" indent="0">
              <a:buNone/>
              <a:defRPr sz="2000" b="0" i="0">
                <a:solidFill>
                  <a:schemeClr val="tx1">
                    <a:lumMod val="65000"/>
                    <a:lumOff val="3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3C06CDE-AD19-0E42-906C-B252F6F3EAF4}"/>
              </a:ext>
            </a:extLst>
          </p:cNvPr>
          <p:cNvSpPr>
            <a:spLocks noGrp="1"/>
          </p:cNvSpPr>
          <p:nvPr>
            <p:ph sz="half" idx="2" hasCustomPrompt="1"/>
          </p:nvPr>
        </p:nvSpPr>
        <p:spPr>
          <a:xfrm>
            <a:off x="3657600" y="1584963"/>
            <a:ext cx="3868737" cy="613726"/>
          </a:xfrm>
          <a:prstGeom prst="rect">
            <a:avLst/>
          </a:prstGeom>
        </p:spPr>
        <p:txBody>
          <a:bodyPr/>
          <a:lstStyle>
            <a:lvl1pPr marL="274320" indent="-274320">
              <a:buClr>
                <a:srgbClr val="062F6E"/>
              </a:buClr>
              <a:buFontTx/>
              <a:buBlip>
                <a:blip r:embed="rId2"/>
              </a:buBlip>
              <a:defRPr sz="2000" b="0" i="0">
                <a:solidFill>
                  <a:schemeClr val="tx1">
                    <a:lumMod val="65000"/>
                    <a:lumOff val="35000"/>
                  </a:schemeClr>
                </a:solidFill>
                <a:latin typeface="Helvetica" pitchFamily="2" charset="0"/>
              </a:defRPr>
            </a:lvl1pPr>
            <a:lvl5pPr marL="1828800" indent="0">
              <a:buNone/>
              <a:defRPr/>
            </a:lvl5pPr>
          </a:lstStyle>
          <a:p>
            <a:pPr lvl="0"/>
            <a:r>
              <a:rPr lang="en-US"/>
              <a:t> Edit Master text styles</a:t>
            </a:r>
          </a:p>
        </p:txBody>
      </p:sp>
    </p:spTree>
    <p:extLst>
      <p:ext uri="{BB962C8B-B14F-4D97-AF65-F5344CB8AC3E}">
        <p14:creationId xmlns:p14="http://schemas.microsoft.com/office/powerpoint/2010/main" val="2986279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neral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41B4-4561-3A4E-9F21-12921170E228}"/>
              </a:ext>
            </a:extLst>
          </p:cNvPr>
          <p:cNvSpPr>
            <a:spLocks noGrp="1"/>
          </p:cNvSpPr>
          <p:nvPr>
            <p:ph type="title" hasCustomPrompt="1"/>
          </p:nvPr>
        </p:nvSpPr>
        <p:spPr>
          <a:xfrm>
            <a:off x="0" y="1"/>
            <a:ext cx="8436334" cy="850790"/>
          </a:xfrm>
          <a:prstGeom prst="rect">
            <a:avLst/>
          </a:prstGeom>
        </p:spPr>
        <p:txBody>
          <a:bodyPr lIns="365760" tIns="228600" rIns="45720" bIns="0" anchor="t" anchorCtr="0"/>
          <a:lstStyle>
            <a:lvl1pPr>
              <a:lnSpc>
                <a:spcPct val="100000"/>
              </a:lnSpc>
              <a:defRPr sz="3200">
                <a:solidFill>
                  <a:srgbClr val="740507"/>
                </a:solidFill>
              </a:defRPr>
            </a:lvl1pPr>
          </a:lstStyle>
          <a:p>
            <a:r>
              <a:rPr lang="en-US"/>
              <a:t>Click to edit title</a:t>
            </a:r>
          </a:p>
        </p:txBody>
      </p:sp>
      <p:sp>
        <p:nvSpPr>
          <p:cNvPr id="3" name="Text Placeholder 2">
            <a:extLst>
              <a:ext uri="{FF2B5EF4-FFF2-40B4-BE49-F238E27FC236}">
                <a16:creationId xmlns:a16="http://schemas.microsoft.com/office/drawing/2014/main" id="{30D35928-03C8-3141-B92D-462CD9C22E25}"/>
              </a:ext>
            </a:extLst>
          </p:cNvPr>
          <p:cNvSpPr>
            <a:spLocks noGrp="1"/>
          </p:cNvSpPr>
          <p:nvPr>
            <p:ph type="body" idx="1"/>
          </p:nvPr>
        </p:nvSpPr>
        <p:spPr>
          <a:xfrm>
            <a:off x="360363" y="1088744"/>
            <a:ext cx="3868737" cy="312738"/>
          </a:xfrm>
          <a:prstGeom prst="rect">
            <a:avLst/>
          </a:prstGeom>
        </p:spPr>
        <p:txBody>
          <a:bodyPr lIns="0" anchor="t" anchorCtr="0"/>
          <a:lstStyle>
            <a:lvl1pPr marL="0" indent="0">
              <a:buNone/>
              <a:defRPr sz="1800" b="0" i="0">
                <a:solidFill>
                  <a:schemeClr val="tx1">
                    <a:lumMod val="65000"/>
                    <a:lumOff val="3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3C06CDE-AD19-0E42-906C-B252F6F3EAF4}"/>
              </a:ext>
            </a:extLst>
          </p:cNvPr>
          <p:cNvSpPr>
            <a:spLocks noGrp="1"/>
          </p:cNvSpPr>
          <p:nvPr>
            <p:ph sz="half" idx="2"/>
          </p:nvPr>
        </p:nvSpPr>
        <p:spPr>
          <a:xfrm>
            <a:off x="360363" y="1461805"/>
            <a:ext cx="3868737" cy="613726"/>
          </a:xfrm>
          <a:prstGeom prst="rect">
            <a:avLst/>
          </a:prstGeom>
        </p:spPr>
        <p:txBody>
          <a:bodyPr/>
          <a:lstStyle>
            <a:lvl1pPr marL="0" indent="-137160">
              <a:buClr>
                <a:srgbClr val="740507"/>
              </a:buClr>
              <a:buFont typeface="Arial" panose="020B0604020202020204" pitchFamily="34" charset="0"/>
              <a:buChar char="•"/>
              <a:defRPr sz="1800" b="0" i="0">
                <a:solidFill>
                  <a:schemeClr val="tx1">
                    <a:lumMod val="65000"/>
                    <a:lumOff val="35000"/>
                  </a:schemeClr>
                </a:solidFill>
                <a:latin typeface="Helvetica" pitchFamily="2" charset="0"/>
              </a:defRPr>
            </a:lvl1pPr>
            <a:lvl5pPr marL="1828800" indent="0">
              <a:buNone/>
              <a:defRPr/>
            </a:lvl5pPr>
          </a:lstStyle>
          <a:p>
            <a:pPr lvl="0"/>
            <a:r>
              <a:rPr lang="en-US"/>
              <a:t>Edit Master text styles</a:t>
            </a:r>
          </a:p>
        </p:txBody>
      </p:sp>
    </p:spTree>
    <p:extLst>
      <p:ext uri="{BB962C8B-B14F-4D97-AF65-F5344CB8AC3E}">
        <p14:creationId xmlns:p14="http://schemas.microsoft.com/office/powerpoint/2010/main" val="2404550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P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C7233-CC69-E946-8617-77D442B76BB7}"/>
              </a:ext>
            </a:extLst>
          </p:cNvPr>
          <p:cNvSpPr>
            <a:spLocks noGrp="1"/>
          </p:cNvSpPr>
          <p:nvPr>
            <p:ph type="ctrTitle" hasCustomPrompt="1"/>
          </p:nvPr>
        </p:nvSpPr>
        <p:spPr>
          <a:xfrm>
            <a:off x="374209" y="1405918"/>
            <a:ext cx="7372350" cy="573957"/>
          </a:xfrm>
          <a:prstGeom prst="rect">
            <a:avLst/>
          </a:prstGeom>
        </p:spPr>
        <p:txBody>
          <a:bodyPr lIns="0" tIns="0" rIns="0" bIns="0" anchor="t" anchorCtr="0">
            <a:normAutofit/>
          </a:bodyPr>
          <a:lstStyle>
            <a:lvl1pPr algn="l">
              <a:defRPr sz="4000" b="1" i="0">
                <a:solidFill>
                  <a:srgbClr val="740507"/>
                </a:solidFill>
                <a:latin typeface="Helvetica" pitchFamily="2" charset="0"/>
              </a:defRPr>
            </a:lvl1pPr>
          </a:lstStyle>
          <a:p>
            <a:r>
              <a:rPr lang="en-US"/>
              <a:t>Click to edit title</a:t>
            </a:r>
          </a:p>
        </p:txBody>
      </p:sp>
      <p:sp>
        <p:nvSpPr>
          <p:cNvPr id="3" name="Subtitle 2">
            <a:extLst>
              <a:ext uri="{FF2B5EF4-FFF2-40B4-BE49-F238E27FC236}">
                <a16:creationId xmlns:a16="http://schemas.microsoft.com/office/drawing/2014/main" id="{241D46D9-FA02-184B-9A52-0C4ABB7EFD14}"/>
              </a:ext>
            </a:extLst>
          </p:cNvPr>
          <p:cNvSpPr>
            <a:spLocks noGrp="1"/>
          </p:cNvSpPr>
          <p:nvPr>
            <p:ph type="subTitle" idx="1"/>
          </p:nvPr>
        </p:nvSpPr>
        <p:spPr>
          <a:xfrm>
            <a:off x="245387" y="2500437"/>
            <a:ext cx="5199656" cy="675005"/>
          </a:xfrm>
          <a:prstGeom prst="rect">
            <a:avLst/>
          </a:prstGeom>
        </p:spPr>
        <p:txBody>
          <a:bodyPr/>
          <a:lstStyle>
            <a:lvl1pPr marL="0" indent="0" algn="l">
              <a:buNone/>
              <a:defRPr sz="2400" b="0" i="0">
                <a:solidFill>
                  <a:schemeClr val="tx1">
                    <a:lumMod val="65000"/>
                    <a:lumOff val="35000"/>
                  </a:schemeClr>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12">
            <a:extLst>
              <a:ext uri="{FF2B5EF4-FFF2-40B4-BE49-F238E27FC236}">
                <a16:creationId xmlns:a16="http://schemas.microsoft.com/office/drawing/2014/main" id="{3D4B538B-91B0-6945-B582-5438D428218F}"/>
              </a:ext>
            </a:extLst>
          </p:cNvPr>
          <p:cNvSpPr>
            <a:spLocks noGrp="1"/>
          </p:cNvSpPr>
          <p:nvPr>
            <p:ph type="body" sz="quarter" idx="13"/>
          </p:nvPr>
        </p:nvSpPr>
        <p:spPr>
          <a:xfrm>
            <a:off x="245387" y="3321617"/>
            <a:ext cx="5199656" cy="374387"/>
          </a:xfrm>
          <a:prstGeom prst="rect">
            <a:avLst/>
          </a:prstGeom>
        </p:spPr>
        <p:txBody>
          <a:bodyPr>
            <a:normAutofit/>
          </a:bodyPr>
          <a:lstStyle>
            <a:lvl1pPr marL="0" indent="0">
              <a:buNone/>
              <a:defRPr sz="1800" b="0" i="0">
                <a:solidFill>
                  <a:schemeClr val="tx1">
                    <a:lumMod val="50000"/>
                    <a:lumOff val="50000"/>
                  </a:schemeClr>
                </a:solidFill>
                <a:latin typeface="Helvetica" pitchFamily="2" charset="0"/>
              </a:defRPr>
            </a:lvl1pPr>
          </a:lstStyle>
          <a:p>
            <a:pPr lvl="0"/>
            <a:endParaRPr lang="en-US"/>
          </a:p>
        </p:txBody>
      </p:sp>
    </p:spTree>
    <p:extLst>
      <p:ext uri="{BB962C8B-B14F-4D97-AF65-F5344CB8AC3E}">
        <p14:creationId xmlns:p14="http://schemas.microsoft.com/office/powerpoint/2010/main" val="1395721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73D7E-6852-5748-AF59-7B5E79E63453}"/>
              </a:ext>
            </a:extLst>
          </p:cNvPr>
          <p:cNvSpPr>
            <a:spLocks noGrp="1"/>
          </p:cNvSpPr>
          <p:nvPr>
            <p:ph type="title"/>
          </p:nvPr>
        </p:nvSpPr>
        <p:spPr>
          <a:xfrm>
            <a:off x="228600" y="1200907"/>
            <a:ext cx="8789276" cy="475484"/>
          </a:xfrm>
          <a:prstGeom prst="rect">
            <a:avLst/>
          </a:prstGeom>
        </p:spPr>
        <p:txBody>
          <a:bodyPr/>
          <a:lstStyle>
            <a:lvl1pPr>
              <a:defRPr sz="3000" b="1" i="0">
                <a:solidFill>
                  <a:srgbClr val="740507"/>
                </a:solidFill>
                <a:latin typeface="Helvetica" pitchFamily="2" charset="0"/>
              </a:defRPr>
            </a:lvl1pPr>
          </a:lstStyle>
          <a:p>
            <a:r>
              <a:rPr lang="en-US"/>
              <a:t>Click to edit Master title style</a:t>
            </a:r>
          </a:p>
        </p:txBody>
      </p:sp>
      <p:pic>
        <p:nvPicPr>
          <p:cNvPr id="3" name="Picture 2">
            <a:extLst>
              <a:ext uri="{FF2B5EF4-FFF2-40B4-BE49-F238E27FC236}">
                <a16:creationId xmlns:a16="http://schemas.microsoft.com/office/drawing/2014/main" id="{7C5BFCAC-A678-E34E-B766-E603D06ED1D5}"/>
              </a:ext>
            </a:extLst>
          </p:cNvPr>
          <p:cNvPicPr>
            <a:picLocks noChangeAspect="1"/>
          </p:cNvPicPr>
          <p:nvPr userDrawn="1"/>
        </p:nvPicPr>
        <p:blipFill>
          <a:blip r:embed="rId2"/>
          <a:stretch>
            <a:fillRect/>
          </a:stretch>
        </p:blipFill>
        <p:spPr>
          <a:xfrm>
            <a:off x="228600" y="228600"/>
            <a:ext cx="2042988" cy="581778"/>
          </a:xfrm>
          <a:prstGeom prst="rect">
            <a:avLst/>
          </a:prstGeom>
        </p:spPr>
      </p:pic>
      <p:sp>
        <p:nvSpPr>
          <p:cNvPr id="5" name="Content Placeholder 4">
            <a:extLst>
              <a:ext uri="{FF2B5EF4-FFF2-40B4-BE49-F238E27FC236}">
                <a16:creationId xmlns:a16="http://schemas.microsoft.com/office/drawing/2014/main" id="{18ECEF70-3C82-1049-96D7-131F64A581CC}"/>
              </a:ext>
            </a:extLst>
          </p:cNvPr>
          <p:cNvSpPr>
            <a:spLocks noGrp="1"/>
          </p:cNvSpPr>
          <p:nvPr>
            <p:ph sz="quarter" idx="10"/>
          </p:nvPr>
        </p:nvSpPr>
        <p:spPr>
          <a:xfrm>
            <a:off x="228600" y="2752517"/>
            <a:ext cx="5327650" cy="1751012"/>
          </a:xfrm>
          <a:prstGeom prst="rect">
            <a:avLst/>
          </a:prstGeom>
        </p:spPr>
        <p:txBody>
          <a:bodyPr/>
          <a:lstStyle>
            <a:lvl1pPr marL="320040" indent="-320040">
              <a:lnSpc>
                <a:spcPct val="90000"/>
              </a:lnSpc>
              <a:buClr>
                <a:srgbClr val="740507"/>
              </a:buClr>
              <a:buSzPct val="125000"/>
              <a:buFont typeface="Wingdings" pitchFamily="2" charset="2"/>
              <a:buChar char="ü"/>
              <a:defRPr sz="1800" b="0" i="0">
                <a:solidFill>
                  <a:schemeClr val="tx1">
                    <a:lumMod val="65000"/>
                    <a:lumOff val="35000"/>
                  </a:schemeClr>
                </a:solidFill>
                <a:latin typeface="Helvetica" pitchFamily="2" charset="0"/>
              </a:defRPr>
            </a:lvl1pPr>
            <a:lvl2pPr>
              <a:defRPr sz="1800" b="0" i="0">
                <a:latin typeface="Helvetica" pitchFamily="2" charset="0"/>
              </a:defRPr>
            </a:lvl2pPr>
            <a:lvl3pPr>
              <a:defRPr sz="1800" b="0" i="0">
                <a:latin typeface="Helvetica" pitchFamily="2" charset="0"/>
              </a:defRPr>
            </a:lvl3pPr>
            <a:lvl4pPr>
              <a:defRPr sz="1800" b="0" i="0">
                <a:latin typeface="Helvetica" pitchFamily="2" charset="0"/>
              </a:defRPr>
            </a:lvl4pPr>
            <a:lvl5pPr>
              <a:defRPr sz="1800" b="0" i="0">
                <a:latin typeface="Helvetica" pitchFamily="2" charset="0"/>
              </a:defRPr>
            </a:lvl5pPr>
          </a:lstStyle>
          <a:p>
            <a:pPr lvl="0"/>
            <a:r>
              <a:rPr lang="en-US"/>
              <a:t>Edit Master text styles</a:t>
            </a:r>
          </a:p>
        </p:txBody>
      </p:sp>
      <p:sp>
        <p:nvSpPr>
          <p:cNvPr id="7" name="Text Placeholder 6">
            <a:extLst>
              <a:ext uri="{FF2B5EF4-FFF2-40B4-BE49-F238E27FC236}">
                <a16:creationId xmlns:a16="http://schemas.microsoft.com/office/drawing/2014/main" id="{36ECE138-CE12-CE45-B967-58F6AB9B06E0}"/>
              </a:ext>
            </a:extLst>
          </p:cNvPr>
          <p:cNvSpPr>
            <a:spLocks noGrp="1"/>
          </p:cNvSpPr>
          <p:nvPr>
            <p:ph type="body" sz="quarter" idx="11" hasCustomPrompt="1"/>
          </p:nvPr>
        </p:nvSpPr>
        <p:spPr>
          <a:xfrm>
            <a:off x="228600" y="1773611"/>
            <a:ext cx="4949825" cy="475483"/>
          </a:xfrm>
          <a:prstGeom prst="rect">
            <a:avLst/>
          </a:prstGeom>
        </p:spPr>
        <p:txBody>
          <a:bodyPr/>
          <a:lstStyle>
            <a:lvl1pPr marL="0" indent="0">
              <a:buNone/>
              <a:defRPr sz="1800" b="0" i="0">
                <a:solidFill>
                  <a:schemeClr val="tx1">
                    <a:lumMod val="65000"/>
                    <a:lumOff val="35000"/>
                  </a:schemeClr>
                </a:solidFill>
                <a:latin typeface="Helvetica" pitchFamily="2" charset="0"/>
              </a:defRPr>
            </a:lvl1pPr>
            <a:lvl2pPr>
              <a:defRPr b="0" i="0">
                <a:solidFill>
                  <a:schemeClr val="tx1">
                    <a:lumMod val="65000"/>
                    <a:lumOff val="35000"/>
                  </a:schemeClr>
                </a:solidFill>
                <a:latin typeface="Helvetica" pitchFamily="2" charset="0"/>
              </a:defRPr>
            </a:lvl2pPr>
            <a:lvl3pPr>
              <a:defRPr b="0" i="0">
                <a:solidFill>
                  <a:schemeClr val="tx1">
                    <a:lumMod val="65000"/>
                    <a:lumOff val="35000"/>
                  </a:schemeClr>
                </a:solidFill>
                <a:latin typeface="Helvetica" pitchFamily="2" charset="0"/>
              </a:defRPr>
            </a:lvl3pPr>
            <a:lvl4pPr>
              <a:defRPr b="0" i="0">
                <a:solidFill>
                  <a:schemeClr val="tx1">
                    <a:lumMod val="65000"/>
                    <a:lumOff val="35000"/>
                  </a:schemeClr>
                </a:solidFill>
                <a:latin typeface="Helvetica" pitchFamily="2" charset="0"/>
              </a:defRPr>
            </a:lvl4pPr>
            <a:lvl5pPr>
              <a:defRPr b="0" i="0">
                <a:solidFill>
                  <a:schemeClr val="tx1">
                    <a:lumMod val="65000"/>
                    <a:lumOff val="35000"/>
                  </a:schemeClr>
                </a:solidFill>
                <a:latin typeface="Helvetica" pitchFamily="2" charset="0"/>
              </a:defRPr>
            </a:lvl5pPr>
          </a:lstStyle>
          <a:p>
            <a:pPr lvl="0"/>
            <a:r>
              <a:rPr lang="en-US"/>
              <a:t>Edit Subtitle</a:t>
            </a:r>
          </a:p>
        </p:txBody>
      </p:sp>
    </p:spTree>
    <p:extLst>
      <p:ext uri="{BB962C8B-B14F-4D97-AF65-F5344CB8AC3E}">
        <p14:creationId xmlns:p14="http://schemas.microsoft.com/office/powerpoint/2010/main" val="2396164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Page 1">
    <p:bg>
      <p:bgPr>
        <a:solidFill>
          <a:srgbClr val="FDC26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C7233-CC69-E946-8617-77D442B76BB7}"/>
              </a:ext>
            </a:extLst>
          </p:cNvPr>
          <p:cNvSpPr>
            <a:spLocks noGrp="1"/>
          </p:cNvSpPr>
          <p:nvPr>
            <p:ph type="ctrTitle"/>
          </p:nvPr>
        </p:nvSpPr>
        <p:spPr>
          <a:xfrm>
            <a:off x="2271588" y="1146945"/>
            <a:ext cx="6386472" cy="421826"/>
          </a:xfrm>
          <a:prstGeom prst="rect">
            <a:avLst/>
          </a:prstGeom>
        </p:spPr>
        <p:txBody>
          <a:bodyPr lIns="0" tIns="0" rIns="0" bIns="0" anchor="t" anchorCtr="0">
            <a:normAutofit/>
          </a:bodyPr>
          <a:lstStyle>
            <a:lvl1pPr algn="l">
              <a:defRPr sz="3200" b="1" i="0">
                <a:solidFill>
                  <a:srgbClr val="740507"/>
                </a:solidFill>
                <a:latin typeface="Helvetica"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241D46D9-FA02-184B-9A52-0C4ABB7EFD14}"/>
              </a:ext>
            </a:extLst>
          </p:cNvPr>
          <p:cNvSpPr>
            <a:spLocks noGrp="1"/>
          </p:cNvSpPr>
          <p:nvPr>
            <p:ph type="subTitle" idx="1"/>
          </p:nvPr>
        </p:nvSpPr>
        <p:spPr>
          <a:xfrm>
            <a:off x="228600" y="2704577"/>
            <a:ext cx="5199656" cy="675005"/>
          </a:xfrm>
          <a:prstGeom prst="rect">
            <a:avLst/>
          </a:prstGeom>
        </p:spPr>
        <p:txBody>
          <a:bodyPr/>
          <a:lstStyle>
            <a:lvl1pPr marL="342900" indent="-342900" algn="l">
              <a:buClr>
                <a:srgbClr val="740507"/>
              </a:buClr>
              <a:buSzPct val="125000"/>
              <a:buFont typeface="Wingdings" pitchFamily="2" charset="2"/>
              <a:buChar char="ü"/>
              <a:defRPr sz="1800" b="0" i="0">
                <a:solidFill>
                  <a:schemeClr val="tx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a:t>
            </a:r>
          </a:p>
        </p:txBody>
      </p:sp>
      <p:pic>
        <p:nvPicPr>
          <p:cNvPr id="14" name="Picture 13">
            <a:extLst>
              <a:ext uri="{FF2B5EF4-FFF2-40B4-BE49-F238E27FC236}">
                <a16:creationId xmlns:a16="http://schemas.microsoft.com/office/drawing/2014/main" id="{3E3C193B-36ED-3242-AEFF-9406D4E3068A}"/>
              </a:ext>
            </a:extLst>
          </p:cNvPr>
          <p:cNvPicPr>
            <a:picLocks noChangeAspect="1"/>
          </p:cNvPicPr>
          <p:nvPr userDrawn="1"/>
        </p:nvPicPr>
        <p:blipFill>
          <a:blip r:embed="rId2"/>
          <a:stretch>
            <a:fillRect/>
          </a:stretch>
        </p:blipFill>
        <p:spPr>
          <a:xfrm>
            <a:off x="228600" y="228600"/>
            <a:ext cx="2042988" cy="581778"/>
          </a:xfrm>
          <a:prstGeom prst="rect">
            <a:avLst/>
          </a:prstGeom>
        </p:spPr>
      </p:pic>
      <p:sp>
        <p:nvSpPr>
          <p:cNvPr id="5" name="Text Placeholder 4">
            <a:extLst>
              <a:ext uri="{FF2B5EF4-FFF2-40B4-BE49-F238E27FC236}">
                <a16:creationId xmlns:a16="http://schemas.microsoft.com/office/drawing/2014/main" id="{87A6AF17-6727-0A41-AAB2-35C8B01C910E}"/>
              </a:ext>
            </a:extLst>
          </p:cNvPr>
          <p:cNvSpPr>
            <a:spLocks noGrp="1"/>
          </p:cNvSpPr>
          <p:nvPr>
            <p:ph type="body" sz="quarter" idx="10" hasCustomPrompt="1"/>
          </p:nvPr>
        </p:nvSpPr>
        <p:spPr>
          <a:xfrm>
            <a:off x="2298955" y="1631834"/>
            <a:ext cx="6558899" cy="683845"/>
          </a:xfrm>
          <a:prstGeom prst="rect">
            <a:avLst/>
          </a:prstGeom>
        </p:spPr>
        <p:txBody>
          <a:bodyPr/>
          <a:lstStyle>
            <a:lvl1pPr marL="0" indent="0">
              <a:buNone/>
              <a:defRPr sz="2400" b="0" i="0">
                <a:solidFill>
                  <a:schemeClr val="tx1"/>
                </a:solidFill>
                <a:latin typeface="Helvetica" pitchFamily="2" charset="0"/>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a:t>Click to edit Master subtitle</a:t>
            </a:r>
          </a:p>
        </p:txBody>
      </p:sp>
      <p:cxnSp>
        <p:nvCxnSpPr>
          <p:cNvPr id="6" name="Straight Connector 5">
            <a:extLst>
              <a:ext uri="{FF2B5EF4-FFF2-40B4-BE49-F238E27FC236}">
                <a16:creationId xmlns:a16="http://schemas.microsoft.com/office/drawing/2014/main" id="{A92D9863-5B4A-8E4E-9F0C-4034D1C98C4F}"/>
              </a:ext>
            </a:extLst>
          </p:cNvPr>
          <p:cNvCxnSpPr>
            <a:cxnSpLocks/>
          </p:cNvCxnSpPr>
          <p:nvPr userDrawn="1"/>
        </p:nvCxnSpPr>
        <p:spPr>
          <a:xfrm>
            <a:off x="228600" y="2500805"/>
            <a:ext cx="8429460" cy="0"/>
          </a:xfrm>
          <a:prstGeom prst="line">
            <a:avLst/>
          </a:prstGeom>
          <a:ln w="12700">
            <a:solidFill>
              <a:srgbClr val="74050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E111A45-CA2B-A240-B72F-74E2542A081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758" t="-7060" r="-2450" b="-4610"/>
          <a:stretch/>
        </p:blipFill>
        <p:spPr>
          <a:xfrm>
            <a:off x="228601" y="1090043"/>
            <a:ext cx="1876096" cy="1225639"/>
          </a:xfrm>
          <a:prstGeom prst="roundRect">
            <a:avLst>
              <a:gd name="adj" fmla="val 5064"/>
            </a:avLst>
          </a:prstGeom>
          <a:solidFill>
            <a:schemeClr val="bg1"/>
          </a:solidFill>
          <a:effectLst>
            <a:outerShdw blurRad="63500" sx="102000" sy="102000" algn="ctr" rotWithShape="0">
              <a:prstClr val="black">
                <a:alpha val="15000"/>
              </a:prstClr>
            </a:outerShdw>
          </a:effectLst>
        </p:spPr>
      </p:pic>
    </p:spTree>
    <p:extLst>
      <p:ext uri="{BB962C8B-B14F-4D97-AF65-F5344CB8AC3E}">
        <p14:creationId xmlns:p14="http://schemas.microsoft.com/office/powerpoint/2010/main" val="3019515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41B4-4561-3A4E-9F21-12921170E228}"/>
              </a:ext>
            </a:extLst>
          </p:cNvPr>
          <p:cNvSpPr>
            <a:spLocks noGrp="1"/>
          </p:cNvSpPr>
          <p:nvPr>
            <p:ph type="title"/>
          </p:nvPr>
        </p:nvSpPr>
        <p:spPr>
          <a:xfrm>
            <a:off x="0" y="0"/>
            <a:ext cx="7886700" cy="819149"/>
          </a:xfrm>
          <a:prstGeom prst="rect">
            <a:avLst/>
          </a:prstGeom>
        </p:spPr>
        <p:txBody>
          <a:bodyPr lIns="365760" tIns="228600" rIns="0" bIns="0"/>
          <a:lstStyle>
            <a:lvl1pPr>
              <a:defRPr sz="3000">
                <a:solidFill>
                  <a:srgbClr val="0A2E6F"/>
                </a:solidFill>
              </a:defRPr>
            </a:lvl1pPr>
          </a:lstStyle>
          <a:p>
            <a:r>
              <a:rPr lang="en-US"/>
              <a:t>Click to edit Master title style</a:t>
            </a:r>
          </a:p>
        </p:txBody>
      </p:sp>
      <p:sp>
        <p:nvSpPr>
          <p:cNvPr id="3" name="Text Placeholder 2">
            <a:extLst>
              <a:ext uri="{FF2B5EF4-FFF2-40B4-BE49-F238E27FC236}">
                <a16:creationId xmlns:a16="http://schemas.microsoft.com/office/drawing/2014/main" id="{30D35928-03C8-3141-B92D-462CD9C22E25}"/>
              </a:ext>
            </a:extLst>
          </p:cNvPr>
          <p:cNvSpPr>
            <a:spLocks noGrp="1"/>
          </p:cNvSpPr>
          <p:nvPr>
            <p:ph type="body" idx="1"/>
          </p:nvPr>
        </p:nvSpPr>
        <p:spPr>
          <a:xfrm>
            <a:off x="408264" y="944563"/>
            <a:ext cx="3868737" cy="312738"/>
          </a:xfrm>
          <a:prstGeom prst="rect">
            <a:avLst/>
          </a:prstGeom>
        </p:spPr>
        <p:txBody>
          <a:bodyPr lIns="0" anchor="t" anchorCtr="0"/>
          <a:lstStyle>
            <a:lvl1pPr marL="0" indent="0">
              <a:buNone/>
              <a:defRPr sz="1800" b="0" i="0">
                <a:solidFill>
                  <a:schemeClr val="tx1">
                    <a:lumMod val="65000"/>
                    <a:lumOff val="3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3C06CDE-AD19-0E42-906C-B252F6F3EAF4}"/>
              </a:ext>
            </a:extLst>
          </p:cNvPr>
          <p:cNvSpPr>
            <a:spLocks noGrp="1"/>
          </p:cNvSpPr>
          <p:nvPr>
            <p:ph sz="half" idx="2"/>
          </p:nvPr>
        </p:nvSpPr>
        <p:spPr>
          <a:xfrm>
            <a:off x="408264" y="1317624"/>
            <a:ext cx="3868737" cy="613726"/>
          </a:xfrm>
          <a:prstGeom prst="rect">
            <a:avLst/>
          </a:prstGeom>
        </p:spPr>
        <p:txBody>
          <a:bodyPr/>
          <a:lstStyle>
            <a:lvl1pPr marL="0" indent="-137160">
              <a:buClr>
                <a:srgbClr val="0A2E6F"/>
              </a:buClr>
              <a:buFont typeface="Arial" panose="020B0604020202020204" pitchFamily="34" charset="0"/>
              <a:buChar char="•"/>
              <a:defRPr sz="1800" b="0" i="0">
                <a:solidFill>
                  <a:schemeClr val="tx1">
                    <a:lumMod val="65000"/>
                    <a:lumOff val="35000"/>
                  </a:schemeClr>
                </a:solidFill>
                <a:latin typeface="Helvetica" pitchFamily="2" charset="0"/>
              </a:defRPr>
            </a:lvl1pPr>
            <a:lvl5pPr marL="1828800" indent="0">
              <a:buNone/>
              <a:defRPr/>
            </a:lvl5pPr>
          </a:lstStyle>
          <a:p>
            <a:pPr lvl="0"/>
            <a:r>
              <a:rPr lang="en-US"/>
              <a:t>Edit Master text styles</a:t>
            </a:r>
          </a:p>
        </p:txBody>
      </p:sp>
    </p:spTree>
    <p:extLst>
      <p:ext uri="{BB962C8B-B14F-4D97-AF65-F5344CB8AC3E}">
        <p14:creationId xmlns:p14="http://schemas.microsoft.com/office/powerpoint/2010/main" val="2181456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7652D6-7AE9-3E3B-5C1B-2B4399B150D5}"/>
              </a:ext>
            </a:extLst>
          </p:cNvPr>
          <p:cNvSpPr>
            <a:spLocks noGrp="1"/>
          </p:cNvSpPr>
          <p:nvPr>
            <p:ph type="dt" sz="half" idx="10"/>
          </p:nvPr>
        </p:nvSpPr>
        <p:spPr/>
        <p:txBody>
          <a:bodyPr/>
          <a:lstStyle/>
          <a:p>
            <a:fld id="{9D0D92BC-42A9-434B-8530-ADBF4485E407}" type="datetimeFigureOut">
              <a:rPr lang="en-US" smtClean="0"/>
              <a:t>11/13/2024</a:t>
            </a:fld>
            <a:endParaRPr lang="en-US"/>
          </a:p>
        </p:txBody>
      </p:sp>
      <p:sp>
        <p:nvSpPr>
          <p:cNvPr id="3" name="Footer Placeholder 2">
            <a:extLst>
              <a:ext uri="{FF2B5EF4-FFF2-40B4-BE49-F238E27FC236}">
                <a16:creationId xmlns:a16="http://schemas.microsoft.com/office/drawing/2014/main" id="{A9A7127E-2A63-6F45-4C40-8358436307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56FB79-D9D1-5381-0019-E24F8B4DAAB2}"/>
              </a:ext>
            </a:extLst>
          </p:cNvPr>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2762342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73D7E-6852-5748-AF59-7B5E79E63453}"/>
              </a:ext>
            </a:extLst>
          </p:cNvPr>
          <p:cNvSpPr>
            <a:spLocks noGrp="1"/>
          </p:cNvSpPr>
          <p:nvPr>
            <p:ph type="title"/>
          </p:nvPr>
        </p:nvSpPr>
        <p:spPr>
          <a:xfrm>
            <a:off x="228600" y="1200907"/>
            <a:ext cx="8789276" cy="475484"/>
          </a:xfrm>
          <a:prstGeom prst="rect">
            <a:avLst/>
          </a:prstGeom>
        </p:spPr>
        <p:txBody>
          <a:bodyPr/>
          <a:lstStyle>
            <a:lvl1pPr>
              <a:defRPr sz="3000" b="1" i="0">
                <a:solidFill>
                  <a:srgbClr val="403064"/>
                </a:solidFill>
                <a:latin typeface="Helvetica" pitchFamily="2" charset="0"/>
              </a:defRPr>
            </a:lvl1pPr>
          </a:lstStyle>
          <a:p>
            <a:r>
              <a:rPr lang="en-US"/>
              <a:t>Click to edit Master title style</a:t>
            </a:r>
          </a:p>
        </p:txBody>
      </p:sp>
      <p:pic>
        <p:nvPicPr>
          <p:cNvPr id="3" name="Picture 2">
            <a:extLst>
              <a:ext uri="{FF2B5EF4-FFF2-40B4-BE49-F238E27FC236}">
                <a16:creationId xmlns:a16="http://schemas.microsoft.com/office/drawing/2014/main" id="{7C5BFCAC-A678-E34E-B766-E603D06ED1D5}"/>
              </a:ext>
            </a:extLst>
          </p:cNvPr>
          <p:cNvPicPr>
            <a:picLocks noChangeAspect="1"/>
          </p:cNvPicPr>
          <p:nvPr userDrawn="1"/>
        </p:nvPicPr>
        <p:blipFill>
          <a:blip r:embed="rId2"/>
          <a:stretch>
            <a:fillRect/>
          </a:stretch>
        </p:blipFill>
        <p:spPr>
          <a:xfrm>
            <a:off x="228600" y="228600"/>
            <a:ext cx="2042988" cy="581778"/>
          </a:xfrm>
          <a:prstGeom prst="rect">
            <a:avLst/>
          </a:prstGeom>
        </p:spPr>
      </p:pic>
      <p:sp>
        <p:nvSpPr>
          <p:cNvPr id="5" name="Content Placeholder 4">
            <a:extLst>
              <a:ext uri="{FF2B5EF4-FFF2-40B4-BE49-F238E27FC236}">
                <a16:creationId xmlns:a16="http://schemas.microsoft.com/office/drawing/2014/main" id="{18ECEF70-3C82-1049-96D7-131F64A581CC}"/>
              </a:ext>
            </a:extLst>
          </p:cNvPr>
          <p:cNvSpPr>
            <a:spLocks noGrp="1"/>
          </p:cNvSpPr>
          <p:nvPr>
            <p:ph sz="quarter" idx="10"/>
          </p:nvPr>
        </p:nvSpPr>
        <p:spPr>
          <a:xfrm>
            <a:off x="228600" y="2752517"/>
            <a:ext cx="5327650" cy="1751012"/>
          </a:xfrm>
          <a:prstGeom prst="rect">
            <a:avLst/>
          </a:prstGeom>
        </p:spPr>
        <p:txBody>
          <a:bodyPr/>
          <a:lstStyle>
            <a:lvl1pPr marL="320040" indent="-320040">
              <a:lnSpc>
                <a:spcPct val="90000"/>
              </a:lnSpc>
              <a:buClr>
                <a:srgbClr val="403064"/>
              </a:buClr>
              <a:buSzPct val="125000"/>
              <a:buFont typeface="Wingdings" pitchFamily="2" charset="2"/>
              <a:buChar char="ü"/>
              <a:defRPr sz="1800" b="0" i="0">
                <a:solidFill>
                  <a:schemeClr val="tx1">
                    <a:lumMod val="65000"/>
                    <a:lumOff val="35000"/>
                  </a:schemeClr>
                </a:solidFill>
                <a:latin typeface="Helvetica" pitchFamily="2" charset="0"/>
              </a:defRPr>
            </a:lvl1pPr>
            <a:lvl2pPr>
              <a:defRPr sz="1800" b="0" i="0">
                <a:latin typeface="Helvetica" pitchFamily="2" charset="0"/>
              </a:defRPr>
            </a:lvl2pPr>
            <a:lvl3pPr>
              <a:defRPr sz="1800" b="0" i="0">
                <a:latin typeface="Helvetica" pitchFamily="2" charset="0"/>
              </a:defRPr>
            </a:lvl3pPr>
            <a:lvl4pPr>
              <a:defRPr sz="1800" b="0" i="0">
                <a:latin typeface="Helvetica" pitchFamily="2" charset="0"/>
              </a:defRPr>
            </a:lvl4pPr>
            <a:lvl5pPr>
              <a:defRPr sz="1800" b="0" i="0">
                <a:latin typeface="Helvetica" pitchFamily="2" charset="0"/>
              </a:defRPr>
            </a:lvl5pPr>
          </a:lstStyle>
          <a:p>
            <a:pPr lvl="0"/>
            <a:r>
              <a:rPr lang="en-US"/>
              <a:t>Edit Master text styles</a:t>
            </a:r>
          </a:p>
        </p:txBody>
      </p:sp>
      <p:sp>
        <p:nvSpPr>
          <p:cNvPr id="7" name="Text Placeholder 6">
            <a:extLst>
              <a:ext uri="{FF2B5EF4-FFF2-40B4-BE49-F238E27FC236}">
                <a16:creationId xmlns:a16="http://schemas.microsoft.com/office/drawing/2014/main" id="{36ECE138-CE12-CE45-B967-58F6AB9B06E0}"/>
              </a:ext>
            </a:extLst>
          </p:cNvPr>
          <p:cNvSpPr>
            <a:spLocks noGrp="1"/>
          </p:cNvSpPr>
          <p:nvPr>
            <p:ph type="body" sz="quarter" idx="11" hasCustomPrompt="1"/>
          </p:nvPr>
        </p:nvSpPr>
        <p:spPr>
          <a:xfrm>
            <a:off x="228600" y="1773611"/>
            <a:ext cx="4949825" cy="475483"/>
          </a:xfrm>
          <a:prstGeom prst="rect">
            <a:avLst/>
          </a:prstGeom>
        </p:spPr>
        <p:txBody>
          <a:bodyPr/>
          <a:lstStyle>
            <a:lvl1pPr marL="0" indent="0">
              <a:buNone/>
              <a:defRPr sz="1800" b="0" i="0">
                <a:solidFill>
                  <a:schemeClr val="tx1">
                    <a:lumMod val="65000"/>
                    <a:lumOff val="35000"/>
                  </a:schemeClr>
                </a:solidFill>
                <a:latin typeface="Helvetica" pitchFamily="2" charset="0"/>
              </a:defRPr>
            </a:lvl1pPr>
            <a:lvl2pPr>
              <a:defRPr b="0" i="0">
                <a:solidFill>
                  <a:schemeClr val="tx1">
                    <a:lumMod val="65000"/>
                    <a:lumOff val="35000"/>
                  </a:schemeClr>
                </a:solidFill>
                <a:latin typeface="Helvetica" pitchFamily="2" charset="0"/>
              </a:defRPr>
            </a:lvl2pPr>
            <a:lvl3pPr>
              <a:defRPr b="0" i="0">
                <a:solidFill>
                  <a:schemeClr val="tx1">
                    <a:lumMod val="65000"/>
                    <a:lumOff val="35000"/>
                  </a:schemeClr>
                </a:solidFill>
                <a:latin typeface="Helvetica" pitchFamily="2" charset="0"/>
              </a:defRPr>
            </a:lvl3pPr>
            <a:lvl4pPr>
              <a:defRPr b="0" i="0">
                <a:solidFill>
                  <a:schemeClr val="tx1">
                    <a:lumMod val="65000"/>
                    <a:lumOff val="35000"/>
                  </a:schemeClr>
                </a:solidFill>
                <a:latin typeface="Helvetica" pitchFamily="2" charset="0"/>
              </a:defRPr>
            </a:lvl4pPr>
            <a:lvl5pPr>
              <a:defRPr b="0" i="0">
                <a:solidFill>
                  <a:schemeClr val="tx1">
                    <a:lumMod val="65000"/>
                    <a:lumOff val="35000"/>
                  </a:schemeClr>
                </a:solidFill>
                <a:latin typeface="Helvetica" pitchFamily="2" charset="0"/>
              </a:defRPr>
            </a:lvl5pPr>
          </a:lstStyle>
          <a:p>
            <a:pPr lvl="0"/>
            <a:r>
              <a:rPr lang="en-US"/>
              <a:t>Edit Subtitle</a:t>
            </a:r>
          </a:p>
        </p:txBody>
      </p:sp>
    </p:spTree>
    <p:extLst>
      <p:ext uri="{BB962C8B-B14F-4D97-AF65-F5344CB8AC3E}">
        <p14:creationId xmlns:p14="http://schemas.microsoft.com/office/powerpoint/2010/main" val="223082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over P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C7233-CC69-E946-8617-77D442B76BB7}"/>
              </a:ext>
            </a:extLst>
          </p:cNvPr>
          <p:cNvSpPr>
            <a:spLocks noGrp="1"/>
          </p:cNvSpPr>
          <p:nvPr>
            <p:ph type="ctrTitle"/>
          </p:nvPr>
        </p:nvSpPr>
        <p:spPr>
          <a:xfrm>
            <a:off x="365760" y="1143000"/>
            <a:ext cx="4465420" cy="1682970"/>
          </a:xfrm>
          <a:prstGeom prst="rect">
            <a:avLst/>
          </a:prstGeom>
        </p:spPr>
        <p:txBody>
          <a:bodyPr lIns="0" tIns="0" rIns="0" bIns="0" anchor="t" anchorCtr="0">
            <a:normAutofit/>
          </a:bodyPr>
          <a:lstStyle>
            <a:lvl1pPr algn="l">
              <a:defRPr sz="4000" b="1" i="0">
                <a:solidFill>
                  <a:srgbClr val="740507"/>
                </a:solidFill>
                <a:latin typeface="Helvetica"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241D46D9-FA02-184B-9A52-0C4ABB7EFD14}"/>
              </a:ext>
            </a:extLst>
          </p:cNvPr>
          <p:cNvSpPr>
            <a:spLocks noGrp="1"/>
          </p:cNvSpPr>
          <p:nvPr>
            <p:ph type="subTitle" idx="1"/>
          </p:nvPr>
        </p:nvSpPr>
        <p:spPr>
          <a:xfrm>
            <a:off x="365760" y="3657600"/>
            <a:ext cx="5199656" cy="675005"/>
          </a:xfrm>
          <a:prstGeom prst="rect">
            <a:avLst/>
          </a:prstGeom>
        </p:spPr>
        <p:txBody>
          <a:bodyPr/>
          <a:lstStyle>
            <a:lvl1pPr marL="0" indent="0" algn="l">
              <a:lnSpc>
                <a:spcPts val="2800"/>
              </a:lnSpc>
              <a:buNone/>
              <a:defRPr sz="2200" b="0" i="0">
                <a:solidFill>
                  <a:schemeClr val="tx1">
                    <a:lumMod val="65000"/>
                    <a:lumOff val="35000"/>
                  </a:schemeClr>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176840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73D7E-6852-5748-AF59-7B5E79E63453}"/>
              </a:ext>
            </a:extLst>
          </p:cNvPr>
          <p:cNvSpPr>
            <a:spLocks noGrp="1"/>
          </p:cNvSpPr>
          <p:nvPr>
            <p:ph type="title"/>
          </p:nvPr>
        </p:nvSpPr>
        <p:spPr>
          <a:xfrm>
            <a:off x="228600" y="357528"/>
            <a:ext cx="8789276" cy="475484"/>
          </a:xfrm>
          <a:prstGeom prst="rect">
            <a:avLst/>
          </a:prstGeom>
        </p:spPr>
        <p:txBody>
          <a:bodyPr/>
          <a:lstStyle>
            <a:lvl1pPr>
              <a:defRPr sz="3000" b="1" i="0">
                <a:solidFill>
                  <a:srgbClr val="403064"/>
                </a:solidFill>
                <a:latin typeface="Helvetica" pitchFamily="2" charset="0"/>
              </a:defRPr>
            </a:lvl1pPr>
          </a:lstStyle>
          <a:p>
            <a:r>
              <a:rPr lang="en-US"/>
              <a:t>Click to edit Master title style</a:t>
            </a:r>
          </a:p>
        </p:txBody>
      </p:sp>
    </p:spTree>
    <p:extLst>
      <p:ext uri="{BB962C8B-B14F-4D97-AF65-F5344CB8AC3E}">
        <p14:creationId xmlns:p14="http://schemas.microsoft.com/office/powerpoint/2010/main" val="1302447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P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C7233-CC69-E946-8617-77D442B76BB7}"/>
              </a:ext>
            </a:extLst>
          </p:cNvPr>
          <p:cNvSpPr>
            <a:spLocks noGrp="1"/>
          </p:cNvSpPr>
          <p:nvPr>
            <p:ph type="ctrTitle"/>
          </p:nvPr>
        </p:nvSpPr>
        <p:spPr>
          <a:xfrm>
            <a:off x="2271588" y="1146945"/>
            <a:ext cx="6386472" cy="421826"/>
          </a:xfrm>
          <a:prstGeom prst="rect">
            <a:avLst/>
          </a:prstGeom>
        </p:spPr>
        <p:txBody>
          <a:bodyPr lIns="0" tIns="0" rIns="0" bIns="0" anchor="t" anchorCtr="0">
            <a:normAutofit/>
          </a:bodyPr>
          <a:lstStyle>
            <a:lvl1pPr algn="l">
              <a:defRPr sz="3200" b="1" i="0">
                <a:solidFill>
                  <a:srgbClr val="403064"/>
                </a:solidFill>
                <a:latin typeface="Helvetica"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241D46D9-FA02-184B-9A52-0C4ABB7EFD14}"/>
              </a:ext>
            </a:extLst>
          </p:cNvPr>
          <p:cNvSpPr>
            <a:spLocks noGrp="1"/>
          </p:cNvSpPr>
          <p:nvPr>
            <p:ph type="subTitle" idx="1"/>
          </p:nvPr>
        </p:nvSpPr>
        <p:spPr>
          <a:xfrm>
            <a:off x="228600" y="2704577"/>
            <a:ext cx="5199656" cy="675005"/>
          </a:xfrm>
          <a:prstGeom prst="rect">
            <a:avLst/>
          </a:prstGeom>
          <a:noFill/>
        </p:spPr>
        <p:txBody>
          <a:bodyPr/>
          <a:lstStyle>
            <a:lvl1pPr marL="342900" indent="-342900" algn="l">
              <a:buClr>
                <a:srgbClr val="403064"/>
              </a:buClr>
              <a:buSzPct val="125000"/>
              <a:buFont typeface="Wingdings" pitchFamily="2" charset="2"/>
              <a:buChar char="ü"/>
              <a:defRPr sz="1800" b="0" i="0">
                <a:solidFill>
                  <a:srgbClr val="403064"/>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a:t>
            </a:r>
          </a:p>
        </p:txBody>
      </p:sp>
      <p:pic>
        <p:nvPicPr>
          <p:cNvPr id="14" name="Picture 13">
            <a:extLst>
              <a:ext uri="{FF2B5EF4-FFF2-40B4-BE49-F238E27FC236}">
                <a16:creationId xmlns:a16="http://schemas.microsoft.com/office/drawing/2014/main" id="{3E3C193B-36ED-3242-AEFF-9406D4E3068A}"/>
              </a:ext>
            </a:extLst>
          </p:cNvPr>
          <p:cNvPicPr>
            <a:picLocks noChangeAspect="1"/>
          </p:cNvPicPr>
          <p:nvPr userDrawn="1"/>
        </p:nvPicPr>
        <p:blipFill>
          <a:blip r:embed="rId2"/>
          <a:stretch>
            <a:fillRect/>
          </a:stretch>
        </p:blipFill>
        <p:spPr>
          <a:xfrm>
            <a:off x="228600" y="228600"/>
            <a:ext cx="2042988" cy="581778"/>
          </a:xfrm>
          <a:prstGeom prst="rect">
            <a:avLst/>
          </a:prstGeom>
        </p:spPr>
      </p:pic>
      <p:sp>
        <p:nvSpPr>
          <p:cNvPr id="5" name="Text Placeholder 4">
            <a:extLst>
              <a:ext uri="{FF2B5EF4-FFF2-40B4-BE49-F238E27FC236}">
                <a16:creationId xmlns:a16="http://schemas.microsoft.com/office/drawing/2014/main" id="{87A6AF17-6727-0A41-AAB2-35C8B01C910E}"/>
              </a:ext>
            </a:extLst>
          </p:cNvPr>
          <p:cNvSpPr>
            <a:spLocks noGrp="1"/>
          </p:cNvSpPr>
          <p:nvPr>
            <p:ph type="body" sz="quarter" idx="10" hasCustomPrompt="1"/>
          </p:nvPr>
        </p:nvSpPr>
        <p:spPr>
          <a:xfrm>
            <a:off x="2298955" y="1631834"/>
            <a:ext cx="6558899" cy="683845"/>
          </a:xfrm>
          <a:prstGeom prst="rect">
            <a:avLst/>
          </a:prstGeom>
        </p:spPr>
        <p:txBody>
          <a:bodyPr/>
          <a:lstStyle>
            <a:lvl1pPr marL="0" indent="0">
              <a:buNone/>
              <a:defRPr sz="2400" b="0" i="0">
                <a:solidFill>
                  <a:schemeClr val="tx1"/>
                </a:solidFill>
                <a:latin typeface="Helvetica" pitchFamily="2" charset="0"/>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a:t>Click to edit Master subtitle</a:t>
            </a:r>
          </a:p>
        </p:txBody>
      </p:sp>
      <p:cxnSp>
        <p:nvCxnSpPr>
          <p:cNvPr id="6" name="Straight Connector 5">
            <a:extLst>
              <a:ext uri="{FF2B5EF4-FFF2-40B4-BE49-F238E27FC236}">
                <a16:creationId xmlns:a16="http://schemas.microsoft.com/office/drawing/2014/main" id="{A92D9863-5B4A-8E4E-9F0C-4034D1C98C4F}"/>
              </a:ext>
            </a:extLst>
          </p:cNvPr>
          <p:cNvCxnSpPr>
            <a:cxnSpLocks/>
          </p:cNvCxnSpPr>
          <p:nvPr userDrawn="1"/>
        </p:nvCxnSpPr>
        <p:spPr>
          <a:xfrm>
            <a:off x="228600" y="2500805"/>
            <a:ext cx="8429460" cy="0"/>
          </a:xfrm>
          <a:prstGeom prst="line">
            <a:avLst/>
          </a:prstGeom>
          <a:ln w="12700">
            <a:solidFill>
              <a:srgbClr val="74050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E111A45-CA2B-A240-B72F-74E2542A081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758" t="-7060" r="-2450" b="-4610"/>
          <a:stretch/>
        </p:blipFill>
        <p:spPr>
          <a:xfrm>
            <a:off x="228601" y="1090043"/>
            <a:ext cx="1876096" cy="1225639"/>
          </a:xfrm>
          <a:prstGeom prst="roundRect">
            <a:avLst>
              <a:gd name="adj" fmla="val 5064"/>
            </a:avLst>
          </a:prstGeom>
          <a:solidFill>
            <a:schemeClr val="bg1"/>
          </a:solidFill>
          <a:effectLst>
            <a:outerShdw blurRad="63500" sx="102000" sy="102000" algn="ctr" rotWithShape="0">
              <a:prstClr val="black">
                <a:alpha val="15000"/>
              </a:prstClr>
            </a:outerShdw>
          </a:effectLst>
        </p:spPr>
      </p:pic>
    </p:spTree>
    <p:extLst>
      <p:ext uri="{BB962C8B-B14F-4D97-AF65-F5344CB8AC3E}">
        <p14:creationId xmlns:p14="http://schemas.microsoft.com/office/powerpoint/2010/main" val="1018284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41B4-4561-3A4E-9F21-12921170E228}"/>
              </a:ext>
            </a:extLst>
          </p:cNvPr>
          <p:cNvSpPr>
            <a:spLocks noGrp="1"/>
          </p:cNvSpPr>
          <p:nvPr>
            <p:ph type="title"/>
          </p:nvPr>
        </p:nvSpPr>
        <p:spPr>
          <a:xfrm>
            <a:off x="0" y="0"/>
            <a:ext cx="7886700" cy="819149"/>
          </a:xfrm>
          <a:prstGeom prst="rect">
            <a:avLst/>
          </a:prstGeom>
        </p:spPr>
        <p:txBody>
          <a:bodyPr lIns="365760" tIns="228600" rIns="0" bIns="0"/>
          <a:lstStyle>
            <a:lvl1pPr>
              <a:defRPr sz="3000">
                <a:solidFill>
                  <a:srgbClr val="0A2E6F"/>
                </a:solidFill>
              </a:defRPr>
            </a:lvl1pPr>
          </a:lstStyle>
          <a:p>
            <a:r>
              <a:rPr lang="en-US"/>
              <a:t>Click to edit Master title style</a:t>
            </a:r>
          </a:p>
        </p:txBody>
      </p:sp>
      <p:sp>
        <p:nvSpPr>
          <p:cNvPr id="3" name="Text Placeholder 2">
            <a:extLst>
              <a:ext uri="{FF2B5EF4-FFF2-40B4-BE49-F238E27FC236}">
                <a16:creationId xmlns:a16="http://schemas.microsoft.com/office/drawing/2014/main" id="{30D35928-03C8-3141-B92D-462CD9C22E25}"/>
              </a:ext>
            </a:extLst>
          </p:cNvPr>
          <p:cNvSpPr>
            <a:spLocks noGrp="1"/>
          </p:cNvSpPr>
          <p:nvPr>
            <p:ph type="body" idx="1"/>
          </p:nvPr>
        </p:nvSpPr>
        <p:spPr>
          <a:xfrm>
            <a:off x="408264" y="944563"/>
            <a:ext cx="3868737" cy="312738"/>
          </a:xfrm>
          <a:prstGeom prst="rect">
            <a:avLst/>
          </a:prstGeom>
        </p:spPr>
        <p:txBody>
          <a:bodyPr lIns="0" anchor="t" anchorCtr="0"/>
          <a:lstStyle>
            <a:lvl1pPr marL="0" indent="0">
              <a:buNone/>
              <a:defRPr sz="1800" b="0" i="0">
                <a:solidFill>
                  <a:schemeClr val="tx1">
                    <a:lumMod val="65000"/>
                    <a:lumOff val="3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3C06CDE-AD19-0E42-906C-B252F6F3EAF4}"/>
              </a:ext>
            </a:extLst>
          </p:cNvPr>
          <p:cNvSpPr>
            <a:spLocks noGrp="1"/>
          </p:cNvSpPr>
          <p:nvPr>
            <p:ph sz="half" idx="2"/>
          </p:nvPr>
        </p:nvSpPr>
        <p:spPr>
          <a:xfrm>
            <a:off x="408264" y="1317624"/>
            <a:ext cx="3868737" cy="613726"/>
          </a:xfrm>
          <a:prstGeom prst="rect">
            <a:avLst/>
          </a:prstGeom>
        </p:spPr>
        <p:txBody>
          <a:bodyPr/>
          <a:lstStyle>
            <a:lvl1pPr marL="0" indent="-137160">
              <a:buClr>
                <a:srgbClr val="0A2E6F"/>
              </a:buClr>
              <a:buFont typeface="Arial" panose="020B0604020202020204" pitchFamily="34" charset="0"/>
              <a:buChar char="•"/>
              <a:defRPr sz="1800" b="0" i="0">
                <a:solidFill>
                  <a:schemeClr val="tx1">
                    <a:lumMod val="65000"/>
                    <a:lumOff val="35000"/>
                  </a:schemeClr>
                </a:solidFill>
                <a:latin typeface="Helvetica" pitchFamily="2" charset="0"/>
              </a:defRPr>
            </a:lvl1pPr>
            <a:lvl5pPr marL="1828800" indent="0">
              <a:buNone/>
              <a:defRPr/>
            </a:lvl5pPr>
          </a:lstStyle>
          <a:p>
            <a:pPr lvl="0"/>
            <a:r>
              <a:rPr lang="en-US"/>
              <a:t>Edit Master text styles</a:t>
            </a:r>
          </a:p>
        </p:txBody>
      </p:sp>
    </p:spTree>
    <p:extLst>
      <p:ext uri="{BB962C8B-B14F-4D97-AF65-F5344CB8AC3E}">
        <p14:creationId xmlns:p14="http://schemas.microsoft.com/office/powerpoint/2010/main" val="2068156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41B4-4561-3A4E-9F21-12921170E228}"/>
              </a:ext>
            </a:extLst>
          </p:cNvPr>
          <p:cNvSpPr>
            <a:spLocks noGrp="1"/>
          </p:cNvSpPr>
          <p:nvPr>
            <p:ph type="title"/>
          </p:nvPr>
        </p:nvSpPr>
        <p:spPr>
          <a:xfrm>
            <a:off x="0" y="0"/>
            <a:ext cx="7886700" cy="819149"/>
          </a:xfrm>
          <a:prstGeom prst="rect">
            <a:avLst/>
          </a:prstGeom>
        </p:spPr>
        <p:txBody>
          <a:bodyPr lIns="365760" tIns="228600" rIns="0" bIns="0"/>
          <a:lstStyle>
            <a:lvl1pPr>
              <a:defRPr sz="3000">
                <a:solidFill>
                  <a:srgbClr val="740507"/>
                </a:solidFill>
              </a:defRPr>
            </a:lvl1pPr>
          </a:lstStyle>
          <a:p>
            <a:r>
              <a:rPr lang="en-US"/>
              <a:t>Click to edit Master title style</a:t>
            </a:r>
          </a:p>
        </p:txBody>
      </p:sp>
      <p:sp>
        <p:nvSpPr>
          <p:cNvPr id="3" name="Text Placeholder 2">
            <a:extLst>
              <a:ext uri="{FF2B5EF4-FFF2-40B4-BE49-F238E27FC236}">
                <a16:creationId xmlns:a16="http://schemas.microsoft.com/office/drawing/2014/main" id="{30D35928-03C8-3141-B92D-462CD9C22E25}"/>
              </a:ext>
            </a:extLst>
          </p:cNvPr>
          <p:cNvSpPr>
            <a:spLocks noGrp="1"/>
          </p:cNvSpPr>
          <p:nvPr>
            <p:ph type="body" idx="1"/>
          </p:nvPr>
        </p:nvSpPr>
        <p:spPr>
          <a:xfrm>
            <a:off x="408264" y="944563"/>
            <a:ext cx="3868737" cy="312738"/>
          </a:xfrm>
          <a:prstGeom prst="rect">
            <a:avLst/>
          </a:prstGeom>
        </p:spPr>
        <p:txBody>
          <a:bodyPr lIns="0" anchor="t" anchorCtr="0"/>
          <a:lstStyle>
            <a:lvl1pPr marL="0" indent="0">
              <a:buNone/>
              <a:defRPr sz="1800" b="0" i="0">
                <a:solidFill>
                  <a:schemeClr val="tx1">
                    <a:lumMod val="65000"/>
                    <a:lumOff val="3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3C06CDE-AD19-0E42-906C-B252F6F3EAF4}"/>
              </a:ext>
            </a:extLst>
          </p:cNvPr>
          <p:cNvSpPr>
            <a:spLocks noGrp="1"/>
          </p:cNvSpPr>
          <p:nvPr>
            <p:ph sz="half" idx="2"/>
          </p:nvPr>
        </p:nvSpPr>
        <p:spPr>
          <a:xfrm>
            <a:off x="408264" y="1317624"/>
            <a:ext cx="3868737" cy="613726"/>
          </a:xfrm>
          <a:prstGeom prst="rect">
            <a:avLst/>
          </a:prstGeom>
        </p:spPr>
        <p:txBody>
          <a:bodyPr/>
          <a:lstStyle>
            <a:lvl1pPr marL="0" indent="-137160">
              <a:buClr>
                <a:srgbClr val="AA1217"/>
              </a:buClr>
              <a:buFont typeface="Arial" panose="020B0604020202020204" pitchFamily="34" charset="0"/>
              <a:buChar char="•"/>
              <a:defRPr sz="1800" b="0" i="0">
                <a:solidFill>
                  <a:schemeClr val="tx1">
                    <a:lumMod val="65000"/>
                    <a:lumOff val="35000"/>
                  </a:schemeClr>
                </a:solidFill>
                <a:latin typeface="Helvetica" pitchFamily="2" charset="0"/>
              </a:defRPr>
            </a:lvl1pPr>
            <a:lvl5pPr marL="1828800" indent="0">
              <a:buNone/>
              <a:defRPr/>
            </a:lvl5pPr>
          </a:lstStyle>
          <a:p>
            <a:pPr lvl="0"/>
            <a:r>
              <a:rPr lang="en-US"/>
              <a:t>Edit Master text styles</a:t>
            </a:r>
          </a:p>
        </p:txBody>
      </p:sp>
    </p:spTree>
    <p:extLst>
      <p:ext uri="{BB962C8B-B14F-4D97-AF65-F5344CB8AC3E}">
        <p14:creationId xmlns:p14="http://schemas.microsoft.com/office/powerpoint/2010/main" val="2998603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General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41B4-4561-3A4E-9F21-12921170E228}"/>
              </a:ext>
            </a:extLst>
          </p:cNvPr>
          <p:cNvSpPr>
            <a:spLocks noGrp="1"/>
          </p:cNvSpPr>
          <p:nvPr>
            <p:ph type="title" hasCustomPrompt="1"/>
          </p:nvPr>
        </p:nvSpPr>
        <p:spPr>
          <a:xfrm>
            <a:off x="0" y="1"/>
            <a:ext cx="8436334" cy="850790"/>
          </a:xfrm>
          <a:prstGeom prst="rect">
            <a:avLst/>
          </a:prstGeom>
        </p:spPr>
        <p:txBody>
          <a:bodyPr lIns="365760" tIns="228600" rIns="45720" bIns="0" anchor="t" anchorCtr="0"/>
          <a:lstStyle>
            <a:lvl1pPr>
              <a:lnSpc>
                <a:spcPct val="100000"/>
              </a:lnSpc>
              <a:defRPr sz="3200">
                <a:solidFill>
                  <a:srgbClr val="0A2E6F"/>
                </a:solidFill>
              </a:defRPr>
            </a:lvl1pPr>
          </a:lstStyle>
          <a:p>
            <a:r>
              <a:rPr lang="en-US"/>
              <a:t>Click to edit title</a:t>
            </a:r>
          </a:p>
        </p:txBody>
      </p:sp>
      <p:sp>
        <p:nvSpPr>
          <p:cNvPr id="3" name="Text Placeholder 2">
            <a:extLst>
              <a:ext uri="{FF2B5EF4-FFF2-40B4-BE49-F238E27FC236}">
                <a16:creationId xmlns:a16="http://schemas.microsoft.com/office/drawing/2014/main" id="{30D35928-03C8-3141-B92D-462CD9C22E25}"/>
              </a:ext>
            </a:extLst>
          </p:cNvPr>
          <p:cNvSpPr>
            <a:spLocks noGrp="1"/>
          </p:cNvSpPr>
          <p:nvPr>
            <p:ph type="body" idx="1"/>
          </p:nvPr>
        </p:nvSpPr>
        <p:spPr>
          <a:xfrm>
            <a:off x="360363" y="1088744"/>
            <a:ext cx="3868737" cy="312738"/>
          </a:xfrm>
          <a:prstGeom prst="rect">
            <a:avLst/>
          </a:prstGeom>
        </p:spPr>
        <p:txBody>
          <a:bodyPr lIns="0" anchor="t" anchorCtr="0"/>
          <a:lstStyle>
            <a:lvl1pPr marL="0" indent="0">
              <a:buNone/>
              <a:defRPr sz="1800" b="0" i="0">
                <a:solidFill>
                  <a:schemeClr val="tx1">
                    <a:lumMod val="65000"/>
                    <a:lumOff val="3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3C06CDE-AD19-0E42-906C-B252F6F3EAF4}"/>
              </a:ext>
            </a:extLst>
          </p:cNvPr>
          <p:cNvSpPr>
            <a:spLocks noGrp="1"/>
          </p:cNvSpPr>
          <p:nvPr>
            <p:ph sz="half" idx="2"/>
          </p:nvPr>
        </p:nvSpPr>
        <p:spPr>
          <a:xfrm>
            <a:off x="360363" y="1461805"/>
            <a:ext cx="3868737" cy="613726"/>
          </a:xfrm>
          <a:prstGeom prst="rect">
            <a:avLst/>
          </a:prstGeom>
        </p:spPr>
        <p:txBody>
          <a:bodyPr/>
          <a:lstStyle>
            <a:lvl1pPr marL="0" indent="-137160">
              <a:buClr>
                <a:srgbClr val="740507"/>
              </a:buClr>
              <a:buFont typeface="Arial" panose="020B0604020202020204" pitchFamily="34" charset="0"/>
              <a:buChar char="•"/>
              <a:defRPr sz="1800" b="0" i="0">
                <a:solidFill>
                  <a:schemeClr val="tx1">
                    <a:lumMod val="65000"/>
                    <a:lumOff val="35000"/>
                  </a:schemeClr>
                </a:solidFill>
                <a:latin typeface="Helvetica" pitchFamily="2" charset="0"/>
              </a:defRPr>
            </a:lvl1pPr>
            <a:lvl5pPr marL="1828800" indent="0">
              <a:buNone/>
              <a:defRPr/>
            </a:lvl5pPr>
          </a:lstStyle>
          <a:p>
            <a:pPr lvl="0"/>
            <a:r>
              <a:rPr lang="en-US"/>
              <a:t>Edit Master text styles</a:t>
            </a:r>
          </a:p>
        </p:txBody>
      </p:sp>
    </p:spTree>
    <p:extLst>
      <p:ext uri="{BB962C8B-B14F-4D97-AF65-F5344CB8AC3E}">
        <p14:creationId xmlns:p14="http://schemas.microsoft.com/office/powerpoint/2010/main" val="3909396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ver P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C7233-CC69-E946-8617-77D442B76BB7}"/>
              </a:ext>
            </a:extLst>
          </p:cNvPr>
          <p:cNvSpPr>
            <a:spLocks noGrp="1"/>
          </p:cNvSpPr>
          <p:nvPr>
            <p:ph type="ctrTitle" hasCustomPrompt="1"/>
          </p:nvPr>
        </p:nvSpPr>
        <p:spPr>
          <a:xfrm>
            <a:off x="365760" y="411480"/>
            <a:ext cx="7372350" cy="573957"/>
          </a:xfrm>
          <a:prstGeom prst="rect">
            <a:avLst/>
          </a:prstGeom>
        </p:spPr>
        <p:txBody>
          <a:bodyPr lIns="0" tIns="0" rIns="0" bIns="0" anchor="t" anchorCtr="0">
            <a:normAutofit/>
          </a:bodyPr>
          <a:lstStyle>
            <a:lvl1pPr algn="l">
              <a:defRPr sz="4000" b="1" i="0">
                <a:solidFill>
                  <a:srgbClr val="0A2E6F"/>
                </a:solidFill>
                <a:latin typeface="Helvetica" pitchFamily="2" charset="0"/>
              </a:defRPr>
            </a:lvl1pPr>
          </a:lstStyle>
          <a:p>
            <a:r>
              <a:rPr lang="en-US"/>
              <a:t>Click to edit title</a:t>
            </a:r>
          </a:p>
        </p:txBody>
      </p:sp>
      <p:sp>
        <p:nvSpPr>
          <p:cNvPr id="3" name="Subtitle 2">
            <a:extLst>
              <a:ext uri="{FF2B5EF4-FFF2-40B4-BE49-F238E27FC236}">
                <a16:creationId xmlns:a16="http://schemas.microsoft.com/office/drawing/2014/main" id="{241D46D9-FA02-184B-9A52-0C4ABB7EFD14}"/>
              </a:ext>
            </a:extLst>
          </p:cNvPr>
          <p:cNvSpPr>
            <a:spLocks noGrp="1"/>
          </p:cNvSpPr>
          <p:nvPr>
            <p:ph type="subTitle" idx="1"/>
          </p:nvPr>
        </p:nvSpPr>
        <p:spPr>
          <a:xfrm>
            <a:off x="365760" y="2039112"/>
            <a:ext cx="5199656" cy="675005"/>
          </a:xfrm>
          <a:prstGeom prst="rect">
            <a:avLst/>
          </a:prstGeom>
        </p:spPr>
        <p:txBody>
          <a:bodyPr/>
          <a:lstStyle>
            <a:lvl1pPr marL="0" indent="0" algn="l">
              <a:buNone/>
              <a:defRPr sz="2400" b="0" i="0">
                <a:solidFill>
                  <a:schemeClr val="tx1">
                    <a:lumMod val="65000"/>
                    <a:lumOff val="35000"/>
                  </a:schemeClr>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92378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214DA-C0D4-E152-7F42-F6352C961E82}"/>
              </a:ext>
            </a:extLst>
          </p:cNvPr>
          <p:cNvSpPr>
            <a:spLocks noGrp="1"/>
          </p:cNvSpPr>
          <p:nvPr>
            <p:ph type="title"/>
          </p:nvPr>
        </p:nvSpPr>
        <p:spPr>
          <a:xfrm>
            <a:off x="1143000" y="685800"/>
            <a:ext cx="7286625" cy="742950"/>
          </a:xfrm>
        </p:spPr>
        <p:txBody>
          <a:bodyPr/>
          <a:lstStyle>
            <a:lvl1pPr>
              <a:defRPr spc="0" baseline="0">
                <a:latin typeface="Source Sans Pro" panose="020B0503030403020204" pitchFamily="34" charset="0"/>
                <a:ea typeface="Source Sans Pro" panose="020B0503030403020204" pitchFamily="34" charset="0"/>
              </a:defRPr>
            </a:lvl1pPr>
          </a:lstStyle>
          <a:p>
            <a:r>
              <a:rPr lang="en-US"/>
              <a:t>Click to edit Master title style</a:t>
            </a:r>
          </a:p>
        </p:txBody>
      </p:sp>
    </p:spTree>
    <p:extLst>
      <p:ext uri="{BB962C8B-B14F-4D97-AF65-F5344CB8AC3E}">
        <p14:creationId xmlns:p14="http://schemas.microsoft.com/office/powerpoint/2010/main" val="2846254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pic>
        <p:nvPicPr>
          <p:cNvPr id="11" name="Picture 10"/>
          <p:cNvPicPr>
            <a:picLocks/>
          </p:cNvPicPr>
          <p:nvPr userDrawn="1"/>
        </p:nvPicPr>
        <p:blipFill>
          <a:blip r:embed="rId2"/>
          <a:stretch>
            <a:fillRect/>
          </a:stretch>
        </p:blipFill>
        <p:spPr>
          <a:xfrm>
            <a:off x="6475732" y="-881829"/>
            <a:ext cx="3113532" cy="3113750"/>
          </a:xfrm>
          <a:prstGeom prst="rect">
            <a:avLst/>
          </a:prstGeom>
        </p:spPr>
      </p:pic>
      <p:sp>
        <p:nvSpPr>
          <p:cNvPr id="2" name="Title Placeholder 1">
            <a:extLst>
              <a:ext uri="{FF2B5EF4-FFF2-40B4-BE49-F238E27FC236}">
                <a16:creationId xmlns:a16="http://schemas.microsoft.com/office/drawing/2014/main" id="{1C4BDBA3-A19B-1ED2-D483-8843D44F6AE4}"/>
              </a:ext>
            </a:extLst>
          </p:cNvPr>
          <p:cNvSpPr>
            <a:spLocks noGrp="1"/>
          </p:cNvSpPr>
          <p:nvPr>
            <p:ph type="title"/>
          </p:nvPr>
        </p:nvSpPr>
        <p:spPr>
          <a:xfrm>
            <a:off x="224133" y="745497"/>
            <a:ext cx="7886700" cy="498934"/>
          </a:xfrm>
          <a:prstGeom prst="rect">
            <a:avLst/>
          </a:prstGeom>
        </p:spPr>
        <p:txBody>
          <a:bodyPr vert="horz" lIns="91440" tIns="45720" rIns="91440" bIns="45720" rtlCol="0" anchor="ctr">
            <a:normAutofit/>
          </a:bodyPr>
          <a:lstStyle/>
          <a:p>
            <a:endParaRPr lang="en-US"/>
          </a:p>
        </p:txBody>
      </p:sp>
    </p:spTree>
    <p:extLst>
      <p:ext uri="{BB962C8B-B14F-4D97-AF65-F5344CB8AC3E}">
        <p14:creationId xmlns:p14="http://schemas.microsoft.com/office/powerpoint/2010/main" val="50106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al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41B4-4561-3A4E-9F21-12921170E228}"/>
              </a:ext>
            </a:extLst>
          </p:cNvPr>
          <p:cNvSpPr>
            <a:spLocks noGrp="1"/>
          </p:cNvSpPr>
          <p:nvPr>
            <p:ph type="title" hasCustomPrompt="1"/>
          </p:nvPr>
        </p:nvSpPr>
        <p:spPr>
          <a:xfrm>
            <a:off x="0" y="0"/>
            <a:ext cx="7886700" cy="1009979"/>
          </a:xfrm>
          <a:prstGeom prst="rect">
            <a:avLst/>
          </a:prstGeom>
        </p:spPr>
        <p:txBody>
          <a:bodyPr lIns="365760" tIns="228600" rIns="0" bIns="0"/>
          <a:lstStyle>
            <a:lvl1pPr>
              <a:lnSpc>
                <a:spcPct val="100000"/>
              </a:lnSpc>
              <a:defRPr sz="3000">
                <a:solidFill>
                  <a:srgbClr val="740507"/>
                </a:solidFill>
              </a:defRPr>
            </a:lvl1pPr>
          </a:lstStyle>
          <a:p>
            <a:r>
              <a:rPr lang="en-US"/>
              <a:t>Click to edit title</a:t>
            </a:r>
            <a:br>
              <a:rPr lang="en-US"/>
            </a:br>
            <a:r>
              <a:rPr lang="en-US"/>
              <a:t>Second line title</a:t>
            </a:r>
          </a:p>
        </p:txBody>
      </p:sp>
      <p:sp>
        <p:nvSpPr>
          <p:cNvPr id="3" name="Text Placeholder 2">
            <a:extLst>
              <a:ext uri="{FF2B5EF4-FFF2-40B4-BE49-F238E27FC236}">
                <a16:creationId xmlns:a16="http://schemas.microsoft.com/office/drawing/2014/main" id="{30D35928-03C8-3141-B92D-462CD9C22E25}"/>
              </a:ext>
            </a:extLst>
          </p:cNvPr>
          <p:cNvSpPr>
            <a:spLocks noGrp="1"/>
          </p:cNvSpPr>
          <p:nvPr>
            <p:ph type="body" idx="1"/>
          </p:nvPr>
        </p:nvSpPr>
        <p:spPr>
          <a:xfrm>
            <a:off x="368507" y="1421642"/>
            <a:ext cx="3868737" cy="312738"/>
          </a:xfrm>
          <a:prstGeom prst="rect">
            <a:avLst/>
          </a:prstGeom>
        </p:spPr>
        <p:txBody>
          <a:bodyPr lIns="0" anchor="t" anchorCtr="0"/>
          <a:lstStyle>
            <a:lvl1pPr marL="0" indent="0">
              <a:buNone/>
              <a:defRPr sz="1800" b="0" i="0">
                <a:solidFill>
                  <a:schemeClr val="tx1">
                    <a:lumMod val="65000"/>
                    <a:lumOff val="3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3C06CDE-AD19-0E42-906C-B252F6F3EAF4}"/>
              </a:ext>
            </a:extLst>
          </p:cNvPr>
          <p:cNvSpPr>
            <a:spLocks noGrp="1"/>
          </p:cNvSpPr>
          <p:nvPr>
            <p:ph sz="half" idx="2"/>
          </p:nvPr>
        </p:nvSpPr>
        <p:spPr>
          <a:xfrm>
            <a:off x="368507" y="1794703"/>
            <a:ext cx="3868737" cy="613726"/>
          </a:xfrm>
          <a:prstGeom prst="rect">
            <a:avLst/>
          </a:prstGeom>
        </p:spPr>
        <p:txBody>
          <a:bodyPr/>
          <a:lstStyle>
            <a:lvl1pPr marL="0" indent="-137160">
              <a:buClr>
                <a:srgbClr val="AA1217"/>
              </a:buClr>
              <a:buFont typeface="Arial" panose="020B0604020202020204" pitchFamily="34" charset="0"/>
              <a:buChar char="•"/>
              <a:defRPr sz="1800" b="0" i="0">
                <a:solidFill>
                  <a:schemeClr val="tx1">
                    <a:lumMod val="65000"/>
                    <a:lumOff val="35000"/>
                  </a:schemeClr>
                </a:solidFill>
                <a:latin typeface="Helvetica" pitchFamily="2" charset="0"/>
              </a:defRPr>
            </a:lvl1pPr>
            <a:lvl5pPr marL="1828800" indent="0">
              <a:buNone/>
              <a:defRPr/>
            </a:lvl5pPr>
          </a:lstStyle>
          <a:p>
            <a:pPr lvl="0"/>
            <a:r>
              <a:rPr lang="en-US"/>
              <a:t>Edit Master text styles</a:t>
            </a:r>
          </a:p>
        </p:txBody>
      </p:sp>
    </p:spTree>
    <p:extLst>
      <p:ext uri="{BB962C8B-B14F-4D97-AF65-F5344CB8AC3E}">
        <p14:creationId xmlns:p14="http://schemas.microsoft.com/office/powerpoint/2010/main" val="30470461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8.xml"/><Relationship Id="rId4"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ound Single Corner Rectangle 2">
            <a:extLst>
              <a:ext uri="{FF2B5EF4-FFF2-40B4-BE49-F238E27FC236}">
                <a16:creationId xmlns:a16="http://schemas.microsoft.com/office/drawing/2014/main" id="{4B82B018-4594-C14D-9D83-6A5ACB7F9C1E}"/>
              </a:ext>
            </a:extLst>
          </p:cNvPr>
          <p:cNvSpPr/>
          <p:nvPr userDrawn="1"/>
        </p:nvSpPr>
        <p:spPr>
          <a:xfrm rot="10800000" flipH="1">
            <a:off x="0" y="-1"/>
            <a:ext cx="8694751" cy="3440246"/>
          </a:xfrm>
          <a:prstGeom prst="round1Rect">
            <a:avLst>
              <a:gd name="adj" fmla="val 16776"/>
            </a:avLst>
          </a:prstGeom>
          <a:solidFill>
            <a:srgbClr val="FDC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325024"/>
      </p:ext>
    </p:extLst>
  </p:cSld>
  <p:clrMap bg1="lt1" tx1="dk1" bg2="lt2" tx2="dk2" accent1="accent1" accent2="accent2" accent3="accent3" accent4="accent4" accent5="accent5" accent6="accent6" hlink="hlink" folHlink="folHlink"/>
  <p:sldLayoutIdLst>
    <p:sldLayoutId id="2147483681" r:id="rId1"/>
    <p:sldLayoutId id="2147483740" r:id="rId2"/>
    <p:sldLayoutId id="214748374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86003A7F-5BB8-EB4A-8942-167BCFC3ADA0}"/>
              </a:ext>
            </a:extLst>
          </p:cNvPr>
          <p:cNvSpPr/>
          <p:nvPr userDrawn="1"/>
        </p:nvSpPr>
        <p:spPr>
          <a:xfrm>
            <a:off x="0" y="4359942"/>
            <a:ext cx="8799626" cy="800100"/>
          </a:xfrm>
          <a:custGeom>
            <a:avLst/>
            <a:gdLst>
              <a:gd name="connsiteX0" fmla="*/ 0 w 8799626"/>
              <a:gd name="connsiteY0" fmla="*/ 0 h 800100"/>
              <a:gd name="connsiteX1" fmla="*/ 8016068 w 8799626"/>
              <a:gd name="connsiteY1" fmla="*/ 0 h 800100"/>
              <a:gd name="connsiteX2" fmla="*/ 8799626 w 8799626"/>
              <a:gd name="connsiteY2" fmla="*/ 783558 h 800100"/>
              <a:gd name="connsiteX3" fmla="*/ 8799626 w 8799626"/>
              <a:gd name="connsiteY3" fmla="*/ 800100 h 800100"/>
              <a:gd name="connsiteX4" fmla="*/ 0 w 8799626"/>
              <a:gd name="connsiteY4" fmla="*/ 80010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9626" h="800100">
                <a:moveTo>
                  <a:pt x="0" y="0"/>
                </a:moveTo>
                <a:lnTo>
                  <a:pt x="8016068" y="0"/>
                </a:lnTo>
                <a:cubicBezTo>
                  <a:pt x="8448815" y="0"/>
                  <a:pt x="8799626" y="350811"/>
                  <a:pt x="8799626" y="783558"/>
                </a:cubicBezTo>
                <a:lnTo>
                  <a:pt x="8799626" y="800100"/>
                </a:lnTo>
                <a:lnTo>
                  <a:pt x="0" y="800100"/>
                </a:lnTo>
                <a:close/>
              </a:path>
            </a:pathLst>
          </a:custGeom>
          <a:solidFill>
            <a:srgbClr val="FDC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349313"/>
      </p:ext>
    </p:extLst>
  </p:cSld>
  <p:clrMap bg1="lt1" tx1="dk1" bg2="lt2" tx2="dk2" accent1="accent1" accent2="accent2" accent3="accent3" accent4="accent4" accent5="accent5" accent6="accent6" hlink="hlink" folHlink="folHlink"/>
  <p:sldLayoutIdLst>
    <p:sldLayoutId id="2147483667" r:id="rId1"/>
    <p:sldLayoutId id="2147483743" r:id="rId2"/>
    <p:sldLayoutId id="2147483744" r:id="rId3"/>
    <p:sldLayoutId id="2147483746" r:id="rId4"/>
    <p:sldLayoutId id="2147483748" r:id="rId5"/>
  </p:sldLayoutIdLst>
  <p:txStyles>
    <p:titleStyle>
      <a:lvl1pPr algn="l" defTabSz="914400" rtl="0" eaLnBrk="1" latinLnBrk="0" hangingPunct="1">
        <a:lnSpc>
          <a:spcPct val="90000"/>
        </a:lnSpc>
        <a:spcBef>
          <a:spcPct val="0"/>
        </a:spcBef>
        <a:buNone/>
        <a:defRPr sz="3200" b="1" i="0" kern="1200">
          <a:solidFill>
            <a:srgbClr val="005837"/>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334CFF23-0877-C94F-BFE3-7D34AF875D8D}"/>
              </a:ext>
            </a:extLst>
          </p:cNvPr>
          <p:cNvSpPr/>
          <p:nvPr userDrawn="1"/>
        </p:nvSpPr>
        <p:spPr>
          <a:xfrm rot="10800000" flipH="1">
            <a:off x="0" y="0"/>
            <a:ext cx="8887091" cy="1156965"/>
          </a:xfrm>
          <a:custGeom>
            <a:avLst/>
            <a:gdLst>
              <a:gd name="connsiteX0" fmla="*/ 0 w 8887091"/>
              <a:gd name="connsiteY0" fmla="*/ 1156965 h 1156965"/>
              <a:gd name="connsiteX1" fmla="*/ 8887091 w 8887091"/>
              <a:gd name="connsiteY1" fmla="*/ 1156965 h 1156965"/>
              <a:gd name="connsiteX2" fmla="*/ 8887091 w 8887091"/>
              <a:gd name="connsiteY2" fmla="*/ 783558 h 1156965"/>
              <a:gd name="connsiteX3" fmla="*/ 8103533 w 8887091"/>
              <a:gd name="connsiteY3" fmla="*/ 0 h 1156965"/>
              <a:gd name="connsiteX4" fmla="*/ 0 w 8887091"/>
              <a:gd name="connsiteY4" fmla="*/ 0 h 1156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7091" h="1156965">
                <a:moveTo>
                  <a:pt x="0" y="1156965"/>
                </a:moveTo>
                <a:lnTo>
                  <a:pt x="8887091" y="1156965"/>
                </a:lnTo>
                <a:lnTo>
                  <a:pt x="8887091" y="783558"/>
                </a:lnTo>
                <a:cubicBezTo>
                  <a:pt x="8887091" y="350811"/>
                  <a:pt x="8536280" y="0"/>
                  <a:pt x="8103533" y="0"/>
                </a:cubicBezTo>
                <a:lnTo>
                  <a:pt x="0" y="0"/>
                </a:lnTo>
                <a:close/>
              </a:path>
            </a:pathLst>
          </a:custGeom>
          <a:solidFill>
            <a:srgbClr val="FDC26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62342420"/>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3200" b="1" i="0" kern="1200">
          <a:solidFill>
            <a:srgbClr val="005837"/>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593868D-C677-A24C-9434-5E9C9B071050}"/>
              </a:ext>
            </a:extLst>
          </p:cNvPr>
          <p:cNvSpPr/>
          <p:nvPr userDrawn="1"/>
        </p:nvSpPr>
        <p:spPr>
          <a:xfrm rot="10800000" flipH="1">
            <a:off x="-1" y="0"/>
            <a:ext cx="8887092" cy="815361"/>
          </a:xfrm>
          <a:custGeom>
            <a:avLst/>
            <a:gdLst>
              <a:gd name="connsiteX0" fmla="*/ 0 w 8887092"/>
              <a:gd name="connsiteY0" fmla="*/ 815361 h 815361"/>
              <a:gd name="connsiteX1" fmla="*/ 8887092 w 8887092"/>
              <a:gd name="connsiteY1" fmla="*/ 815361 h 815361"/>
              <a:gd name="connsiteX2" fmla="*/ 8887092 w 8887092"/>
              <a:gd name="connsiteY2" fmla="*/ 783558 h 815361"/>
              <a:gd name="connsiteX3" fmla="*/ 8103534 w 8887092"/>
              <a:gd name="connsiteY3" fmla="*/ 0 h 815361"/>
              <a:gd name="connsiteX4" fmla="*/ 0 w 8887092"/>
              <a:gd name="connsiteY4" fmla="*/ 0 h 815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7092" h="815361">
                <a:moveTo>
                  <a:pt x="0" y="815361"/>
                </a:moveTo>
                <a:lnTo>
                  <a:pt x="8887092" y="815361"/>
                </a:lnTo>
                <a:lnTo>
                  <a:pt x="8887092" y="783558"/>
                </a:lnTo>
                <a:cubicBezTo>
                  <a:pt x="8887092" y="350811"/>
                  <a:pt x="8536281" y="0"/>
                  <a:pt x="8103534" y="0"/>
                </a:cubicBezTo>
                <a:lnTo>
                  <a:pt x="0" y="0"/>
                </a:lnTo>
                <a:close/>
              </a:path>
            </a:pathLst>
          </a:custGeom>
          <a:solidFill>
            <a:srgbClr val="FDC26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68860758"/>
      </p:ext>
    </p:extLst>
  </p:cSld>
  <p:clrMap bg1="lt1" tx1="dk1" bg2="lt2" tx2="dk2" accent1="accent1" accent2="accent2" accent3="accent3" accent4="accent4" accent5="accent5" accent6="accent6" hlink="hlink" folHlink="folHlink"/>
  <p:sldLayoutIdLst>
    <p:sldLayoutId id="2147483679" r:id="rId1"/>
    <p:sldLayoutId id="2147483745" r:id="rId2"/>
  </p:sldLayoutIdLst>
  <p:txStyles>
    <p:titleStyle>
      <a:lvl1pPr algn="l" defTabSz="914400" rtl="0" eaLnBrk="1" latinLnBrk="0" hangingPunct="1">
        <a:lnSpc>
          <a:spcPct val="90000"/>
        </a:lnSpc>
        <a:spcBef>
          <a:spcPct val="0"/>
        </a:spcBef>
        <a:buNone/>
        <a:defRPr sz="3200" b="1" i="0" kern="1200">
          <a:solidFill>
            <a:srgbClr val="005837"/>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ound Single Corner Rectangle 2">
            <a:extLst>
              <a:ext uri="{FF2B5EF4-FFF2-40B4-BE49-F238E27FC236}">
                <a16:creationId xmlns:a16="http://schemas.microsoft.com/office/drawing/2014/main" id="{1BD96013-A12D-8942-AE2D-9206E886D087}"/>
              </a:ext>
            </a:extLst>
          </p:cNvPr>
          <p:cNvSpPr/>
          <p:nvPr userDrawn="1"/>
        </p:nvSpPr>
        <p:spPr>
          <a:xfrm rot="5400000" flipH="1">
            <a:off x="-788659" y="1145018"/>
            <a:ext cx="4792713" cy="3226553"/>
          </a:xfrm>
          <a:prstGeom prst="round1Rect">
            <a:avLst>
              <a:gd name="adj" fmla="val 26085"/>
            </a:avLst>
          </a:prstGeom>
          <a:solidFill>
            <a:srgbClr val="FDC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96589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3200" b="1" i="0" kern="1200">
          <a:solidFill>
            <a:srgbClr val="005837"/>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DC26D"/>
        </a:solidFill>
        <a:effectLst/>
      </p:bgPr>
    </p:bg>
    <p:spTree>
      <p:nvGrpSpPr>
        <p:cNvPr id="1" name=""/>
        <p:cNvGrpSpPr/>
        <p:nvPr/>
      </p:nvGrpSpPr>
      <p:grpSpPr>
        <a:xfrm>
          <a:off x="0" y="0"/>
          <a:ext cx="0" cy="0"/>
          <a:chOff x="0" y="0"/>
          <a:chExt cx="0" cy="0"/>
        </a:xfrm>
      </p:grpSpPr>
      <p:sp>
        <p:nvSpPr>
          <p:cNvPr id="3" name="Round Single Corner Rectangle 2">
            <a:extLst>
              <a:ext uri="{FF2B5EF4-FFF2-40B4-BE49-F238E27FC236}">
                <a16:creationId xmlns:a16="http://schemas.microsoft.com/office/drawing/2014/main" id="{1BD96013-A12D-8942-AE2D-9206E886D087}"/>
              </a:ext>
            </a:extLst>
          </p:cNvPr>
          <p:cNvSpPr/>
          <p:nvPr userDrawn="1"/>
        </p:nvSpPr>
        <p:spPr>
          <a:xfrm>
            <a:off x="1" y="858710"/>
            <a:ext cx="8475128" cy="4284790"/>
          </a:xfrm>
          <a:prstGeom prst="round1Rect">
            <a:avLst>
              <a:gd name="adj" fmla="val 184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170358"/>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3200" b="1" i="0" kern="1200">
          <a:solidFill>
            <a:srgbClr val="005837"/>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DC26D"/>
        </a:solidFill>
        <a:effectLst/>
      </p:bgPr>
    </p:bg>
    <p:spTree>
      <p:nvGrpSpPr>
        <p:cNvPr id="1" name=""/>
        <p:cNvGrpSpPr/>
        <p:nvPr/>
      </p:nvGrpSpPr>
      <p:grpSpPr>
        <a:xfrm>
          <a:off x="0" y="0"/>
          <a:ext cx="0" cy="0"/>
          <a:chOff x="0" y="0"/>
          <a:chExt cx="0" cy="0"/>
        </a:xfrm>
      </p:grpSpPr>
      <p:sp>
        <p:nvSpPr>
          <p:cNvPr id="8" name="Round Single Corner Rectangle 7">
            <a:extLst>
              <a:ext uri="{FF2B5EF4-FFF2-40B4-BE49-F238E27FC236}">
                <a16:creationId xmlns:a16="http://schemas.microsoft.com/office/drawing/2014/main" id="{D8572ED8-C533-4E4F-A341-FDF6ED63BD82}"/>
              </a:ext>
            </a:extLst>
          </p:cNvPr>
          <p:cNvSpPr/>
          <p:nvPr userDrawn="1"/>
        </p:nvSpPr>
        <p:spPr>
          <a:xfrm rot="10800000" flipH="1">
            <a:off x="0" y="-1"/>
            <a:ext cx="8245503" cy="4632285"/>
          </a:xfrm>
          <a:prstGeom prst="round1Rect">
            <a:avLst>
              <a:gd name="adj" fmla="val 167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5345671"/>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accent1">
                <a:lumMod val="5000"/>
                <a:lumOff val="95000"/>
              </a:schemeClr>
            </a:gs>
            <a:gs pos="0">
              <a:srgbClr val="FDC26D"/>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395697"/>
      </p:ext>
    </p:extLst>
  </p:cSld>
  <p:clrMap bg1="lt1" tx1="dk1" bg2="lt2" tx2="dk2" accent1="accent1" accent2="accent2" accent3="accent3" accent4="accent4" accent5="accent5" accent6="accent6" hlink="hlink" folHlink="folHlink"/>
  <p:sldLayoutIdLst>
    <p:sldLayoutId id="2147483684" r:id="rId1"/>
    <p:sldLayoutId id="2147483683" r:id="rId2"/>
    <p:sldLayoutId id="2147483742" r:id="rId3"/>
    <p:sldLayoutId id="214748374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accent1">
                <a:lumMod val="5000"/>
                <a:lumOff val="95000"/>
              </a:schemeClr>
            </a:gs>
            <a:gs pos="0">
              <a:srgbClr val="D6C6DD"/>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77192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www.fns.usda.gov/es/tn/cacfp/meal-pattern-training-worksheets"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9.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7.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25.emf"/><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25.emf"/><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hyperlink" Target="https://teamnutrition.usda.gov/" TargetMode="Externa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hyperlink" Target="https://www.fda.gov/food/nutrition-facts-label/azucares-anadidas-ahora-incluidas-en-la-etiqueta-de-informacion-nutricional" TargetMode="External"/><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hyperlink" Target="https://teamnutrition.usda.gov/" TargetMode="Externa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hyperlink" Target="http://teamnutrition.usda.gov/"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hyperlink" Target="mailto:TeamNutrition@usda.gov" TargetMode="Externa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hyperlink" Target="mailto:TeamNutrition@USDA.gov&#160;" TargetMode="External"/><Relationship Id="rId5" Type="http://schemas.openxmlformats.org/officeDocument/2006/relationships/image" Target="../media/image41.png"/><Relationship Id="rId4" Type="http://schemas.openxmlformats.org/officeDocument/2006/relationships/hyperlink" Target="https://teamnutrition.usda.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hyperlink" Target="http://teamnutrition.usda.gov/" TargetMode="Externa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hyperlink" Target="https://www.fns.usda.gov/es/tn/cacfp/meal-pattern-training-worksheets"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hyperlink" Target="https://www.fns.usda.gov/es/tn/cacfp/meal-pattern-training-worksheets" TargetMode="Externa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6633661-163C-174D-6818-E31C1BA92668}"/>
              </a:ext>
            </a:extLst>
          </p:cNvPr>
          <p:cNvSpPr>
            <a:spLocks noGrp="1"/>
          </p:cNvSpPr>
          <p:nvPr>
            <p:ph type="title"/>
          </p:nvPr>
        </p:nvSpPr>
        <p:spPr>
          <a:xfrm>
            <a:off x="228600" y="1200906"/>
            <a:ext cx="4949825" cy="1707894"/>
          </a:xfrm>
        </p:spPr>
        <p:txBody>
          <a:bodyPr/>
          <a:lstStyle/>
          <a:p>
            <a:r>
              <a:rPr lang="es-US" sz="4000" noProof="0" dirty="0">
                <a:latin typeface="Source Sans Pro" panose="020B0503030403020204" pitchFamily="34" charset="0"/>
                <a:ea typeface="Source Sans Pro" panose="020B0503030403020204" pitchFamily="34" charset="0"/>
              </a:rPr>
              <a:t>Elija cereales para el desayuno bajos en azúcares añadidos</a:t>
            </a:r>
            <a:br>
              <a:rPr lang="es-US" noProof="0" dirty="0"/>
            </a:br>
            <a:endParaRPr lang="es-US" noProof="0" dirty="0"/>
          </a:p>
        </p:txBody>
      </p:sp>
      <p:sp>
        <p:nvSpPr>
          <p:cNvPr id="3" name="Subtitle 2">
            <a:extLst>
              <a:ext uri="{FF2B5EF4-FFF2-40B4-BE49-F238E27FC236}">
                <a16:creationId xmlns:a16="http://schemas.microsoft.com/office/drawing/2014/main" id="{BE443717-CAB9-9042-AC32-DD73C6CC7CCA}"/>
              </a:ext>
            </a:extLst>
          </p:cNvPr>
          <p:cNvSpPr>
            <a:spLocks noGrp="1"/>
          </p:cNvSpPr>
          <p:nvPr>
            <p:ph sz="quarter" idx="10"/>
          </p:nvPr>
        </p:nvSpPr>
        <p:spPr>
          <a:xfrm>
            <a:off x="372533" y="3708399"/>
            <a:ext cx="4199468" cy="1337733"/>
          </a:xfrm>
        </p:spPr>
        <p:txBody>
          <a:bodyPr/>
          <a:lstStyle/>
          <a:p>
            <a:pPr marL="0" indent="0">
              <a:buNone/>
            </a:pPr>
            <a:r>
              <a:rPr lang="es-US" noProof="0" dirty="0">
                <a:latin typeface="Source Sans Pro" panose="020B0503030403020204" pitchFamily="34" charset="0"/>
                <a:ea typeface="Source Sans Pro" panose="020B0503030403020204" pitchFamily="34" charset="0"/>
                <a:cs typeface="Helvetica" panose="020B0604020202020204" pitchFamily="34" charset="0"/>
              </a:rPr>
              <a:t>Presentación de capacitación para operadores del Programa de Alimentos para el Cuidado de Niños y Adultos (CACFP, por sus siglas en inglés)</a:t>
            </a:r>
          </a:p>
        </p:txBody>
      </p:sp>
      <p:pic>
        <p:nvPicPr>
          <p:cNvPr id="4" name="Picture 3" descr="Illustración de un niña y una mujer sentadas en una mesa comiendo cereal. ">
            <a:extLst>
              <a:ext uri="{FF2B5EF4-FFF2-40B4-BE49-F238E27FC236}">
                <a16:creationId xmlns:a16="http://schemas.microsoft.com/office/drawing/2014/main" id="{AA68FBAC-D0F3-7A4B-8F2A-BD21C1FAB3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0599" y="1577470"/>
            <a:ext cx="4343399" cy="3566030"/>
          </a:xfrm>
          <a:prstGeom prst="rect">
            <a:avLst/>
          </a:prstGeom>
        </p:spPr>
      </p:pic>
    </p:spTree>
    <p:extLst>
      <p:ext uri="{BB962C8B-B14F-4D97-AF65-F5344CB8AC3E}">
        <p14:creationId xmlns:p14="http://schemas.microsoft.com/office/powerpoint/2010/main" val="2749291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3698938-5487-B341-A3A3-CA3F2BE3A75A}"/>
              </a:ext>
              <a:ext uri="{C183D7F6-B498-43B3-948B-1728B52AA6E4}">
                <adec:decorative xmlns:adec="http://schemas.microsoft.com/office/drawing/2017/decorative" val="1"/>
              </a:ext>
            </a:extLst>
          </p:cNvPr>
          <p:cNvSpPr txBox="1"/>
          <p:nvPr/>
        </p:nvSpPr>
        <p:spPr>
          <a:xfrm>
            <a:off x="573578" y="116378"/>
            <a:ext cx="1410493" cy="1323439"/>
          </a:xfrm>
          <a:prstGeom prst="rect">
            <a:avLst/>
          </a:prstGeom>
          <a:noFill/>
        </p:spPr>
        <p:txBody>
          <a:bodyPr wrap="square" rtlCol="0">
            <a:spAutoFit/>
          </a:bodyPr>
          <a:lstStyle/>
          <a:p>
            <a:pPr algn="ctr"/>
            <a:r>
              <a:rPr lang="es-ES" sz="8000" b="1" dirty="0">
                <a:solidFill>
                  <a:srgbClr val="740507"/>
                </a:solidFill>
              </a:rPr>
              <a:t>?</a:t>
            </a:r>
          </a:p>
        </p:txBody>
      </p:sp>
      <p:sp>
        <p:nvSpPr>
          <p:cNvPr id="2" name="Title 1">
            <a:extLst>
              <a:ext uri="{FF2B5EF4-FFF2-40B4-BE49-F238E27FC236}">
                <a16:creationId xmlns:a16="http://schemas.microsoft.com/office/drawing/2014/main" id="{F994C4EC-3FF1-B140-94DA-D2DFA35861A2}"/>
              </a:ext>
            </a:extLst>
          </p:cNvPr>
          <p:cNvSpPr>
            <a:spLocks noGrp="1"/>
          </p:cNvSpPr>
          <p:nvPr>
            <p:ph type="title"/>
          </p:nvPr>
        </p:nvSpPr>
        <p:spPr>
          <a:xfrm>
            <a:off x="0" y="1166000"/>
            <a:ext cx="3256549" cy="922779"/>
          </a:xfrm>
        </p:spPr>
        <p:txBody>
          <a:bodyPr lIns="228600" tIns="0"/>
          <a:lstStyle/>
          <a:p>
            <a:r>
              <a:rPr lang="es-ES" sz="1800" dirty="0">
                <a:latin typeface="+mn-lt"/>
              </a:rPr>
              <a:t>#3 ¡Inténtelo!</a:t>
            </a:r>
            <a:br>
              <a:rPr lang="es-ES" sz="1800" dirty="0">
                <a:latin typeface="+mn-lt"/>
              </a:rPr>
            </a:br>
            <a:r>
              <a:rPr lang="es-ES" sz="1800" b="0" dirty="0">
                <a:latin typeface="+mn-lt"/>
              </a:rPr>
              <a:t>¿Cuánto azúcar añadido hay en una porción de este cereal? </a:t>
            </a:r>
          </a:p>
        </p:txBody>
      </p:sp>
      <p:pic>
        <p:nvPicPr>
          <p:cNvPr id="10" name="Picture 9" descr="La etiqueta de información nutricional de un cereal con un tamaño de porción de 3/4 taza (30g) y contiene 4 gramos de azúcares añadidos.">
            <a:extLst>
              <a:ext uri="{FF2B5EF4-FFF2-40B4-BE49-F238E27FC236}">
                <a16:creationId xmlns:a16="http://schemas.microsoft.com/office/drawing/2014/main" id="{028BE817-C5B4-3586-9C1A-7AE1C61F8FF9}"/>
              </a:ext>
            </a:extLst>
          </p:cNvPr>
          <p:cNvPicPr>
            <a:picLocks noChangeAspect="1"/>
          </p:cNvPicPr>
          <p:nvPr/>
        </p:nvPicPr>
        <p:blipFill>
          <a:blip r:embed="rId3"/>
          <a:stretch>
            <a:fillRect/>
          </a:stretch>
        </p:blipFill>
        <p:spPr>
          <a:xfrm>
            <a:off x="0" y="2199861"/>
            <a:ext cx="3193750" cy="2522025"/>
          </a:xfrm>
          <a:prstGeom prst="rect">
            <a:avLst/>
          </a:prstGeom>
        </p:spPr>
      </p:pic>
      <p:sp>
        <p:nvSpPr>
          <p:cNvPr id="3" name="Text Placeholder 2">
            <a:extLst>
              <a:ext uri="{FF2B5EF4-FFF2-40B4-BE49-F238E27FC236}">
                <a16:creationId xmlns:a16="http://schemas.microsoft.com/office/drawing/2014/main" id="{C9E9E01B-EC5E-194C-90C5-26AC36EDB63B}"/>
              </a:ext>
            </a:extLst>
          </p:cNvPr>
          <p:cNvSpPr>
            <a:spLocks noGrp="1"/>
          </p:cNvSpPr>
          <p:nvPr>
            <p:ph type="body" idx="1"/>
          </p:nvPr>
        </p:nvSpPr>
        <p:spPr>
          <a:xfrm>
            <a:off x="3674511" y="757438"/>
            <a:ext cx="3520767" cy="614162"/>
          </a:xfrm>
        </p:spPr>
        <p:txBody>
          <a:bodyPr/>
          <a:lstStyle/>
          <a:p>
            <a:r>
              <a:rPr lang="es-ES" b="1" dirty="0">
                <a:latin typeface="+mj-lt"/>
              </a:rPr>
              <a:t>¿Cuánto azúcar añadido hay en una porción?</a:t>
            </a:r>
          </a:p>
        </p:txBody>
      </p:sp>
      <p:sp>
        <p:nvSpPr>
          <p:cNvPr id="4" name="Content Placeholder 3">
            <a:extLst>
              <a:ext uri="{FF2B5EF4-FFF2-40B4-BE49-F238E27FC236}">
                <a16:creationId xmlns:a16="http://schemas.microsoft.com/office/drawing/2014/main" id="{E333BE86-E834-8143-8C6C-BC94F93BC2C8}"/>
              </a:ext>
            </a:extLst>
          </p:cNvPr>
          <p:cNvSpPr>
            <a:spLocks noGrp="1"/>
          </p:cNvSpPr>
          <p:nvPr>
            <p:ph sz="half" idx="2"/>
          </p:nvPr>
        </p:nvSpPr>
        <p:spPr>
          <a:xfrm>
            <a:off x="3661766" y="1520579"/>
            <a:ext cx="3868737" cy="1239718"/>
          </a:xfrm>
        </p:spPr>
        <p:txBody>
          <a:bodyPr/>
          <a:lstStyle/>
          <a:p>
            <a:pPr marL="346075" indent="-339725">
              <a:buClr>
                <a:srgbClr val="740507"/>
              </a:buClr>
              <a:buFont typeface="Wingdings" pitchFamily="2" charset="2"/>
              <a:buChar char="q"/>
            </a:pPr>
            <a:r>
              <a:rPr lang="es-ES" dirty="0">
                <a:latin typeface="+mj-lt"/>
              </a:rPr>
              <a:t>  4 g</a:t>
            </a:r>
          </a:p>
          <a:p>
            <a:pPr marL="346075" indent="-339725">
              <a:buClr>
                <a:srgbClr val="740507"/>
              </a:buClr>
              <a:buFont typeface="Wingdings" pitchFamily="2" charset="2"/>
              <a:buChar char="q"/>
            </a:pPr>
            <a:r>
              <a:rPr lang="es-ES" dirty="0">
                <a:latin typeface="+mj-lt"/>
              </a:rPr>
              <a:t>22 g</a:t>
            </a:r>
          </a:p>
          <a:p>
            <a:pPr marL="346075" indent="-339725">
              <a:buClr>
                <a:srgbClr val="740507"/>
              </a:buClr>
              <a:buFont typeface="Wingdings" pitchFamily="2" charset="2"/>
              <a:buChar char="q"/>
            </a:pPr>
            <a:r>
              <a:rPr lang="es-ES" dirty="0">
                <a:latin typeface="+mj-lt"/>
              </a:rPr>
              <a:t>  5 g</a:t>
            </a:r>
          </a:p>
        </p:txBody>
      </p:sp>
      <p:pic>
        <p:nvPicPr>
          <p:cNvPr id="7" name="Picture 6" descr="Caja de cereal">
            <a:extLst>
              <a:ext uri="{FF2B5EF4-FFF2-40B4-BE49-F238E27FC236}">
                <a16:creationId xmlns:a16="http://schemas.microsoft.com/office/drawing/2014/main" id="{DAB3733D-11DF-B34C-B271-C72B4A6E58CD}"/>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61515">
            <a:off x="6671627" y="2340270"/>
            <a:ext cx="2053621" cy="2556103"/>
          </a:xfrm>
          <a:prstGeom prst="rect">
            <a:avLst/>
          </a:prstGeom>
        </p:spPr>
      </p:pic>
    </p:spTree>
    <p:extLst>
      <p:ext uri="{BB962C8B-B14F-4D97-AF65-F5344CB8AC3E}">
        <p14:creationId xmlns:p14="http://schemas.microsoft.com/office/powerpoint/2010/main" val="2038662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3698938-5487-B341-A3A3-CA3F2BE3A75A}"/>
              </a:ext>
              <a:ext uri="{C183D7F6-B498-43B3-948B-1728B52AA6E4}">
                <adec:decorative xmlns:adec="http://schemas.microsoft.com/office/drawing/2017/decorative" val="1"/>
              </a:ext>
            </a:extLst>
          </p:cNvPr>
          <p:cNvSpPr txBox="1"/>
          <p:nvPr/>
        </p:nvSpPr>
        <p:spPr>
          <a:xfrm>
            <a:off x="573578" y="116378"/>
            <a:ext cx="1410493" cy="1323439"/>
          </a:xfrm>
          <a:prstGeom prst="rect">
            <a:avLst/>
          </a:prstGeom>
          <a:noFill/>
        </p:spPr>
        <p:txBody>
          <a:bodyPr wrap="square" rtlCol="0">
            <a:spAutoFit/>
          </a:bodyPr>
          <a:lstStyle/>
          <a:p>
            <a:pPr algn="ctr"/>
            <a:r>
              <a:rPr lang="es-ES" sz="8000" b="1" dirty="0">
                <a:solidFill>
                  <a:srgbClr val="740507"/>
                </a:solidFill>
              </a:rPr>
              <a:t>?</a:t>
            </a:r>
          </a:p>
        </p:txBody>
      </p:sp>
      <p:sp>
        <p:nvSpPr>
          <p:cNvPr id="2" name="Title 1">
            <a:extLst>
              <a:ext uri="{FF2B5EF4-FFF2-40B4-BE49-F238E27FC236}">
                <a16:creationId xmlns:a16="http://schemas.microsoft.com/office/drawing/2014/main" id="{F994C4EC-3FF1-B140-94DA-D2DFA35861A2}"/>
              </a:ext>
            </a:extLst>
          </p:cNvPr>
          <p:cNvSpPr>
            <a:spLocks noGrp="1"/>
          </p:cNvSpPr>
          <p:nvPr>
            <p:ph type="title"/>
          </p:nvPr>
        </p:nvSpPr>
        <p:spPr>
          <a:xfrm>
            <a:off x="-27285" y="1139777"/>
            <a:ext cx="3256549" cy="369527"/>
          </a:xfrm>
        </p:spPr>
        <p:txBody>
          <a:bodyPr lIns="228600" tIns="0"/>
          <a:lstStyle/>
          <a:p>
            <a:r>
              <a:rPr lang="es-ES" sz="1800" dirty="0">
                <a:latin typeface="+mn-lt"/>
              </a:rPr>
              <a:t>#3 Respuesta:</a:t>
            </a:r>
            <a:endParaRPr lang="es-ES" sz="1800" b="0" dirty="0">
              <a:latin typeface="+mn-lt"/>
            </a:endParaRPr>
          </a:p>
        </p:txBody>
      </p:sp>
      <p:sp>
        <p:nvSpPr>
          <p:cNvPr id="14" name="Title 1">
            <a:extLst>
              <a:ext uri="{FF2B5EF4-FFF2-40B4-BE49-F238E27FC236}">
                <a16:creationId xmlns:a16="http://schemas.microsoft.com/office/drawing/2014/main" id="{49F7E09C-F099-02D1-BDC5-4FCAF1C9D145}"/>
              </a:ext>
            </a:extLst>
          </p:cNvPr>
          <p:cNvSpPr txBox="1">
            <a:spLocks/>
          </p:cNvSpPr>
          <p:nvPr/>
        </p:nvSpPr>
        <p:spPr>
          <a:xfrm>
            <a:off x="-27285" y="1370335"/>
            <a:ext cx="3256549" cy="726873"/>
          </a:xfrm>
          <a:prstGeom prst="rect">
            <a:avLst/>
          </a:prstGeom>
        </p:spPr>
        <p:txBody>
          <a:bodyPr lIns="228600" tIns="0" rIns="45720" bIns="0" anchor="t" anchorCtr="0"/>
          <a:lstStyle>
            <a:lvl1pPr algn="l" defTabSz="914400" rtl="0" eaLnBrk="1" latinLnBrk="0" hangingPunct="1">
              <a:lnSpc>
                <a:spcPct val="100000"/>
              </a:lnSpc>
              <a:spcBef>
                <a:spcPct val="0"/>
              </a:spcBef>
              <a:buNone/>
              <a:defRPr sz="2800" b="1" i="0" kern="1200">
                <a:solidFill>
                  <a:srgbClr val="740507"/>
                </a:solidFill>
                <a:latin typeface="Helvetica" pitchFamily="2" charset="0"/>
                <a:ea typeface="+mj-ea"/>
                <a:cs typeface="+mj-cs"/>
              </a:defRPr>
            </a:lvl1pPr>
          </a:lstStyle>
          <a:p>
            <a:r>
              <a:rPr lang="es-ES" sz="1800" b="0" dirty="0">
                <a:latin typeface="+mn-lt"/>
              </a:rPr>
              <a:t>¿Cuánto azúcar añadido hay en una porción de este cereal? </a:t>
            </a:r>
          </a:p>
        </p:txBody>
      </p:sp>
      <p:pic>
        <p:nvPicPr>
          <p:cNvPr id="6" name="Picture 5" descr="La etiqueta de información nutricional de un cereal con un tamaño de porción de 3/4 taza (30g) y contiene 4 gramos de azúcares añadidos.">
            <a:extLst>
              <a:ext uri="{FF2B5EF4-FFF2-40B4-BE49-F238E27FC236}">
                <a16:creationId xmlns:a16="http://schemas.microsoft.com/office/drawing/2014/main" id="{DBBD5C77-68D1-0431-4092-B03104B70E51}"/>
              </a:ext>
            </a:extLst>
          </p:cNvPr>
          <p:cNvPicPr>
            <a:picLocks noChangeAspect="1"/>
          </p:cNvPicPr>
          <p:nvPr/>
        </p:nvPicPr>
        <p:blipFill>
          <a:blip r:embed="rId3"/>
          <a:stretch>
            <a:fillRect/>
          </a:stretch>
        </p:blipFill>
        <p:spPr>
          <a:xfrm>
            <a:off x="0" y="2217216"/>
            <a:ext cx="3229264" cy="2550069"/>
          </a:xfrm>
          <a:prstGeom prst="rect">
            <a:avLst/>
          </a:prstGeom>
        </p:spPr>
      </p:pic>
      <p:sp>
        <p:nvSpPr>
          <p:cNvPr id="13" name="Text Placeholder 2">
            <a:extLst>
              <a:ext uri="{FF2B5EF4-FFF2-40B4-BE49-F238E27FC236}">
                <a16:creationId xmlns:a16="http://schemas.microsoft.com/office/drawing/2014/main" id="{EB4174B8-F18E-BEDB-1ECC-4C74E025EF2C}"/>
              </a:ext>
            </a:extLst>
          </p:cNvPr>
          <p:cNvSpPr>
            <a:spLocks noGrp="1"/>
          </p:cNvSpPr>
          <p:nvPr>
            <p:ph type="body" idx="1"/>
          </p:nvPr>
        </p:nvSpPr>
        <p:spPr>
          <a:xfrm>
            <a:off x="3484809" y="651835"/>
            <a:ext cx="3868738" cy="312738"/>
          </a:xfrm>
        </p:spPr>
        <p:txBody>
          <a:bodyPr/>
          <a:lstStyle/>
          <a:p>
            <a:r>
              <a:rPr lang="es-ES" b="1" dirty="0">
                <a:latin typeface="+mj-lt"/>
              </a:rPr>
              <a:t>¿Cuánto azúcar añadido hay en una porción?</a:t>
            </a:r>
          </a:p>
        </p:txBody>
      </p:sp>
      <p:sp>
        <p:nvSpPr>
          <p:cNvPr id="4" name="Content Placeholder 3">
            <a:extLst>
              <a:ext uri="{FF2B5EF4-FFF2-40B4-BE49-F238E27FC236}">
                <a16:creationId xmlns:a16="http://schemas.microsoft.com/office/drawing/2014/main" id="{E333BE86-E834-8143-8C6C-BC94F93BC2C8}"/>
              </a:ext>
            </a:extLst>
          </p:cNvPr>
          <p:cNvSpPr>
            <a:spLocks noGrp="1"/>
          </p:cNvSpPr>
          <p:nvPr>
            <p:ph sz="half" idx="2"/>
          </p:nvPr>
        </p:nvSpPr>
        <p:spPr>
          <a:xfrm>
            <a:off x="3661766" y="1509304"/>
            <a:ext cx="3868737" cy="1239718"/>
          </a:xfrm>
        </p:spPr>
        <p:txBody>
          <a:bodyPr/>
          <a:lstStyle/>
          <a:p>
            <a:pPr marL="346075" indent="-339725">
              <a:buClr>
                <a:srgbClr val="740507"/>
              </a:buClr>
              <a:buFont typeface="Wingdings" pitchFamily="2" charset="2"/>
              <a:buChar char="q"/>
            </a:pPr>
            <a:r>
              <a:rPr lang="es-ES" dirty="0">
                <a:latin typeface="+mj-lt"/>
              </a:rPr>
              <a:t>  </a:t>
            </a:r>
            <a:r>
              <a:rPr lang="es-ES" b="1" dirty="0">
                <a:solidFill>
                  <a:srgbClr val="740507"/>
                </a:solidFill>
                <a:latin typeface="+mj-lt"/>
              </a:rPr>
              <a:t>4 g</a:t>
            </a:r>
          </a:p>
          <a:p>
            <a:pPr marL="346075" indent="-339725">
              <a:buClr>
                <a:srgbClr val="740507"/>
              </a:buClr>
              <a:buFont typeface="Wingdings" pitchFamily="2" charset="2"/>
              <a:buChar char="q"/>
            </a:pPr>
            <a:r>
              <a:rPr lang="es-ES" dirty="0">
                <a:latin typeface="+mj-lt"/>
              </a:rPr>
              <a:t>22 g</a:t>
            </a:r>
          </a:p>
          <a:p>
            <a:pPr marL="346075" indent="-339725">
              <a:buClr>
                <a:srgbClr val="740507"/>
              </a:buClr>
              <a:buFont typeface="Wingdings" pitchFamily="2" charset="2"/>
              <a:buChar char="q"/>
            </a:pPr>
            <a:r>
              <a:rPr lang="es-ES" dirty="0">
                <a:latin typeface="+mj-lt"/>
              </a:rPr>
              <a:t>  5 g</a:t>
            </a:r>
          </a:p>
        </p:txBody>
      </p:sp>
      <p:sp>
        <p:nvSpPr>
          <p:cNvPr id="10" name="TextBox 9">
            <a:extLst>
              <a:ext uri="{FF2B5EF4-FFF2-40B4-BE49-F238E27FC236}">
                <a16:creationId xmlns:a16="http://schemas.microsoft.com/office/drawing/2014/main" id="{0621129A-F36D-3A33-A446-3C76ACD66A85}"/>
              </a:ext>
            </a:extLst>
          </p:cNvPr>
          <p:cNvSpPr txBox="1"/>
          <p:nvPr/>
        </p:nvSpPr>
        <p:spPr>
          <a:xfrm>
            <a:off x="3697438" y="1370335"/>
            <a:ext cx="39069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dirty="0">
                <a:ln>
                  <a:noFill/>
                </a:ln>
                <a:solidFill>
                  <a:srgbClr val="740507"/>
                </a:solidFill>
                <a:effectLst/>
                <a:uLnTx/>
                <a:uFillTx/>
                <a:latin typeface="Helvetica" pitchFamily="2" charset="0"/>
                <a:ea typeface="+mn-ea"/>
                <a:cs typeface="+mn-cs"/>
              </a:rPr>
              <a:t>✓</a:t>
            </a:r>
          </a:p>
        </p:txBody>
      </p:sp>
      <p:pic>
        <p:nvPicPr>
          <p:cNvPr id="7" name="Picture 6" descr="Caja de cereal">
            <a:extLst>
              <a:ext uri="{FF2B5EF4-FFF2-40B4-BE49-F238E27FC236}">
                <a16:creationId xmlns:a16="http://schemas.microsoft.com/office/drawing/2014/main" id="{DAB3733D-11DF-B34C-B271-C72B4A6E58CD}"/>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61515">
            <a:off x="6671627" y="2340270"/>
            <a:ext cx="2053621" cy="2556103"/>
          </a:xfrm>
          <a:prstGeom prst="rect">
            <a:avLst/>
          </a:prstGeom>
        </p:spPr>
      </p:pic>
    </p:spTree>
    <p:extLst>
      <p:ext uri="{BB962C8B-B14F-4D97-AF65-F5344CB8AC3E}">
        <p14:creationId xmlns:p14="http://schemas.microsoft.com/office/powerpoint/2010/main" val="24953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A173-5738-194A-BBD6-CD470C4B6559}"/>
              </a:ext>
            </a:extLst>
          </p:cNvPr>
          <p:cNvSpPr>
            <a:spLocks noGrp="1"/>
          </p:cNvSpPr>
          <p:nvPr>
            <p:ph type="title"/>
          </p:nvPr>
        </p:nvSpPr>
        <p:spPr>
          <a:xfrm>
            <a:off x="0" y="0"/>
            <a:ext cx="8436334" cy="850790"/>
          </a:xfrm>
        </p:spPr>
        <p:txBody>
          <a:bodyPr/>
          <a:lstStyle/>
          <a:p>
            <a:r>
              <a:rPr lang="es-ES" dirty="0">
                <a:latin typeface="+mj-lt"/>
              </a:rPr>
              <a:t>Paso 3</a:t>
            </a:r>
          </a:p>
        </p:txBody>
      </p:sp>
      <p:pic>
        <p:nvPicPr>
          <p:cNvPr id="4" name="Picture 3" descr="Primera página de la hoja de capacitación: Elija cereales para el desayuno bajos en azúcares añadidos en el CACFP">
            <a:extLst>
              <a:ext uri="{FF2B5EF4-FFF2-40B4-BE49-F238E27FC236}">
                <a16:creationId xmlns:a16="http://schemas.microsoft.com/office/drawing/2014/main" id="{6FD3E2A4-D239-93B4-A6B3-5FA81B3FB0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412" y="976437"/>
            <a:ext cx="2775821" cy="3604179"/>
          </a:xfrm>
          <a:prstGeom prst="rect">
            <a:avLst/>
          </a:prstGeom>
        </p:spPr>
      </p:pic>
      <p:sp>
        <p:nvSpPr>
          <p:cNvPr id="13" name="Rounded Rectangle 48" descr="Rectangle">
            <a:extLst>
              <a:ext uri="{FF2B5EF4-FFF2-40B4-BE49-F238E27FC236}">
                <a16:creationId xmlns:a16="http://schemas.microsoft.com/office/drawing/2014/main" id="{9C16A39C-D7EA-96A7-79D2-F14722F3BD28}"/>
              </a:ext>
              <a:ext uri="{C183D7F6-B498-43B3-948B-1728B52AA6E4}">
                <adec:decorative xmlns:adec="http://schemas.microsoft.com/office/drawing/2017/decorative" val="0"/>
              </a:ext>
            </a:extLst>
          </p:cNvPr>
          <p:cNvSpPr/>
          <p:nvPr/>
        </p:nvSpPr>
        <p:spPr>
          <a:xfrm>
            <a:off x="3449781" y="859295"/>
            <a:ext cx="4638501" cy="3928836"/>
          </a:xfrm>
          <a:prstGeom prst="roundRect">
            <a:avLst/>
          </a:prstGeom>
          <a:solidFill>
            <a:srgbClr val="F2F3F4"/>
          </a:solidFill>
          <a:ln>
            <a:noFill/>
          </a:ln>
          <a:effectLst>
            <a:outerShdw blurRad="635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prstClr val="white"/>
              </a:solidFill>
            </a:endParaRPr>
          </a:p>
        </p:txBody>
      </p:sp>
      <p:graphicFrame>
        <p:nvGraphicFramePr>
          <p:cNvPr id="8" name="Table 7" descr="Tabla que explica el paso 3">
            <a:extLst>
              <a:ext uri="{FF2B5EF4-FFF2-40B4-BE49-F238E27FC236}">
                <a16:creationId xmlns:a16="http://schemas.microsoft.com/office/drawing/2014/main" id="{64BBD2B8-922E-36E2-1DFD-F6F9376D3612}"/>
              </a:ext>
            </a:extLst>
          </p:cNvPr>
          <p:cNvGraphicFramePr>
            <a:graphicFrameLocks noGrp="1"/>
          </p:cNvGraphicFramePr>
          <p:nvPr>
            <p:extLst>
              <p:ext uri="{D42A27DB-BD31-4B8C-83A1-F6EECF244321}">
                <p14:modId xmlns:p14="http://schemas.microsoft.com/office/powerpoint/2010/main" val="3443587158"/>
              </p:ext>
            </p:extLst>
          </p:nvPr>
        </p:nvGraphicFramePr>
        <p:xfrm>
          <a:off x="3974731" y="1021174"/>
          <a:ext cx="3895977" cy="955440"/>
        </p:xfrm>
        <a:graphic>
          <a:graphicData uri="http://schemas.openxmlformats.org/drawingml/2006/table">
            <a:tbl>
              <a:tblPr firstRow="1" bandRow="1">
                <a:tableStyleId>{5C22544A-7EE6-4342-B048-85BDC9FD1C3A}</a:tableStyleId>
              </a:tblPr>
              <a:tblGrid>
                <a:gridCol w="767829">
                  <a:extLst>
                    <a:ext uri="{9D8B030D-6E8A-4147-A177-3AD203B41FA5}">
                      <a16:colId xmlns:a16="http://schemas.microsoft.com/office/drawing/2014/main" val="3522522875"/>
                    </a:ext>
                  </a:extLst>
                </a:gridCol>
                <a:gridCol w="3128148">
                  <a:extLst>
                    <a:ext uri="{9D8B030D-6E8A-4147-A177-3AD203B41FA5}">
                      <a16:colId xmlns:a16="http://schemas.microsoft.com/office/drawing/2014/main" val="617471889"/>
                    </a:ext>
                  </a:extLst>
                </a:gridCol>
              </a:tblGrid>
              <a:tr h="955440">
                <a:tc>
                  <a:txBody>
                    <a:bodyPr/>
                    <a:lstStyle/>
                    <a:p>
                      <a:pPr algn="ctr"/>
                      <a:r>
                        <a:rPr lang="es-ES" sz="4800" b="1" noProof="0" dirty="0">
                          <a:solidFill>
                            <a:srgbClr val="740507"/>
                          </a:solidFill>
                          <a:latin typeface="+mn-lt"/>
                          <a:cs typeface="Times New Roman" panose="02020603050405020304" pitchFamily="18" charset="0"/>
                        </a:rPr>
                        <a:t>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DC26D"/>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sysClr val="windowText" lastClr="00000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Use el tamaño de porción identificado en el paso 1 para encontrar el tamaño de porción del cereal que se encuentra a continuación.</a:t>
                      </a:r>
                      <a:endParaRPr kumimoji="0" lang="es-ES" sz="1400" b="0" i="0" u="none" strike="noStrike" kern="0" cap="none" spc="0" normalizeH="0" baseline="0" noProof="0" dirty="0">
                        <a:ln>
                          <a:noFill/>
                        </a:ln>
                        <a:solidFill>
                          <a:sysClr val="windowText" lastClr="000000"/>
                        </a:solidFill>
                        <a:effectLst/>
                        <a:uLnTx/>
                        <a:uFillTx/>
                        <a:latin typeface="Source Sans Pro" panose="020B0503030403020204" pitchFamily="34" charset="0"/>
                        <a:ea typeface="Source Sans Pro" panose="020B0503030403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2F2F3"/>
                    </a:solidFill>
                  </a:tcPr>
                </a:tc>
                <a:extLst>
                  <a:ext uri="{0D108BD9-81ED-4DB2-BD59-A6C34878D82A}">
                    <a16:rowId xmlns:a16="http://schemas.microsoft.com/office/drawing/2014/main" val="3714166765"/>
                  </a:ext>
                </a:extLst>
              </a:tr>
            </a:tbl>
          </a:graphicData>
        </a:graphic>
      </p:graphicFrame>
      <p:pic>
        <p:nvPicPr>
          <p:cNvPr id="12" name="Picture 11" descr="Tabla con dos columnas, la columna de la izquierda es tamaño de porción y la columna de la derecha es azúcares añadidos">
            <a:extLst>
              <a:ext uri="{FF2B5EF4-FFF2-40B4-BE49-F238E27FC236}">
                <a16:creationId xmlns:a16="http://schemas.microsoft.com/office/drawing/2014/main" id="{AA23482A-7BBF-8A12-FEC5-1F1DF81D597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974731" y="1976614"/>
            <a:ext cx="3782440" cy="2676693"/>
          </a:xfrm>
          <a:prstGeom prst="rect">
            <a:avLst/>
          </a:prstGeom>
        </p:spPr>
      </p:pic>
      <p:sp>
        <p:nvSpPr>
          <p:cNvPr id="15" name="Oval 14" descr="Enfásis en el tamaño por porción">
            <a:extLst>
              <a:ext uri="{FF2B5EF4-FFF2-40B4-BE49-F238E27FC236}">
                <a16:creationId xmlns:a16="http://schemas.microsoft.com/office/drawing/2014/main" id="{664E3738-BB2F-DBF5-6036-882337C98210}"/>
              </a:ext>
            </a:extLst>
          </p:cNvPr>
          <p:cNvSpPr/>
          <p:nvPr/>
        </p:nvSpPr>
        <p:spPr>
          <a:xfrm>
            <a:off x="3918703" y="1941518"/>
            <a:ext cx="1858780" cy="332997"/>
          </a:xfrm>
          <a:prstGeom prst="ellipse">
            <a:avLst/>
          </a:prstGeom>
          <a:noFill/>
          <a:ln w="19050">
            <a:solidFill>
              <a:srgbClr val="740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0" name="Picture 9" descr="Icono de clic al vínculo">
            <a:extLst>
              <a:ext uri="{FF2B5EF4-FFF2-40B4-BE49-F238E27FC236}">
                <a16:creationId xmlns:a16="http://schemas.microsoft.com/office/drawing/2014/main" id="{47799FA4-408B-7F44-A46D-2D3989AA4A98}"/>
              </a:ext>
              <a:ext uri="{C183D7F6-B498-43B3-948B-1728B52AA6E4}">
                <adec:decorative xmlns:adec="http://schemas.microsoft.com/office/drawing/2017/decorative" val="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0141" y="4747196"/>
            <a:ext cx="352270" cy="352270"/>
          </a:xfrm>
          <a:prstGeom prst="rect">
            <a:avLst/>
          </a:prstGeom>
        </p:spPr>
      </p:pic>
      <p:sp>
        <p:nvSpPr>
          <p:cNvPr id="6" name="Rectangle 5">
            <a:extLst>
              <a:ext uri="{FF2B5EF4-FFF2-40B4-BE49-F238E27FC236}">
                <a16:creationId xmlns:a16="http://schemas.microsoft.com/office/drawing/2014/main" id="{00A8D9BC-486F-519F-A882-D636B3087E67}"/>
              </a:ext>
            </a:extLst>
          </p:cNvPr>
          <p:cNvSpPr/>
          <p:nvPr/>
        </p:nvSpPr>
        <p:spPr>
          <a:xfrm>
            <a:off x="844856" y="4725999"/>
            <a:ext cx="7768273" cy="369332"/>
          </a:xfrm>
          <a:prstGeom prst="rect">
            <a:avLst/>
          </a:prstGeom>
        </p:spPr>
        <p:txBody>
          <a:bodyPr wrap="square">
            <a:spAutoFit/>
          </a:bodyPr>
          <a:lstStyle/>
          <a:p>
            <a:r>
              <a:rPr lang="es-ES" b="1" u="sng" dirty="0">
                <a:solidFill>
                  <a:schemeClr val="tx1">
                    <a:lumMod val="65000"/>
                    <a:lumOff val="35000"/>
                  </a:schemeClr>
                </a:solidFill>
                <a:latin typeface="+mj-lt"/>
                <a:hlinkClick r:id="rId7"/>
              </a:rPr>
              <a:t>fns.usda.gov/es/</a:t>
            </a:r>
            <a:r>
              <a:rPr lang="es-ES" b="1" u="sng" dirty="0" err="1">
                <a:solidFill>
                  <a:schemeClr val="tx1">
                    <a:lumMod val="65000"/>
                    <a:lumOff val="35000"/>
                  </a:schemeClr>
                </a:solidFill>
                <a:latin typeface="+mj-lt"/>
                <a:hlinkClick r:id="rId7"/>
              </a:rPr>
              <a:t>tn</a:t>
            </a:r>
            <a:r>
              <a:rPr lang="es-ES" b="1" u="sng" dirty="0">
                <a:solidFill>
                  <a:schemeClr val="tx1">
                    <a:lumMod val="65000"/>
                    <a:lumOff val="35000"/>
                  </a:schemeClr>
                </a:solidFill>
                <a:latin typeface="+mj-lt"/>
                <a:hlinkClick r:id="rId7"/>
              </a:rPr>
              <a:t>/</a:t>
            </a:r>
            <a:r>
              <a:rPr lang="es-ES" b="1" u="sng" dirty="0" err="1">
                <a:solidFill>
                  <a:schemeClr val="tx1">
                    <a:lumMod val="65000"/>
                    <a:lumOff val="35000"/>
                  </a:schemeClr>
                </a:solidFill>
                <a:latin typeface="+mj-lt"/>
                <a:hlinkClick r:id="rId7"/>
              </a:rPr>
              <a:t>cacfp</a:t>
            </a:r>
            <a:r>
              <a:rPr lang="es-ES" b="1" u="sng" dirty="0">
                <a:solidFill>
                  <a:schemeClr val="tx1">
                    <a:lumMod val="65000"/>
                    <a:lumOff val="35000"/>
                  </a:schemeClr>
                </a:solidFill>
                <a:latin typeface="+mj-lt"/>
                <a:hlinkClick r:id="rId7"/>
              </a:rPr>
              <a:t>/</a:t>
            </a:r>
            <a:r>
              <a:rPr lang="es-ES" b="1" u="sng" dirty="0" err="1">
                <a:solidFill>
                  <a:schemeClr val="tx1">
                    <a:lumMod val="65000"/>
                    <a:lumOff val="35000"/>
                  </a:schemeClr>
                </a:solidFill>
                <a:latin typeface="+mj-lt"/>
                <a:hlinkClick r:id="rId7"/>
              </a:rPr>
              <a:t>meal</a:t>
            </a:r>
            <a:r>
              <a:rPr lang="es-ES" b="1" u="sng" dirty="0">
                <a:solidFill>
                  <a:schemeClr val="tx1">
                    <a:lumMod val="65000"/>
                    <a:lumOff val="35000"/>
                  </a:schemeClr>
                </a:solidFill>
                <a:latin typeface="+mj-lt"/>
                <a:hlinkClick r:id="rId7"/>
              </a:rPr>
              <a:t>-</a:t>
            </a:r>
            <a:r>
              <a:rPr lang="es-ES" b="1" u="sng" dirty="0" err="1">
                <a:solidFill>
                  <a:schemeClr val="tx1">
                    <a:lumMod val="65000"/>
                    <a:lumOff val="35000"/>
                  </a:schemeClr>
                </a:solidFill>
                <a:latin typeface="+mj-lt"/>
                <a:hlinkClick r:id="rId7"/>
              </a:rPr>
              <a:t>pattern</a:t>
            </a:r>
            <a:r>
              <a:rPr lang="es-ES" b="1" u="sng" dirty="0">
                <a:solidFill>
                  <a:schemeClr val="tx1">
                    <a:lumMod val="65000"/>
                    <a:lumOff val="35000"/>
                  </a:schemeClr>
                </a:solidFill>
                <a:latin typeface="+mj-lt"/>
                <a:hlinkClick r:id="rId7"/>
              </a:rPr>
              <a:t>-training-</a:t>
            </a:r>
            <a:r>
              <a:rPr lang="es-ES" b="1" u="sng" dirty="0" err="1">
                <a:solidFill>
                  <a:schemeClr val="tx1">
                    <a:lumMod val="65000"/>
                    <a:lumOff val="35000"/>
                  </a:schemeClr>
                </a:solidFill>
                <a:latin typeface="+mj-lt"/>
                <a:hlinkClick r:id="rId7"/>
              </a:rPr>
              <a:t>worksheets</a:t>
            </a:r>
            <a:endParaRPr lang="es-ES" b="1" u="sng" dirty="0">
              <a:solidFill>
                <a:schemeClr val="tx1">
                  <a:lumMod val="65000"/>
                  <a:lumOff val="35000"/>
                </a:schemeClr>
              </a:solidFill>
              <a:latin typeface="+mj-lt"/>
            </a:endParaRPr>
          </a:p>
        </p:txBody>
      </p:sp>
    </p:spTree>
    <p:extLst>
      <p:ext uri="{BB962C8B-B14F-4D97-AF65-F5344CB8AC3E}">
        <p14:creationId xmlns:p14="http://schemas.microsoft.com/office/powerpoint/2010/main" val="2228159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8C23B25-56CB-DC47-80B2-8C4880624FA4}"/>
              </a:ext>
              <a:ext uri="{C183D7F6-B498-43B3-948B-1728B52AA6E4}">
                <adec:decorative xmlns:adec="http://schemas.microsoft.com/office/drawing/2017/decorative" val="1"/>
              </a:ext>
            </a:extLst>
          </p:cNvPr>
          <p:cNvSpPr txBox="1"/>
          <p:nvPr/>
        </p:nvSpPr>
        <p:spPr>
          <a:xfrm>
            <a:off x="257695" y="242170"/>
            <a:ext cx="1726377" cy="1323439"/>
          </a:xfrm>
          <a:prstGeom prst="rect">
            <a:avLst/>
          </a:prstGeom>
          <a:noFill/>
        </p:spPr>
        <p:txBody>
          <a:bodyPr wrap="square" rtlCol="0">
            <a:spAutoFit/>
          </a:bodyPr>
          <a:lstStyle/>
          <a:p>
            <a:pPr algn="ctr"/>
            <a:r>
              <a:rPr lang="es-ES" sz="8000" b="1" dirty="0">
                <a:solidFill>
                  <a:srgbClr val="740507"/>
                </a:solidFill>
                <a:latin typeface="+mj-lt"/>
              </a:rPr>
              <a:t>?</a:t>
            </a:r>
          </a:p>
        </p:txBody>
      </p:sp>
      <p:sp>
        <p:nvSpPr>
          <p:cNvPr id="2" name="Title 1">
            <a:extLst>
              <a:ext uri="{FF2B5EF4-FFF2-40B4-BE49-F238E27FC236}">
                <a16:creationId xmlns:a16="http://schemas.microsoft.com/office/drawing/2014/main" id="{F994C4EC-3FF1-B140-94DA-D2DFA35861A2}"/>
              </a:ext>
            </a:extLst>
          </p:cNvPr>
          <p:cNvSpPr>
            <a:spLocks noGrp="1"/>
          </p:cNvSpPr>
          <p:nvPr>
            <p:ph type="title"/>
          </p:nvPr>
        </p:nvSpPr>
        <p:spPr>
          <a:xfrm>
            <a:off x="-64608" y="1269717"/>
            <a:ext cx="3138986" cy="1254174"/>
          </a:xfrm>
        </p:spPr>
        <p:txBody>
          <a:bodyPr lIns="228600" tIns="0"/>
          <a:lstStyle/>
          <a:p>
            <a:r>
              <a:rPr lang="es-ES" sz="1800" dirty="0">
                <a:latin typeface="+mj-lt"/>
              </a:rPr>
              <a:t>#4 ¡Inténtelo!</a:t>
            </a:r>
            <a:br>
              <a:rPr lang="es-ES" sz="1800" dirty="0">
                <a:latin typeface="+mj-lt"/>
              </a:rPr>
            </a:br>
            <a:r>
              <a:rPr lang="es-ES" sz="1800" b="0" dirty="0">
                <a:latin typeface="+mj-lt"/>
              </a:rPr>
              <a:t>Si el tamaño de la porción de un cereal es de 30 gramos, ¿en cuál línea se encontraría?</a:t>
            </a:r>
          </a:p>
        </p:txBody>
      </p:sp>
      <p:pic>
        <p:nvPicPr>
          <p:cNvPr id="5" name="Picture 4" descr="Tabla con dos columnas, la columna de la izquierda es tamaño de porción y la columna de la derecha es azúcares añadidos ">
            <a:extLst>
              <a:ext uri="{FF2B5EF4-FFF2-40B4-BE49-F238E27FC236}">
                <a16:creationId xmlns:a16="http://schemas.microsoft.com/office/drawing/2014/main" id="{244D6B4C-9FE8-C358-64FD-D45A315326D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1686" y="2593156"/>
            <a:ext cx="3149099" cy="2308174"/>
          </a:xfrm>
          <a:prstGeom prst="rect">
            <a:avLst/>
          </a:prstGeom>
        </p:spPr>
      </p:pic>
      <p:sp>
        <p:nvSpPr>
          <p:cNvPr id="3" name="Text Placeholder 2">
            <a:extLst>
              <a:ext uri="{FF2B5EF4-FFF2-40B4-BE49-F238E27FC236}">
                <a16:creationId xmlns:a16="http://schemas.microsoft.com/office/drawing/2014/main" id="{C9E9E01B-EC5E-194C-90C5-26AC36EDB63B}"/>
              </a:ext>
            </a:extLst>
          </p:cNvPr>
          <p:cNvSpPr>
            <a:spLocks noGrp="1"/>
          </p:cNvSpPr>
          <p:nvPr>
            <p:ph type="body" idx="1"/>
          </p:nvPr>
        </p:nvSpPr>
        <p:spPr>
          <a:xfrm>
            <a:off x="3659027" y="671713"/>
            <a:ext cx="3699716" cy="622132"/>
          </a:xfrm>
        </p:spPr>
        <p:txBody>
          <a:bodyPr/>
          <a:lstStyle/>
          <a:p>
            <a:r>
              <a:rPr lang="es-ES" b="1" dirty="0">
                <a:latin typeface="+mj-lt"/>
              </a:rPr>
              <a:t>Elija una de las líneas siguientes: </a:t>
            </a:r>
          </a:p>
        </p:txBody>
      </p:sp>
      <p:sp>
        <p:nvSpPr>
          <p:cNvPr id="4" name="Content Placeholder 3">
            <a:extLst>
              <a:ext uri="{FF2B5EF4-FFF2-40B4-BE49-F238E27FC236}">
                <a16:creationId xmlns:a16="http://schemas.microsoft.com/office/drawing/2014/main" id="{E333BE86-E834-8143-8C6C-BC94F93BC2C8}"/>
              </a:ext>
            </a:extLst>
          </p:cNvPr>
          <p:cNvSpPr>
            <a:spLocks noGrp="1"/>
          </p:cNvSpPr>
          <p:nvPr>
            <p:ph sz="half" idx="2"/>
          </p:nvPr>
        </p:nvSpPr>
        <p:spPr>
          <a:xfrm>
            <a:off x="3659027" y="1371600"/>
            <a:ext cx="3868737" cy="3204320"/>
          </a:xfrm>
        </p:spPr>
        <p:txBody>
          <a:bodyPr/>
          <a:lstStyle/>
          <a:p>
            <a:pPr marL="346075" indent="-339725">
              <a:buClr>
                <a:srgbClr val="740507"/>
              </a:buClr>
              <a:buFont typeface="Wingdings" pitchFamily="2" charset="2"/>
              <a:buChar char="q"/>
            </a:pPr>
            <a:r>
              <a:rPr lang="es-ES" dirty="0">
                <a:latin typeface="+mn-lt"/>
              </a:rPr>
              <a:t>12-16 g</a:t>
            </a:r>
          </a:p>
          <a:p>
            <a:pPr marL="346075" indent="-339725">
              <a:buClr>
                <a:srgbClr val="740507"/>
              </a:buClr>
              <a:buFont typeface="Wingdings" pitchFamily="2" charset="2"/>
              <a:buChar char="q"/>
            </a:pPr>
            <a:r>
              <a:rPr lang="es-ES" dirty="0">
                <a:latin typeface="+mn-lt"/>
              </a:rPr>
              <a:t>26-30 g</a:t>
            </a:r>
          </a:p>
          <a:p>
            <a:pPr marL="346075" indent="-339725">
              <a:buClr>
                <a:srgbClr val="740507"/>
              </a:buClr>
              <a:buFont typeface="Wingdings" pitchFamily="2" charset="2"/>
              <a:buChar char="q"/>
            </a:pPr>
            <a:r>
              <a:rPr lang="es-ES" dirty="0">
                <a:latin typeface="+mn-lt"/>
              </a:rPr>
              <a:t>31-35 g</a:t>
            </a:r>
          </a:p>
          <a:p>
            <a:pPr marL="346075" indent="-339725">
              <a:buClr>
                <a:srgbClr val="740507"/>
              </a:buClr>
              <a:buFont typeface="Wingdings" pitchFamily="2" charset="2"/>
              <a:buChar char="q"/>
            </a:pPr>
            <a:r>
              <a:rPr lang="es-ES" dirty="0">
                <a:latin typeface="+mn-lt"/>
              </a:rPr>
              <a:t>45-49 g</a:t>
            </a:r>
          </a:p>
          <a:p>
            <a:pPr marL="346075" indent="-339725">
              <a:buClr>
                <a:srgbClr val="740507"/>
              </a:buClr>
              <a:buFont typeface="Wingdings" pitchFamily="2" charset="2"/>
              <a:buChar char="q"/>
            </a:pPr>
            <a:r>
              <a:rPr lang="es-ES" dirty="0">
                <a:latin typeface="+mn-lt"/>
              </a:rPr>
              <a:t>55-58 g</a:t>
            </a:r>
          </a:p>
          <a:p>
            <a:pPr marL="346075" indent="-339725">
              <a:buClr>
                <a:srgbClr val="740507"/>
              </a:buClr>
              <a:buFont typeface="Wingdings" pitchFamily="2" charset="2"/>
              <a:buChar char="q"/>
            </a:pPr>
            <a:r>
              <a:rPr lang="es-ES" dirty="0">
                <a:latin typeface="+mn-lt"/>
              </a:rPr>
              <a:t>59-63 g</a:t>
            </a:r>
          </a:p>
          <a:p>
            <a:pPr marL="346075" indent="-339725">
              <a:buClr>
                <a:srgbClr val="740507"/>
              </a:buClr>
              <a:buFont typeface="Wingdings" pitchFamily="2" charset="2"/>
              <a:buChar char="q"/>
            </a:pPr>
            <a:r>
              <a:rPr lang="es-ES" dirty="0">
                <a:latin typeface="+mn-lt"/>
              </a:rPr>
              <a:t>74-77 g </a:t>
            </a:r>
          </a:p>
        </p:txBody>
      </p:sp>
      <p:pic>
        <p:nvPicPr>
          <p:cNvPr id="8" name="Picture 7" descr="Caja de cereal">
            <a:extLst>
              <a:ext uri="{FF2B5EF4-FFF2-40B4-BE49-F238E27FC236}">
                <a16:creationId xmlns:a16="http://schemas.microsoft.com/office/drawing/2014/main" id="{BE458854-37BA-F348-A5C0-13247E2D956A}"/>
              </a:ex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761515">
            <a:off x="6671627" y="2340270"/>
            <a:ext cx="2053621" cy="2556103"/>
          </a:xfrm>
          <a:prstGeom prst="rect">
            <a:avLst/>
          </a:prstGeom>
        </p:spPr>
      </p:pic>
    </p:spTree>
    <p:extLst>
      <p:ext uri="{BB962C8B-B14F-4D97-AF65-F5344CB8AC3E}">
        <p14:creationId xmlns:p14="http://schemas.microsoft.com/office/powerpoint/2010/main" val="2093671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8C23B25-56CB-DC47-80B2-8C4880624FA4}"/>
              </a:ext>
              <a:ext uri="{C183D7F6-B498-43B3-948B-1728B52AA6E4}">
                <adec:decorative xmlns:adec="http://schemas.microsoft.com/office/drawing/2017/decorative" val="1"/>
              </a:ext>
            </a:extLst>
          </p:cNvPr>
          <p:cNvSpPr txBox="1"/>
          <p:nvPr/>
        </p:nvSpPr>
        <p:spPr>
          <a:xfrm>
            <a:off x="257695" y="242170"/>
            <a:ext cx="1726377" cy="1323439"/>
          </a:xfrm>
          <a:prstGeom prst="rect">
            <a:avLst/>
          </a:prstGeom>
          <a:noFill/>
        </p:spPr>
        <p:txBody>
          <a:bodyPr wrap="square" rtlCol="0">
            <a:spAutoFit/>
          </a:bodyPr>
          <a:lstStyle/>
          <a:p>
            <a:pPr algn="ctr"/>
            <a:r>
              <a:rPr lang="es-ES" sz="8000" b="1" dirty="0">
                <a:solidFill>
                  <a:srgbClr val="740507"/>
                </a:solidFill>
                <a:latin typeface="+mj-lt"/>
              </a:rPr>
              <a:t>?</a:t>
            </a:r>
          </a:p>
        </p:txBody>
      </p:sp>
      <p:sp>
        <p:nvSpPr>
          <p:cNvPr id="13" name="Title 1">
            <a:extLst>
              <a:ext uri="{FF2B5EF4-FFF2-40B4-BE49-F238E27FC236}">
                <a16:creationId xmlns:a16="http://schemas.microsoft.com/office/drawing/2014/main" id="{9B2602DA-88CB-382C-2CC4-D23B8EBC905C}"/>
              </a:ext>
            </a:extLst>
          </p:cNvPr>
          <p:cNvSpPr txBox="1">
            <a:spLocks noGrp="1"/>
          </p:cNvSpPr>
          <p:nvPr>
            <p:ph type="title" idx="4294967295"/>
          </p:nvPr>
        </p:nvSpPr>
        <p:spPr>
          <a:xfrm>
            <a:off x="-64608" y="1300692"/>
            <a:ext cx="3138986" cy="1254174"/>
          </a:xfrm>
          <a:prstGeom prst="rect">
            <a:avLst/>
          </a:prstGeom>
          <a:noFill/>
          <a:ln>
            <a:noFill/>
            <a:prstDash/>
          </a:ln>
          <a:effectLst/>
        </p:spPr>
        <p:txBody>
          <a:bodyPr rot="0" spcFirstLastPara="0" vertOverflow="overflow" horzOverflow="overflow" vert="horz" wrap="square" lIns="228600" tIns="0" rIns="45720" bIns="0" numCol="1" spcCol="0" rtlCol="0" fromWordArt="0" anchor="t" anchorCtr="0" forceAA="0" compatLnSpc="1">
            <a:prstTxWarp prst="textNoShape">
              <a:avLst/>
            </a:prstTxWarp>
            <a:noAutofit/>
          </a:bodyPr>
          <a:lstStyle>
            <a:lvl1pPr algn="l" defTabSz="914400" rtl="0" eaLnBrk="1" latinLnBrk="0" hangingPunct="1">
              <a:lnSpc>
                <a:spcPct val="100000"/>
              </a:lnSpc>
              <a:spcBef>
                <a:spcPct val="0"/>
              </a:spcBef>
              <a:buNone/>
              <a:defRPr sz="2800" b="1" i="0" kern="1200">
                <a:solidFill>
                  <a:srgbClr val="740507"/>
                </a:solidFill>
                <a:latin typeface="Helvetica" pitchFamily="2"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1800" b="1" i="0" u="none" strike="noStrike" kern="1200" cap="none" spc="0" normalizeH="0" baseline="0" dirty="0">
                <a:ln>
                  <a:noFill/>
                </a:ln>
                <a:solidFill>
                  <a:srgbClr val="740507"/>
                </a:solidFill>
                <a:effectLst/>
                <a:uLnTx/>
                <a:uFillTx/>
                <a:latin typeface="+mj-lt"/>
                <a:ea typeface="+mj-ea"/>
                <a:cs typeface="+mj-cs"/>
              </a:rPr>
              <a:t>#4 Respuesta</a:t>
            </a:r>
            <a:br>
              <a:rPr kumimoji="0" lang="es-ES" sz="1800" b="1" i="0" u="none" strike="noStrike" kern="1200" cap="none" spc="0" normalizeH="0" baseline="0" dirty="0">
                <a:ln>
                  <a:noFill/>
                </a:ln>
                <a:solidFill>
                  <a:srgbClr val="740507"/>
                </a:solidFill>
                <a:effectLst/>
                <a:uLnTx/>
                <a:uFillTx/>
                <a:latin typeface="+mj-lt"/>
                <a:ea typeface="+mj-ea"/>
                <a:cs typeface="+mj-cs"/>
              </a:rPr>
            </a:br>
            <a:r>
              <a:rPr kumimoji="0" lang="es-ES" sz="1800" b="0" i="0" u="none" strike="noStrike" kern="1200" cap="none" spc="0" normalizeH="0" baseline="0" dirty="0">
                <a:ln>
                  <a:noFill/>
                </a:ln>
                <a:solidFill>
                  <a:srgbClr val="740507"/>
                </a:solidFill>
                <a:effectLst/>
                <a:uLnTx/>
                <a:uFillTx/>
                <a:latin typeface="+mj-lt"/>
                <a:ea typeface="+mj-ea"/>
                <a:cs typeface="+mj-cs"/>
              </a:rPr>
              <a:t>Si el tamaño de la porción de un cereal es de 30 gramos, ¿en cuál línea se encontraría?</a:t>
            </a:r>
          </a:p>
        </p:txBody>
      </p:sp>
      <p:pic>
        <p:nvPicPr>
          <p:cNvPr id="16" name="Picture 15" descr="Tabla con dos columnas, la columna de la izquierda es tamaño de porción y la columna de la derecha es azúcares añadidos ">
            <a:extLst>
              <a:ext uri="{FF2B5EF4-FFF2-40B4-BE49-F238E27FC236}">
                <a16:creationId xmlns:a16="http://schemas.microsoft.com/office/drawing/2014/main" id="{1E6CC82D-55CD-EE75-87A5-DC6D9E18400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1686" y="2593156"/>
            <a:ext cx="3149099" cy="2308174"/>
          </a:xfrm>
          <a:prstGeom prst="rect">
            <a:avLst/>
          </a:prstGeom>
        </p:spPr>
      </p:pic>
      <p:sp>
        <p:nvSpPr>
          <p:cNvPr id="5" name="Text Placeholder 2">
            <a:extLst>
              <a:ext uri="{FF2B5EF4-FFF2-40B4-BE49-F238E27FC236}">
                <a16:creationId xmlns:a16="http://schemas.microsoft.com/office/drawing/2014/main" id="{8B95DE9C-86AE-7816-1A87-89D45DB858E0}"/>
              </a:ext>
            </a:extLst>
          </p:cNvPr>
          <p:cNvSpPr txBox="1">
            <a:spLocks/>
          </p:cNvSpPr>
          <p:nvPr/>
        </p:nvSpPr>
        <p:spPr>
          <a:xfrm>
            <a:off x="3656173" y="629482"/>
            <a:ext cx="3699716" cy="622132"/>
          </a:xfrm>
          <a:prstGeom prst="rect">
            <a:avLst/>
          </a:prstGeom>
        </p:spPr>
        <p:txBody>
          <a:bodyPr lIns="0" anchor="t" anchorCtr="0"/>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lumMod val="65000"/>
                    <a:lumOff val="3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s-ES" b="1" dirty="0">
                <a:latin typeface="+mj-lt"/>
              </a:rPr>
              <a:t>Elija una de las líneas siguientes: </a:t>
            </a:r>
          </a:p>
        </p:txBody>
      </p:sp>
      <p:sp>
        <p:nvSpPr>
          <p:cNvPr id="4" name="Content Placeholder 3">
            <a:extLst>
              <a:ext uri="{FF2B5EF4-FFF2-40B4-BE49-F238E27FC236}">
                <a16:creationId xmlns:a16="http://schemas.microsoft.com/office/drawing/2014/main" id="{E333BE86-E834-8143-8C6C-BC94F93BC2C8}"/>
              </a:ext>
            </a:extLst>
          </p:cNvPr>
          <p:cNvSpPr>
            <a:spLocks noGrp="1"/>
          </p:cNvSpPr>
          <p:nvPr>
            <p:ph sz="half" idx="2"/>
          </p:nvPr>
        </p:nvSpPr>
        <p:spPr>
          <a:xfrm>
            <a:off x="3659027" y="1371600"/>
            <a:ext cx="3868737" cy="3204320"/>
          </a:xfrm>
        </p:spPr>
        <p:txBody>
          <a:bodyPr/>
          <a:lstStyle/>
          <a:p>
            <a:pPr marL="346075" indent="-339725">
              <a:buClr>
                <a:srgbClr val="740507"/>
              </a:buClr>
              <a:buFont typeface="Wingdings" pitchFamily="2" charset="2"/>
              <a:buChar char="q"/>
            </a:pPr>
            <a:r>
              <a:rPr lang="es-ES" dirty="0">
                <a:latin typeface="+mn-lt"/>
              </a:rPr>
              <a:t>12-16 g</a:t>
            </a:r>
          </a:p>
          <a:p>
            <a:pPr marL="346075" indent="-339725">
              <a:buClr>
                <a:srgbClr val="740507"/>
              </a:buClr>
              <a:buFont typeface="Wingdings" pitchFamily="2" charset="2"/>
              <a:buChar char="q"/>
            </a:pPr>
            <a:r>
              <a:rPr lang="es-ES" b="1" dirty="0">
                <a:solidFill>
                  <a:srgbClr val="740507"/>
                </a:solidFill>
                <a:latin typeface="+mn-lt"/>
              </a:rPr>
              <a:t>26-30 g</a:t>
            </a:r>
          </a:p>
          <a:p>
            <a:pPr marL="346075" indent="-339725">
              <a:buClr>
                <a:srgbClr val="740507"/>
              </a:buClr>
              <a:buFont typeface="Wingdings" pitchFamily="2" charset="2"/>
              <a:buChar char="q"/>
            </a:pPr>
            <a:r>
              <a:rPr lang="es-ES" dirty="0">
                <a:latin typeface="+mn-lt"/>
              </a:rPr>
              <a:t>31-35 g</a:t>
            </a:r>
          </a:p>
          <a:p>
            <a:pPr marL="346075" indent="-339725">
              <a:buClr>
                <a:srgbClr val="740507"/>
              </a:buClr>
              <a:buFont typeface="Wingdings" pitchFamily="2" charset="2"/>
              <a:buChar char="q"/>
            </a:pPr>
            <a:r>
              <a:rPr lang="es-ES" dirty="0">
                <a:latin typeface="+mn-lt"/>
              </a:rPr>
              <a:t>45-49 g</a:t>
            </a:r>
          </a:p>
          <a:p>
            <a:pPr marL="346075" indent="-339725">
              <a:buClr>
                <a:srgbClr val="740507"/>
              </a:buClr>
              <a:buFont typeface="Wingdings" pitchFamily="2" charset="2"/>
              <a:buChar char="q"/>
            </a:pPr>
            <a:r>
              <a:rPr lang="es-ES" dirty="0">
                <a:latin typeface="+mn-lt"/>
              </a:rPr>
              <a:t>55-58 g</a:t>
            </a:r>
          </a:p>
          <a:p>
            <a:pPr marL="346075" indent="-339725">
              <a:buClr>
                <a:srgbClr val="740507"/>
              </a:buClr>
              <a:buFont typeface="Wingdings" pitchFamily="2" charset="2"/>
              <a:buChar char="q"/>
            </a:pPr>
            <a:r>
              <a:rPr lang="es-ES" dirty="0">
                <a:latin typeface="+mn-lt"/>
              </a:rPr>
              <a:t>59-63 g</a:t>
            </a:r>
          </a:p>
          <a:p>
            <a:pPr marL="346075" indent="-339725">
              <a:buClr>
                <a:srgbClr val="740507"/>
              </a:buClr>
              <a:buFont typeface="Wingdings" pitchFamily="2" charset="2"/>
              <a:buChar char="q"/>
            </a:pPr>
            <a:r>
              <a:rPr lang="es-ES" dirty="0">
                <a:latin typeface="+mn-lt"/>
              </a:rPr>
              <a:t>74-77 g </a:t>
            </a:r>
          </a:p>
        </p:txBody>
      </p:sp>
      <p:pic>
        <p:nvPicPr>
          <p:cNvPr id="7" name="Picture 6" descr="Marca de verificación al lado de la respuesta que dice 26-30 gramos">
            <a:extLst>
              <a:ext uri="{FF2B5EF4-FFF2-40B4-BE49-F238E27FC236}">
                <a16:creationId xmlns:a16="http://schemas.microsoft.com/office/drawing/2014/main" id="{B83F3063-FB8B-C7FA-6E95-19221E238969}"/>
              </a:ext>
            </a:extLst>
          </p:cNvPr>
          <p:cNvPicPr>
            <a:picLocks noChangeAspect="1"/>
          </p:cNvPicPr>
          <p:nvPr/>
        </p:nvPicPr>
        <p:blipFill>
          <a:blip r:embed="rId5"/>
          <a:stretch>
            <a:fillRect/>
          </a:stretch>
        </p:blipFill>
        <p:spPr>
          <a:xfrm>
            <a:off x="3566852" y="1611547"/>
            <a:ext cx="597460" cy="640135"/>
          </a:xfrm>
          <a:prstGeom prst="rect">
            <a:avLst/>
          </a:prstGeom>
        </p:spPr>
      </p:pic>
      <p:pic>
        <p:nvPicPr>
          <p:cNvPr id="8" name="Picture 7" descr="Caja de cereal">
            <a:extLst>
              <a:ext uri="{FF2B5EF4-FFF2-40B4-BE49-F238E27FC236}">
                <a16:creationId xmlns:a16="http://schemas.microsoft.com/office/drawing/2014/main" id="{BE458854-37BA-F348-A5C0-13247E2D956A}"/>
              </a:ext>
              <a:ext uri="{C183D7F6-B498-43B3-948B-1728B52AA6E4}">
                <adec:decorative xmlns:adec="http://schemas.microsoft.com/office/drawing/2017/decorative" val="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761515">
            <a:off x="6671627" y="2340270"/>
            <a:ext cx="2053621" cy="2556103"/>
          </a:xfrm>
          <a:prstGeom prst="rect">
            <a:avLst/>
          </a:prstGeom>
        </p:spPr>
      </p:pic>
    </p:spTree>
    <p:extLst>
      <p:ext uri="{BB962C8B-B14F-4D97-AF65-F5344CB8AC3E}">
        <p14:creationId xmlns:p14="http://schemas.microsoft.com/office/powerpoint/2010/main" val="853360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A173-5738-194A-BBD6-CD470C4B6559}"/>
              </a:ext>
            </a:extLst>
          </p:cNvPr>
          <p:cNvSpPr>
            <a:spLocks noGrp="1"/>
          </p:cNvSpPr>
          <p:nvPr>
            <p:ph type="title"/>
          </p:nvPr>
        </p:nvSpPr>
        <p:spPr>
          <a:xfrm>
            <a:off x="0" y="0"/>
            <a:ext cx="8436334" cy="850790"/>
          </a:xfrm>
        </p:spPr>
        <p:txBody>
          <a:bodyPr/>
          <a:lstStyle/>
          <a:p>
            <a:r>
              <a:rPr lang="es-ES" dirty="0">
                <a:latin typeface="+mj-lt"/>
              </a:rPr>
              <a:t>Paso 4</a:t>
            </a:r>
          </a:p>
        </p:txBody>
      </p:sp>
      <p:pic>
        <p:nvPicPr>
          <p:cNvPr id="4" name="Picture 3" descr="Primera página de la hoja de capacitación: Elija cereales para el desayuno bajos en azúcares añadidos en el CACFP">
            <a:extLst>
              <a:ext uri="{FF2B5EF4-FFF2-40B4-BE49-F238E27FC236}">
                <a16:creationId xmlns:a16="http://schemas.microsoft.com/office/drawing/2014/main" id="{9B3BF38D-1ED4-4C7C-A414-B2D8AF8113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762" y="1110383"/>
            <a:ext cx="2828910" cy="3673111"/>
          </a:xfrm>
          <a:prstGeom prst="rect">
            <a:avLst/>
          </a:prstGeom>
        </p:spPr>
      </p:pic>
      <p:sp>
        <p:nvSpPr>
          <p:cNvPr id="13" name="Rounded Rectangle 48" descr="Rectangle">
            <a:extLst>
              <a:ext uri="{FF2B5EF4-FFF2-40B4-BE49-F238E27FC236}">
                <a16:creationId xmlns:a16="http://schemas.microsoft.com/office/drawing/2014/main" id="{9C16A39C-D7EA-96A7-79D2-F14722F3BD28}"/>
              </a:ext>
              <a:ext uri="{C183D7F6-B498-43B3-948B-1728B52AA6E4}">
                <adec:decorative xmlns:adec="http://schemas.microsoft.com/office/drawing/2017/decorative" val="0"/>
              </a:ext>
            </a:extLst>
          </p:cNvPr>
          <p:cNvSpPr/>
          <p:nvPr/>
        </p:nvSpPr>
        <p:spPr>
          <a:xfrm>
            <a:off x="3049201" y="957727"/>
            <a:ext cx="5137265" cy="4127513"/>
          </a:xfrm>
          <a:prstGeom prst="roundRect">
            <a:avLst/>
          </a:prstGeom>
          <a:solidFill>
            <a:srgbClr val="F2F3F4"/>
          </a:solidFill>
          <a:ln>
            <a:noFill/>
          </a:ln>
          <a:effectLst>
            <a:outerShdw blurRad="635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prstClr val="white"/>
              </a:solidFill>
            </a:endParaRPr>
          </a:p>
        </p:txBody>
      </p:sp>
      <p:graphicFrame>
        <p:nvGraphicFramePr>
          <p:cNvPr id="8" name="Table 7" descr="Tabla que explica el paso 4">
            <a:extLst>
              <a:ext uri="{FF2B5EF4-FFF2-40B4-BE49-F238E27FC236}">
                <a16:creationId xmlns:a16="http://schemas.microsoft.com/office/drawing/2014/main" id="{64BBD2B8-922E-36E2-1DFD-F6F9376D3612}"/>
              </a:ext>
            </a:extLst>
          </p:cNvPr>
          <p:cNvGraphicFramePr>
            <a:graphicFrameLocks noGrp="1"/>
          </p:cNvGraphicFramePr>
          <p:nvPr>
            <p:extLst>
              <p:ext uri="{D42A27DB-BD31-4B8C-83A1-F6EECF244321}">
                <p14:modId xmlns:p14="http://schemas.microsoft.com/office/powerpoint/2010/main" val="1084275236"/>
              </p:ext>
            </p:extLst>
          </p:nvPr>
        </p:nvGraphicFramePr>
        <p:xfrm>
          <a:off x="3581243" y="1082204"/>
          <a:ext cx="4346950" cy="1158240"/>
        </p:xfrm>
        <a:graphic>
          <a:graphicData uri="http://schemas.openxmlformats.org/drawingml/2006/table">
            <a:tbl>
              <a:tblPr firstRow="1" bandRow="1">
                <a:tableStyleId>{5C22544A-7EE6-4342-B048-85BDC9FD1C3A}</a:tableStyleId>
              </a:tblPr>
              <a:tblGrid>
                <a:gridCol w="779531">
                  <a:extLst>
                    <a:ext uri="{9D8B030D-6E8A-4147-A177-3AD203B41FA5}">
                      <a16:colId xmlns:a16="http://schemas.microsoft.com/office/drawing/2014/main" val="3522522875"/>
                    </a:ext>
                  </a:extLst>
                </a:gridCol>
                <a:gridCol w="3567419">
                  <a:extLst>
                    <a:ext uri="{9D8B030D-6E8A-4147-A177-3AD203B41FA5}">
                      <a16:colId xmlns:a16="http://schemas.microsoft.com/office/drawing/2014/main" val="617471889"/>
                    </a:ext>
                  </a:extLst>
                </a:gridCol>
              </a:tblGrid>
              <a:tr h="1094590">
                <a:tc>
                  <a:txBody>
                    <a:bodyPr/>
                    <a:lstStyle/>
                    <a:p>
                      <a:pPr algn="ctr"/>
                      <a:r>
                        <a:rPr lang="es-ES" sz="4800" b="1" noProof="0" dirty="0">
                          <a:solidFill>
                            <a:srgbClr val="740507"/>
                          </a:solidFill>
                          <a:latin typeface="+mn-lt"/>
                          <a:cs typeface="Times New Roman" panose="02020603050405020304" pitchFamily="18" charset="0"/>
                        </a:rPr>
                        <a:t>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DC26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noProof="0" dirty="0">
                          <a:solidFill>
                            <a:schemeClr val="tx1"/>
                          </a:solidFill>
                          <a:latin typeface="+mn-lt"/>
                          <a:cs typeface="Times New Roman" panose="02020603050405020304" pitchFamily="18" charset="0"/>
                        </a:rPr>
                        <a:t>En la tabla, mire el número a la derecha de la cantidad del tamaño de la porción, debajo de la columna ”Azúcares añadidos”. </a:t>
                      </a:r>
                      <a:r>
                        <a:rPr lang="es-ES" sz="1400" b="1" noProof="0" dirty="0">
                          <a:solidFill>
                            <a:srgbClr val="740507"/>
                          </a:solidFill>
                          <a:latin typeface="+mn-lt"/>
                          <a:cs typeface="Times New Roman" panose="02020603050405020304" pitchFamily="18" charset="0"/>
                        </a:rPr>
                        <a:t>Si el cereal tiene esa cantidad o menos, el cereal cumple con el límite de azúcares añadidos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2F2F3"/>
                    </a:solidFill>
                  </a:tcPr>
                </a:tc>
                <a:extLst>
                  <a:ext uri="{0D108BD9-81ED-4DB2-BD59-A6C34878D82A}">
                    <a16:rowId xmlns:a16="http://schemas.microsoft.com/office/drawing/2014/main" val="3714166765"/>
                  </a:ext>
                </a:extLst>
              </a:tr>
            </a:tbl>
          </a:graphicData>
        </a:graphic>
      </p:graphicFrame>
      <p:pic>
        <p:nvPicPr>
          <p:cNvPr id="5" name="Picture 4" descr="Tabla con dos columnas, la columna de la izquierda es tamaño de porción y la columna de la derecha es azúcares añadidos ">
            <a:extLst>
              <a:ext uri="{FF2B5EF4-FFF2-40B4-BE49-F238E27FC236}">
                <a16:creationId xmlns:a16="http://schemas.microsoft.com/office/drawing/2014/main" id="{017D26AB-AFD5-7E22-93B7-4709494CECA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581243" y="2240444"/>
            <a:ext cx="4047053" cy="2744978"/>
          </a:xfrm>
          <a:prstGeom prst="rect">
            <a:avLst/>
          </a:prstGeom>
        </p:spPr>
      </p:pic>
      <p:sp>
        <p:nvSpPr>
          <p:cNvPr id="15" name="Oval 14" descr="Emphasis highlighting serving size. ">
            <a:extLst>
              <a:ext uri="{FF2B5EF4-FFF2-40B4-BE49-F238E27FC236}">
                <a16:creationId xmlns:a16="http://schemas.microsoft.com/office/drawing/2014/main" id="{664E3738-BB2F-DBF5-6036-882337C98210}"/>
              </a:ext>
            </a:extLst>
          </p:cNvPr>
          <p:cNvSpPr/>
          <p:nvPr/>
        </p:nvSpPr>
        <p:spPr>
          <a:xfrm>
            <a:off x="5630091" y="2150890"/>
            <a:ext cx="1970859" cy="787637"/>
          </a:xfrm>
          <a:prstGeom prst="ellipse">
            <a:avLst/>
          </a:prstGeom>
          <a:noFill/>
          <a:ln w="19050">
            <a:solidFill>
              <a:srgbClr val="740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984788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A173-5738-194A-BBD6-CD470C4B6559}"/>
              </a:ext>
              <a:ext uri="{C183D7F6-B498-43B3-948B-1728B52AA6E4}">
                <adec:decorative xmlns:adec="http://schemas.microsoft.com/office/drawing/2017/decorative" val="1"/>
              </a:ext>
            </a:extLst>
          </p:cNvPr>
          <p:cNvSpPr>
            <a:spLocks/>
          </p:cNvSpPr>
          <p:nvPr/>
        </p:nvSpPr>
        <p:spPr>
          <a:xfrm>
            <a:off x="689956" y="1"/>
            <a:ext cx="1163783" cy="1255222"/>
          </a:xfrm>
          <a:prstGeom prst="rect">
            <a:avLst/>
          </a:prstGeom>
          <a:noFill/>
          <a:ln>
            <a:noFill/>
            <a:prstDash/>
          </a:ln>
          <a:effectLst/>
        </p:spPr>
        <p:txBody>
          <a:bodyPr rot="0" spcFirstLastPara="0" vertOverflow="overflow" horzOverflow="overflow" vert="horz" wrap="square" lIns="137160" tIns="228600" rIns="4572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8000" b="1" i="0" u="none" strike="noStrike" kern="1200" cap="none" spc="0" normalizeH="0" baseline="0" dirty="0">
                <a:ln>
                  <a:noFill/>
                </a:ln>
                <a:solidFill>
                  <a:srgbClr val="740507"/>
                </a:solidFill>
                <a:effectLst/>
                <a:uLnTx/>
                <a:uFillTx/>
                <a:latin typeface="+mj-lt"/>
                <a:ea typeface="+mj-ea"/>
                <a:cs typeface="+mj-cs"/>
              </a:rPr>
              <a:t>?</a:t>
            </a:r>
          </a:p>
        </p:txBody>
      </p:sp>
      <p:sp>
        <p:nvSpPr>
          <p:cNvPr id="9" name="Title 8">
            <a:extLst>
              <a:ext uri="{FF2B5EF4-FFF2-40B4-BE49-F238E27FC236}">
                <a16:creationId xmlns:a16="http://schemas.microsoft.com/office/drawing/2014/main" id="{ED86C633-DAF0-2C64-7B16-4D15DA6B20B2}"/>
              </a:ext>
            </a:extLst>
          </p:cNvPr>
          <p:cNvSpPr txBox="1">
            <a:spLocks noGrp="1"/>
          </p:cNvSpPr>
          <p:nvPr>
            <p:ph type="title" idx="4294967295"/>
          </p:nvPr>
        </p:nvSpPr>
        <p:spPr>
          <a:xfrm>
            <a:off x="0" y="1255223"/>
            <a:ext cx="2943616"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dirty="0">
                <a:ln>
                  <a:noFill/>
                </a:ln>
                <a:solidFill>
                  <a:srgbClr val="740507"/>
                </a:solidFill>
                <a:effectLst/>
                <a:uLnTx/>
                <a:uFillTx/>
                <a:latin typeface="+mn-lt"/>
                <a:ea typeface="+mj-ea"/>
                <a:cs typeface="+mj-cs"/>
              </a:rPr>
              <a:t>#5 ¡Inténtelo!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dirty="0">
                <a:ln>
                  <a:noFill/>
                </a:ln>
                <a:solidFill>
                  <a:srgbClr val="740507"/>
                </a:solidFill>
                <a:effectLst/>
                <a:uLnTx/>
                <a:uFillTx/>
                <a:latin typeface="+mn-lt"/>
                <a:ea typeface="+mj-ea"/>
                <a:cs typeface="+mj-cs"/>
              </a:rPr>
              <a:t>¿Es acreditable este cereal?</a:t>
            </a:r>
            <a:endParaRPr kumimoji="0" lang="es-ES" sz="1800" b="0" i="0" u="none" strike="noStrike" kern="1200" cap="none" spc="0" normalizeH="0" baseline="0" dirty="0">
              <a:ln>
                <a:noFill/>
              </a:ln>
              <a:solidFill>
                <a:schemeClr val="tx1"/>
              </a:solidFill>
              <a:effectLst/>
              <a:uLnTx/>
              <a:uFillTx/>
              <a:latin typeface="+mn-lt"/>
              <a:ea typeface="+mn-ea"/>
              <a:cs typeface="+mn-cs"/>
            </a:endParaRPr>
          </a:p>
        </p:txBody>
      </p:sp>
      <p:sp>
        <p:nvSpPr>
          <p:cNvPr id="10" name="Content Placeholder 3">
            <a:extLst>
              <a:ext uri="{FF2B5EF4-FFF2-40B4-BE49-F238E27FC236}">
                <a16:creationId xmlns:a16="http://schemas.microsoft.com/office/drawing/2014/main" id="{3689DB0A-3569-E440-AF61-D35ACC0CF021}"/>
              </a:ext>
            </a:extLst>
          </p:cNvPr>
          <p:cNvSpPr txBox="1">
            <a:spLocks/>
          </p:cNvSpPr>
          <p:nvPr/>
        </p:nvSpPr>
        <p:spPr>
          <a:xfrm>
            <a:off x="175521" y="2004682"/>
            <a:ext cx="2600930" cy="848467"/>
          </a:xfrm>
          <a:prstGeom prst="rect">
            <a:avLst/>
          </a:prstGeom>
        </p:spPr>
        <p:txBody>
          <a:bodyPr/>
          <a:lstStyle>
            <a:lvl1pPr marL="274320" indent="-274320" algn="l" defTabSz="914400" rtl="0" eaLnBrk="1" latinLnBrk="0" hangingPunct="1">
              <a:lnSpc>
                <a:spcPct val="90000"/>
              </a:lnSpc>
              <a:spcBef>
                <a:spcPts val="1000"/>
              </a:spcBef>
              <a:buClr>
                <a:srgbClr val="062F6E"/>
              </a:buClr>
              <a:buFontTx/>
              <a:buBlip>
                <a:blip r:embed="rId3"/>
              </a:buBlip>
              <a:defRPr sz="2000" b="0" i="0" kern="1200">
                <a:solidFill>
                  <a:schemeClr val="tx1">
                    <a:lumMod val="65000"/>
                    <a:lumOff val="3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34963">
              <a:buClr>
                <a:srgbClr val="740507"/>
              </a:buClr>
              <a:buFont typeface="Wingdings" pitchFamily="2" charset="2"/>
              <a:buChar char="q"/>
            </a:pPr>
            <a:r>
              <a:rPr lang="es-ES" sz="1800" dirty="0">
                <a:solidFill>
                  <a:srgbClr val="740507"/>
                </a:solidFill>
              </a:rPr>
              <a:t>Sí               </a:t>
            </a:r>
          </a:p>
        </p:txBody>
      </p:sp>
      <p:sp>
        <p:nvSpPr>
          <p:cNvPr id="14" name="TextBox 13">
            <a:extLst>
              <a:ext uri="{FF2B5EF4-FFF2-40B4-BE49-F238E27FC236}">
                <a16:creationId xmlns:a16="http://schemas.microsoft.com/office/drawing/2014/main" id="{58EC7E8E-7F7C-6CC2-EDEA-8C6B4ACFD74C}"/>
              </a:ext>
            </a:extLst>
          </p:cNvPr>
          <p:cNvSpPr txBox="1"/>
          <p:nvPr/>
        </p:nvSpPr>
        <p:spPr>
          <a:xfrm rot="10800000" flipV="1">
            <a:off x="1513637" y="1984424"/>
            <a:ext cx="847898" cy="369332"/>
          </a:xfrm>
          <a:prstGeom prst="rect">
            <a:avLst/>
          </a:prstGeom>
          <a:noFill/>
        </p:spPr>
        <p:txBody>
          <a:bodyPr wrap="square">
            <a:spAutoFit/>
          </a:bodyPr>
          <a:lstStyle/>
          <a:p>
            <a:pPr marL="342900" indent="-334963">
              <a:buClr>
                <a:srgbClr val="740507"/>
              </a:buClr>
              <a:buFont typeface="Wingdings" pitchFamily="2" charset="2"/>
              <a:buChar char="q"/>
            </a:pPr>
            <a:r>
              <a:rPr lang="es-ES" sz="1800" dirty="0">
                <a:solidFill>
                  <a:srgbClr val="740507"/>
                </a:solidFill>
              </a:rPr>
              <a:t>No</a:t>
            </a:r>
          </a:p>
        </p:txBody>
      </p:sp>
      <p:pic>
        <p:nvPicPr>
          <p:cNvPr id="4" name="Picture 3" descr="La etiqueta de información nutricional de un cereal con un tamaño de porción de 3/4 taza (30g) y contiene 4 gramos de azúcares añadidos.">
            <a:extLst>
              <a:ext uri="{FF2B5EF4-FFF2-40B4-BE49-F238E27FC236}">
                <a16:creationId xmlns:a16="http://schemas.microsoft.com/office/drawing/2014/main" id="{8D8487EA-422F-4FEE-34A1-1061C25EA351}"/>
              </a:ext>
            </a:extLst>
          </p:cNvPr>
          <p:cNvPicPr>
            <a:picLocks noChangeAspect="1"/>
          </p:cNvPicPr>
          <p:nvPr/>
        </p:nvPicPr>
        <p:blipFill>
          <a:blip r:embed="rId4"/>
          <a:stretch>
            <a:fillRect/>
          </a:stretch>
        </p:blipFill>
        <p:spPr>
          <a:xfrm>
            <a:off x="0" y="2425257"/>
            <a:ext cx="3209295" cy="2534300"/>
          </a:xfrm>
          <a:prstGeom prst="rect">
            <a:avLst/>
          </a:prstGeom>
        </p:spPr>
      </p:pic>
      <p:sp>
        <p:nvSpPr>
          <p:cNvPr id="13" name="Rounded Rectangle 48" descr="Rectangle">
            <a:extLst>
              <a:ext uri="{FF2B5EF4-FFF2-40B4-BE49-F238E27FC236}">
                <a16:creationId xmlns:a16="http://schemas.microsoft.com/office/drawing/2014/main" id="{9C16A39C-D7EA-96A7-79D2-F14722F3BD28}"/>
              </a:ext>
              <a:ext uri="{C183D7F6-B498-43B3-948B-1728B52AA6E4}">
                <adec:decorative xmlns:adec="http://schemas.microsoft.com/office/drawing/2017/decorative" val="0"/>
              </a:ext>
            </a:extLst>
          </p:cNvPr>
          <p:cNvSpPr/>
          <p:nvPr/>
        </p:nvSpPr>
        <p:spPr>
          <a:xfrm>
            <a:off x="3296893" y="282804"/>
            <a:ext cx="5137265" cy="4758180"/>
          </a:xfrm>
          <a:prstGeom prst="roundRect">
            <a:avLst/>
          </a:prstGeom>
          <a:solidFill>
            <a:srgbClr val="F2F3F4"/>
          </a:solidFill>
          <a:ln>
            <a:noFill/>
          </a:ln>
          <a:effectLst>
            <a:outerShdw blurRad="635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prstClr val="white"/>
              </a:solidFill>
            </a:endParaRPr>
          </a:p>
        </p:txBody>
      </p:sp>
      <p:graphicFrame>
        <p:nvGraphicFramePr>
          <p:cNvPr id="8" name="Table 7" descr="Tabla que explica el paso 4 ">
            <a:extLst>
              <a:ext uri="{FF2B5EF4-FFF2-40B4-BE49-F238E27FC236}">
                <a16:creationId xmlns:a16="http://schemas.microsoft.com/office/drawing/2014/main" id="{64BBD2B8-922E-36E2-1DFD-F6F9376D3612}"/>
              </a:ext>
            </a:extLst>
          </p:cNvPr>
          <p:cNvGraphicFramePr>
            <a:graphicFrameLocks noGrp="1"/>
          </p:cNvGraphicFramePr>
          <p:nvPr>
            <p:extLst>
              <p:ext uri="{D42A27DB-BD31-4B8C-83A1-F6EECF244321}">
                <p14:modId xmlns:p14="http://schemas.microsoft.com/office/powerpoint/2010/main" val="2169997719"/>
              </p:ext>
            </p:extLst>
          </p:nvPr>
        </p:nvGraphicFramePr>
        <p:xfrm>
          <a:off x="3711809" y="681850"/>
          <a:ext cx="4187742" cy="1371600"/>
        </p:xfrm>
        <a:graphic>
          <a:graphicData uri="http://schemas.openxmlformats.org/drawingml/2006/table">
            <a:tbl>
              <a:tblPr firstRow="1" bandRow="1">
                <a:tableStyleId>{5C22544A-7EE6-4342-B048-85BDC9FD1C3A}</a:tableStyleId>
              </a:tblPr>
              <a:tblGrid>
                <a:gridCol w="784084">
                  <a:extLst>
                    <a:ext uri="{9D8B030D-6E8A-4147-A177-3AD203B41FA5}">
                      <a16:colId xmlns:a16="http://schemas.microsoft.com/office/drawing/2014/main" val="3522522875"/>
                    </a:ext>
                  </a:extLst>
                </a:gridCol>
                <a:gridCol w="3403658">
                  <a:extLst>
                    <a:ext uri="{9D8B030D-6E8A-4147-A177-3AD203B41FA5}">
                      <a16:colId xmlns:a16="http://schemas.microsoft.com/office/drawing/2014/main" val="617471889"/>
                    </a:ext>
                  </a:extLst>
                </a:gridCol>
              </a:tblGrid>
              <a:tr h="1098870">
                <a:tc>
                  <a:txBody>
                    <a:bodyPr/>
                    <a:lstStyle/>
                    <a:p>
                      <a:pPr algn="ctr"/>
                      <a:r>
                        <a:rPr lang="es-ES" sz="4800" b="1" i="0" noProof="0" dirty="0">
                          <a:solidFill>
                            <a:srgbClr val="740507"/>
                          </a:solidFill>
                          <a:latin typeface="+mn-lt"/>
                          <a:cs typeface="Times New Roman" panose="02020603050405020304" pitchFamily="18" charset="0"/>
                        </a:rPr>
                        <a:t>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DC26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noProof="0" dirty="0">
                          <a:solidFill>
                            <a:schemeClr val="tx1"/>
                          </a:solidFill>
                          <a:latin typeface="+mn-lt"/>
                          <a:cs typeface="Times New Roman" panose="02020603050405020304" pitchFamily="18" charset="0"/>
                        </a:rPr>
                        <a:t>En la tabla, mire el número a la derecha de la cantidad de tamaño de la porción, en la columna “Azúcares añadidos”. </a:t>
                      </a:r>
                      <a:r>
                        <a:rPr lang="es-ES" sz="1400" b="1" noProof="0" dirty="0">
                          <a:solidFill>
                            <a:srgbClr val="740507"/>
                          </a:solidFill>
                          <a:latin typeface="+mn-lt"/>
                          <a:cs typeface="Times New Roman" panose="02020603050405020304" pitchFamily="18" charset="0"/>
                        </a:rPr>
                        <a:t>Si el cereal tiene esa cantidad de azúcares añadidos o menos, el cereal cumple con el límite de azúcares añadidos.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2F2F3"/>
                    </a:solidFill>
                  </a:tcPr>
                </a:tc>
                <a:extLst>
                  <a:ext uri="{0D108BD9-81ED-4DB2-BD59-A6C34878D82A}">
                    <a16:rowId xmlns:a16="http://schemas.microsoft.com/office/drawing/2014/main" val="3714166765"/>
                  </a:ext>
                </a:extLst>
              </a:tr>
            </a:tbl>
          </a:graphicData>
        </a:graphic>
      </p:graphicFrame>
      <p:pic>
        <p:nvPicPr>
          <p:cNvPr id="3" name="Picture 2" descr="Tabla con dos columnas, la columna de la izquierda es tamaño de porción y la columna de la derecha es azúcares añadidos ">
            <a:extLst>
              <a:ext uri="{FF2B5EF4-FFF2-40B4-BE49-F238E27FC236}">
                <a16:creationId xmlns:a16="http://schemas.microsoft.com/office/drawing/2014/main" id="{1E153495-AF2C-87EA-F716-79A960AE78E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711809" y="2047703"/>
            <a:ext cx="4146889" cy="2770212"/>
          </a:xfrm>
          <a:prstGeom prst="rect">
            <a:avLst/>
          </a:prstGeom>
        </p:spPr>
      </p:pic>
      <p:sp>
        <p:nvSpPr>
          <p:cNvPr id="15" name="Oval 14" descr="Enfásis en la línea del tamaño de porción de 26-30 gramos que debe tener no más de 6 gramos de azúcares añadidos">
            <a:extLst>
              <a:ext uri="{FF2B5EF4-FFF2-40B4-BE49-F238E27FC236}">
                <a16:creationId xmlns:a16="http://schemas.microsoft.com/office/drawing/2014/main" id="{664E3738-BB2F-DBF5-6036-882337C98210}"/>
              </a:ext>
            </a:extLst>
          </p:cNvPr>
          <p:cNvSpPr/>
          <p:nvPr/>
        </p:nvSpPr>
        <p:spPr>
          <a:xfrm>
            <a:off x="3496673" y="2894913"/>
            <a:ext cx="4541259" cy="416845"/>
          </a:xfrm>
          <a:prstGeom prst="ellipse">
            <a:avLst/>
          </a:prstGeom>
          <a:noFill/>
          <a:ln w="19050">
            <a:solidFill>
              <a:srgbClr val="740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524924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A173-5738-194A-BBD6-CD470C4B6559}"/>
              </a:ext>
              <a:ext uri="{C183D7F6-B498-43B3-948B-1728B52AA6E4}">
                <adec:decorative xmlns:adec="http://schemas.microsoft.com/office/drawing/2017/decorative" val="1"/>
              </a:ext>
            </a:extLst>
          </p:cNvPr>
          <p:cNvSpPr>
            <a:spLocks/>
          </p:cNvSpPr>
          <p:nvPr/>
        </p:nvSpPr>
        <p:spPr>
          <a:xfrm>
            <a:off x="689956" y="1"/>
            <a:ext cx="1163783" cy="731519"/>
          </a:xfrm>
          <a:prstGeom prst="rect">
            <a:avLst/>
          </a:prstGeom>
          <a:noFill/>
          <a:ln>
            <a:noFill/>
            <a:prstDash/>
          </a:ln>
          <a:effectLst/>
        </p:spPr>
        <p:txBody>
          <a:bodyPr rot="0" spcFirstLastPara="0" vertOverflow="overflow" horzOverflow="overflow" vert="horz" wrap="square" lIns="137160" tIns="228600" rIns="4572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8000" b="1" i="0" u="none" strike="noStrike" kern="1200" cap="none" spc="0" normalizeH="0" baseline="0" dirty="0">
                <a:ln>
                  <a:noFill/>
                </a:ln>
                <a:solidFill>
                  <a:srgbClr val="740507"/>
                </a:solidFill>
                <a:effectLst/>
                <a:uLnTx/>
                <a:uFillTx/>
                <a:latin typeface="+mj-lt"/>
                <a:ea typeface="+mj-ea"/>
                <a:cs typeface="+mj-cs"/>
              </a:rPr>
              <a:t>?</a:t>
            </a:r>
          </a:p>
        </p:txBody>
      </p:sp>
      <p:sp>
        <p:nvSpPr>
          <p:cNvPr id="9" name="Title 8">
            <a:extLst>
              <a:ext uri="{FF2B5EF4-FFF2-40B4-BE49-F238E27FC236}">
                <a16:creationId xmlns:a16="http://schemas.microsoft.com/office/drawing/2014/main" id="{ED86C633-DAF0-2C64-7B16-4D15DA6B20B2}"/>
              </a:ext>
            </a:extLst>
          </p:cNvPr>
          <p:cNvSpPr txBox="1">
            <a:spLocks noGrp="1"/>
          </p:cNvSpPr>
          <p:nvPr>
            <p:ph type="title" idx="4294967295"/>
          </p:nvPr>
        </p:nvSpPr>
        <p:spPr>
          <a:xfrm>
            <a:off x="0" y="1255223"/>
            <a:ext cx="2893512"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dirty="0">
                <a:ln>
                  <a:noFill/>
                </a:ln>
                <a:solidFill>
                  <a:srgbClr val="740507"/>
                </a:solidFill>
                <a:effectLst/>
                <a:uLnTx/>
                <a:uFillTx/>
                <a:latin typeface="+mn-lt"/>
                <a:ea typeface="+mj-ea"/>
                <a:cs typeface="+mj-cs"/>
              </a:rPr>
              <a:t>#5 Respuesta: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dirty="0">
                <a:ln>
                  <a:noFill/>
                </a:ln>
                <a:solidFill>
                  <a:srgbClr val="740507"/>
                </a:solidFill>
                <a:effectLst/>
                <a:uLnTx/>
                <a:uFillTx/>
                <a:latin typeface="+mn-lt"/>
                <a:ea typeface="+mj-ea"/>
                <a:cs typeface="+mj-cs"/>
              </a:rPr>
              <a:t>¿Es este cereal acreditable? </a:t>
            </a:r>
            <a:endParaRPr kumimoji="0" lang="es-ES" sz="1800" b="0" i="0" u="none" strike="noStrike" kern="1200" cap="none" spc="0" normalizeH="0" baseline="0" dirty="0">
              <a:ln>
                <a:noFill/>
              </a:ln>
              <a:solidFill>
                <a:schemeClr val="tx1"/>
              </a:solidFill>
              <a:effectLst/>
              <a:uLnTx/>
              <a:uFillTx/>
              <a:latin typeface="+mn-lt"/>
              <a:ea typeface="+mn-ea"/>
              <a:cs typeface="+mn-cs"/>
            </a:endParaRPr>
          </a:p>
        </p:txBody>
      </p:sp>
      <p:sp>
        <p:nvSpPr>
          <p:cNvPr id="10" name="Content Placeholder 3">
            <a:extLst>
              <a:ext uri="{FF2B5EF4-FFF2-40B4-BE49-F238E27FC236}">
                <a16:creationId xmlns:a16="http://schemas.microsoft.com/office/drawing/2014/main" id="{3689DB0A-3569-E440-AF61-D35ACC0CF021}"/>
              </a:ext>
            </a:extLst>
          </p:cNvPr>
          <p:cNvSpPr txBox="1">
            <a:spLocks/>
          </p:cNvSpPr>
          <p:nvPr/>
        </p:nvSpPr>
        <p:spPr>
          <a:xfrm>
            <a:off x="175521" y="2004682"/>
            <a:ext cx="2600930" cy="848467"/>
          </a:xfrm>
          <a:prstGeom prst="rect">
            <a:avLst/>
          </a:prstGeom>
        </p:spPr>
        <p:txBody>
          <a:bodyPr/>
          <a:lstStyle>
            <a:lvl1pPr marL="274320" indent="-274320" algn="l" defTabSz="914400" rtl="0" eaLnBrk="1" latinLnBrk="0" hangingPunct="1">
              <a:lnSpc>
                <a:spcPct val="90000"/>
              </a:lnSpc>
              <a:spcBef>
                <a:spcPts val="1000"/>
              </a:spcBef>
              <a:buClr>
                <a:srgbClr val="062F6E"/>
              </a:buClr>
              <a:buFontTx/>
              <a:buBlip>
                <a:blip r:embed="rId3"/>
              </a:buBlip>
              <a:defRPr sz="2000" b="0" i="0" kern="1200">
                <a:solidFill>
                  <a:schemeClr val="tx1">
                    <a:lumMod val="65000"/>
                    <a:lumOff val="3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34963">
              <a:buClr>
                <a:srgbClr val="740507"/>
              </a:buClr>
              <a:buFont typeface="Wingdings" pitchFamily="2" charset="2"/>
              <a:buChar char="q"/>
            </a:pPr>
            <a:r>
              <a:rPr lang="es-ES" sz="1800" b="1" dirty="0">
                <a:solidFill>
                  <a:srgbClr val="740507"/>
                </a:solidFill>
              </a:rPr>
              <a:t>Sí</a:t>
            </a:r>
            <a:r>
              <a:rPr lang="es-ES" sz="1800" dirty="0">
                <a:solidFill>
                  <a:srgbClr val="740507"/>
                </a:solidFill>
              </a:rPr>
              <a:t>               </a:t>
            </a:r>
          </a:p>
        </p:txBody>
      </p:sp>
      <p:pic>
        <p:nvPicPr>
          <p:cNvPr id="4" name="Picture 3" descr="Marca de verificación al lado de la respuesta que dice Sí">
            <a:extLst>
              <a:ext uri="{FF2B5EF4-FFF2-40B4-BE49-F238E27FC236}">
                <a16:creationId xmlns:a16="http://schemas.microsoft.com/office/drawing/2014/main" id="{DCDD4C63-2360-61C1-CBA0-F34414A22F31}"/>
              </a:ext>
            </a:extLst>
          </p:cNvPr>
          <p:cNvPicPr>
            <a:picLocks noChangeAspect="1"/>
          </p:cNvPicPr>
          <p:nvPr/>
        </p:nvPicPr>
        <p:blipFill>
          <a:blip r:embed="rId4"/>
          <a:stretch>
            <a:fillRect/>
          </a:stretch>
        </p:blipFill>
        <p:spPr>
          <a:xfrm>
            <a:off x="187923" y="1884015"/>
            <a:ext cx="432854" cy="493819"/>
          </a:xfrm>
          <a:prstGeom prst="rect">
            <a:avLst/>
          </a:prstGeom>
        </p:spPr>
      </p:pic>
      <p:sp>
        <p:nvSpPr>
          <p:cNvPr id="14" name="TextBox 13">
            <a:extLst>
              <a:ext uri="{FF2B5EF4-FFF2-40B4-BE49-F238E27FC236}">
                <a16:creationId xmlns:a16="http://schemas.microsoft.com/office/drawing/2014/main" id="{58EC7E8E-7F7C-6CC2-EDEA-8C6B4ACFD74C}"/>
              </a:ext>
            </a:extLst>
          </p:cNvPr>
          <p:cNvSpPr txBox="1"/>
          <p:nvPr/>
        </p:nvSpPr>
        <p:spPr>
          <a:xfrm rot="10800000" flipV="1">
            <a:off x="1513637" y="1984424"/>
            <a:ext cx="847898" cy="369332"/>
          </a:xfrm>
          <a:prstGeom prst="rect">
            <a:avLst/>
          </a:prstGeom>
          <a:noFill/>
        </p:spPr>
        <p:txBody>
          <a:bodyPr wrap="square">
            <a:spAutoFit/>
          </a:bodyPr>
          <a:lstStyle/>
          <a:p>
            <a:pPr marL="342900" indent="-334963">
              <a:buClr>
                <a:srgbClr val="740507"/>
              </a:buClr>
              <a:buFont typeface="Wingdings" pitchFamily="2" charset="2"/>
              <a:buChar char="q"/>
            </a:pPr>
            <a:r>
              <a:rPr lang="es-ES" sz="1800" dirty="0">
                <a:solidFill>
                  <a:srgbClr val="740507"/>
                </a:solidFill>
              </a:rPr>
              <a:t>No</a:t>
            </a:r>
          </a:p>
        </p:txBody>
      </p:sp>
      <p:pic>
        <p:nvPicPr>
          <p:cNvPr id="11" name="Picture 10" descr="La etiqueta de información nutricional de un cereal con un tamaño de porción de 3/4 taza (30g) y contiene 4 gramos de azúcares añadidos.">
            <a:extLst>
              <a:ext uri="{FF2B5EF4-FFF2-40B4-BE49-F238E27FC236}">
                <a16:creationId xmlns:a16="http://schemas.microsoft.com/office/drawing/2014/main" id="{9703E36F-A7B5-ABB2-3D01-7ACFCB39BEF7}"/>
              </a:ext>
            </a:extLst>
          </p:cNvPr>
          <p:cNvPicPr>
            <a:picLocks noChangeAspect="1"/>
          </p:cNvPicPr>
          <p:nvPr/>
        </p:nvPicPr>
        <p:blipFill>
          <a:blip r:embed="rId5"/>
          <a:stretch>
            <a:fillRect/>
          </a:stretch>
        </p:blipFill>
        <p:spPr>
          <a:xfrm>
            <a:off x="0" y="2425257"/>
            <a:ext cx="3209295" cy="2534300"/>
          </a:xfrm>
          <a:prstGeom prst="rect">
            <a:avLst/>
          </a:prstGeom>
        </p:spPr>
      </p:pic>
      <p:sp>
        <p:nvSpPr>
          <p:cNvPr id="13" name="Rounded Rectangle 48" descr="Rectangle">
            <a:extLst>
              <a:ext uri="{FF2B5EF4-FFF2-40B4-BE49-F238E27FC236}">
                <a16:creationId xmlns:a16="http://schemas.microsoft.com/office/drawing/2014/main" id="{9C16A39C-D7EA-96A7-79D2-F14722F3BD28}"/>
              </a:ext>
              <a:ext uri="{C183D7F6-B498-43B3-948B-1728B52AA6E4}">
                <adec:decorative xmlns:adec="http://schemas.microsoft.com/office/drawing/2017/decorative" val="0"/>
              </a:ext>
            </a:extLst>
          </p:cNvPr>
          <p:cNvSpPr/>
          <p:nvPr/>
        </p:nvSpPr>
        <p:spPr>
          <a:xfrm>
            <a:off x="3384223" y="207391"/>
            <a:ext cx="4760536" cy="4829158"/>
          </a:xfrm>
          <a:prstGeom prst="roundRect">
            <a:avLst/>
          </a:prstGeom>
          <a:solidFill>
            <a:srgbClr val="F2F3F4"/>
          </a:solidFill>
          <a:ln>
            <a:noFill/>
          </a:ln>
          <a:effectLst>
            <a:outerShdw blurRad="635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prstClr val="white"/>
              </a:solidFill>
            </a:endParaRPr>
          </a:p>
        </p:txBody>
      </p:sp>
      <p:graphicFrame>
        <p:nvGraphicFramePr>
          <p:cNvPr id="8" name="Table 7" descr="Tabla que explica el paso 4">
            <a:extLst>
              <a:ext uri="{FF2B5EF4-FFF2-40B4-BE49-F238E27FC236}">
                <a16:creationId xmlns:a16="http://schemas.microsoft.com/office/drawing/2014/main" id="{64BBD2B8-922E-36E2-1DFD-F6F9376D3612}"/>
              </a:ext>
            </a:extLst>
          </p:cNvPr>
          <p:cNvGraphicFramePr>
            <a:graphicFrameLocks noGrp="1"/>
          </p:cNvGraphicFramePr>
          <p:nvPr>
            <p:extLst>
              <p:ext uri="{D42A27DB-BD31-4B8C-83A1-F6EECF244321}">
                <p14:modId xmlns:p14="http://schemas.microsoft.com/office/powerpoint/2010/main" val="1417743001"/>
              </p:ext>
            </p:extLst>
          </p:nvPr>
        </p:nvGraphicFramePr>
        <p:xfrm>
          <a:off x="3614911" y="650716"/>
          <a:ext cx="4457935" cy="1371600"/>
        </p:xfrm>
        <a:graphic>
          <a:graphicData uri="http://schemas.openxmlformats.org/drawingml/2006/table">
            <a:tbl>
              <a:tblPr firstRow="1" bandRow="1">
                <a:tableStyleId>{5C22544A-7EE6-4342-B048-85BDC9FD1C3A}</a:tableStyleId>
              </a:tblPr>
              <a:tblGrid>
                <a:gridCol w="878581">
                  <a:extLst>
                    <a:ext uri="{9D8B030D-6E8A-4147-A177-3AD203B41FA5}">
                      <a16:colId xmlns:a16="http://schemas.microsoft.com/office/drawing/2014/main" val="3522522875"/>
                    </a:ext>
                  </a:extLst>
                </a:gridCol>
                <a:gridCol w="3579354">
                  <a:extLst>
                    <a:ext uri="{9D8B030D-6E8A-4147-A177-3AD203B41FA5}">
                      <a16:colId xmlns:a16="http://schemas.microsoft.com/office/drawing/2014/main" val="617471889"/>
                    </a:ext>
                  </a:extLst>
                </a:gridCol>
              </a:tblGrid>
              <a:tr h="1098870">
                <a:tc>
                  <a:txBody>
                    <a:bodyPr/>
                    <a:lstStyle/>
                    <a:p>
                      <a:pPr algn="ctr"/>
                      <a:r>
                        <a:rPr lang="es-ES" sz="4800" b="1" i="0" noProof="0" dirty="0">
                          <a:solidFill>
                            <a:srgbClr val="740507"/>
                          </a:solidFill>
                          <a:latin typeface="+mn-lt"/>
                          <a:cs typeface="Times New Roman" panose="02020603050405020304" pitchFamily="18" charset="0"/>
                        </a:rPr>
                        <a:t>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DC26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mn-lt"/>
                          <a:ea typeface="+mn-ea"/>
                          <a:cs typeface="Times New Roman" panose="02020603050405020304" pitchFamily="18" charset="0"/>
                        </a:rPr>
                        <a:t>En la tabla, mire el número a la derecha de la cantidad de tamaño de la porción, en la columna “Azúcares añadidos”. </a:t>
                      </a:r>
                      <a:r>
                        <a:rPr kumimoji="0" lang="es-ES" sz="1400" b="1" i="0" u="none" strike="noStrike" kern="1200" cap="none" spc="0" normalizeH="0" baseline="0" noProof="0" dirty="0">
                          <a:ln>
                            <a:noFill/>
                          </a:ln>
                          <a:solidFill>
                            <a:srgbClr val="740507"/>
                          </a:solidFill>
                          <a:effectLst/>
                          <a:uLnTx/>
                          <a:uFillTx/>
                          <a:latin typeface="+mn-lt"/>
                          <a:ea typeface="+mn-ea"/>
                          <a:cs typeface="Times New Roman" panose="02020603050405020304" pitchFamily="18" charset="0"/>
                        </a:rPr>
                        <a:t>Si el cereal tiene esa cantidad de azúcares añadidos o menos, el cereal cumple con el límite de azúcares añadidos.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2F2F3"/>
                    </a:solidFill>
                  </a:tcPr>
                </a:tc>
                <a:extLst>
                  <a:ext uri="{0D108BD9-81ED-4DB2-BD59-A6C34878D82A}">
                    <a16:rowId xmlns:a16="http://schemas.microsoft.com/office/drawing/2014/main" val="3714166765"/>
                  </a:ext>
                </a:extLst>
              </a:tr>
            </a:tbl>
          </a:graphicData>
        </a:graphic>
      </p:graphicFrame>
      <p:pic>
        <p:nvPicPr>
          <p:cNvPr id="6" name="Picture 5" descr="Tabla con dos columnas, la columna de la izquierda es tamaño de porción y la columna de la derecha es azúcares añadidos ">
            <a:extLst>
              <a:ext uri="{FF2B5EF4-FFF2-40B4-BE49-F238E27FC236}">
                <a16:creationId xmlns:a16="http://schemas.microsoft.com/office/drawing/2014/main" id="{289DB274-FD49-6C20-2DB3-B865B33F7E0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3603926" y="2022316"/>
            <a:ext cx="4146889" cy="2770212"/>
          </a:xfrm>
          <a:prstGeom prst="rect">
            <a:avLst/>
          </a:prstGeom>
        </p:spPr>
      </p:pic>
      <p:sp>
        <p:nvSpPr>
          <p:cNvPr id="15" name="Oval 14" descr="Enfásis en la línea del tamaño de porción de 26-30 gramos que debe tener no más de 6 gramos de azúcares añadidos">
            <a:extLst>
              <a:ext uri="{FF2B5EF4-FFF2-40B4-BE49-F238E27FC236}">
                <a16:creationId xmlns:a16="http://schemas.microsoft.com/office/drawing/2014/main" id="{664E3738-BB2F-DBF5-6036-882337C98210}"/>
              </a:ext>
            </a:extLst>
          </p:cNvPr>
          <p:cNvSpPr/>
          <p:nvPr/>
        </p:nvSpPr>
        <p:spPr>
          <a:xfrm>
            <a:off x="3564735" y="2853149"/>
            <a:ext cx="4468922" cy="508462"/>
          </a:xfrm>
          <a:prstGeom prst="ellipse">
            <a:avLst/>
          </a:prstGeom>
          <a:noFill/>
          <a:ln w="19050">
            <a:solidFill>
              <a:srgbClr val="740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553566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9CCE-5D09-0648-B0F9-60048339CE17}"/>
              </a:ext>
            </a:extLst>
          </p:cNvPr>
          <p:cNvSpPr>
            <a:spLocks noGrp="1"/>
          </p:cNvSpPr>
          <p:nvPr>
            <p:ph type="title"/>
          </p:nvPr>
        </p:nvSpPr>
        <p:spPr>
          <a:xfrm>
            <a:off x="0" y="-150313"/>
            <a:ext cx="7409146" cy="1290181"/>
          </a:xfrm>
        </p:spPr>
        <p:txBody>
          <a:bodyPr/>
          <a:lstStyle/>
          <a:p>
            <a:r>
              <a:rPr lang="es-US" sz="3200" noProof="0" dirty="0">
                <a:solidFill>
                  <a:srgbClr val="740507"/>
                </a:solidFill>
                <a:latin typeface="Source Sans Pro" panose="020B0503030403020204" pitchFamily="34" charset="0"/>
                <a:ea typeface="Source Sans Pro" panose="020B0503030403020204" pitchFamily="34" charset="0"/>
              </a:rPr>
              <a:t>#6 ¡Inténtelo!</a:t>
            </a:r>
            <a:br>
              <a:rPr lang="es-US" sz="3200" noProof="0" dirty="0">
                <a:solidFill>
                  <a:srgbClr val="740507"/>
                </a:solidFill>
                <a:latin typeface="Source Sans Pro" panose="020B0503030403020204" pitchFamily="34" charset="0"/>
                <a:ea typeface="Source Sans Pro" panose="020B0503030403020204" pitchFamily="34" charset="0"/>
              </a:rPr>
            </a:br>
            <a:r>
              <a:rPr lang="es-US" sz="3200" noProof="0" dirty="0">
                <a:solidFill>
                  <a:srgbClr val="740507"/>
                </a:solidFill>
                <a:latin typeface="Source Sans Pro" panose="020B0503030403020204" pitchFamily="34" charset="0"/>
                <a:ea typeface="Source Sans Pro" panose="020B0503030403020204" pitchFamily="34" charset="0"/>
              </a:rPr>
              <a:t> ¿Qué cereales puede añadir a su lista? </a:t>
            </a:r>
            <a:endParaRPr lang="es-US" sz="2800" b="0" noProof="0" dirty="0">
              <a:solidFill>
                <a:srgbClr val="740507"/>
              </a:solidFill>
              <a:latin typeface="Source Sans Pro" panose="020B0503030403020204" pitchFamily="34" charset="0"/>
              <a:ea typeface="Source Sans Pro" panose="020B0503030403020204" pitchFamily="34" charset="0"/>
            </a:endParaRPr>
          </a:p>
        </p:txBody>
      </p:sp>
      <p:pic>
        <p:nvPicPr>
          <p:cNvPr id="14" name="Picture 13" descr="Caja de cereal">
            <a:extLst>
              <a:ext uri="{FF2B5EF4-FFF2-40B4-BE49-F238E27FC236}">
                <a16:creationId xmlns:a16="http://schemas.microsoft.com/office/drawing/2014/main" id="{870AD64D-02F2-3224-CF48-24232CA83265}"/>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761515">
            <a:off x="654436" y="1532809"/>
            <a:ext cx="1542759" cy="1920240"/>
          </a:xfrm>
          <a:prstGeom prst="rect">
            <a:avLst/>
          </a:prstGeom>
        </p:spPr>
      </p:pic>
      <p:grpSp>
        <p:nvGrpSpPr>
          <p:cNvPr id="4" name="Group 3" descr="Etiqueta de información nutricional de un cereal que contiene un tamaño de porción de 2/3 taza (55 gramos) y 10 gramos de azúcares añadidos">
            <a:extLst>
              <a:ext uri="{FF2B5EF4-FFF2-40B4-BE49-F238E27FC236}">
                <a16:creationId xmlns:a16="http://schemas.microsoft.com/office/drawing/2014/main" id="{D4BC6A07-8513-F586-A963-0EE827B94CCE}"/>
              </a:ext>
            </a:extLst>
          </p:cNvPr>
          <p:cNvGrpSpPr/>
          <p:nvPr/>
        </p:nvGrpSpPr>
        <p:grpSpPr>
          <a:xfrm>
            <a:off x="2908430" y="1202499"/>
            <a:ext cx="2847280" cy="3761625"/>
            <a:chOff x="2850465" y="1290181"/>
            <a:chExt cx="2767458" cy="3673943"/>
          </a:xfrm>
        </p:grpSpPr>
        <p:sp>
          <p:nvSpPr>
            <p:cNvPr id="6" name="Rounded Rectangle 5">
              <a:extLst>
                <a:ext uri="{FF2B5EF4-FFF2-40B4-BE49-F238E27FC236}">
                  <a16:creationId xmlns:a16="http://schemas.microsoft.com/office/drawing/2014/main" id="{98913CB6-66AA-8540-87AE-6FC90CE053CD}"/>
                </a:ext>
              </a:extLst>
            </p:cNvPr>
            <p:cNvSpPr/>
            <p:nvPr/>
          </p:nvSpPr>
          <p:spPr>
            <a:xfrm>
              <a:off x="2850465" y="1290181"/>
              <a:ext cx="2767457" cy="767218"/>
            </a:xfrm>
            <a:prstGeom prst="roundRect">
              <a:avLst>
                <a:gd name="adj" fmla="val 0"/>
              </a:avLst>
            </a:prstGeom>
            <a:solidFill>
              <a:srgbClr val="FDC26D"/>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pPr algn="ctr"/>
              <a:r>
                <a:rPr lang="en-US" b="1" dirty="0">
                  <a:solidFill>
                    <a:schemeClr val="tx1"/>
                  </a:solidFill>
                  <a:latin typeface="Source Sans Pro" panose="020B0503030403020204" pitchFamily="34" charset="0"/>
                  <a:ea typeface="Source Sans Pro" panose="020B0503030403020204" pitchFamily="34" charset="0"/>
                </a:rPr>
                <a:t>Marca C</a:t>
              </a:r>
            </a:p>
            <a:p>
              <a:pPr algn="ctr"/>
              <a:r>
                <a:rPr lang="en-US" b="1" dirty="0">
                  <a:solidFill>
                    <a:schemeClr val="tx1"/>
                  </a:solidFill>
                  <a:latin typeface="Source Sans Pro" panose="020B0503030403020204" pitchFamily="34" charset="0"/>
                  <a:ea typeface="Source Sans Pro" panose="020B0503030403020204" pitchFamily="34" charset="0"/>
                </a:rPr>
                <a:t>Gran Cereal de Granola  </a:t>
              </a:r>
            </a:p>
          </p:txBody>
        </p:sp>
        <p:pic>
          <p:nvPicPr>
            <p:cNvPr id="3" name="Picture 2" descr="Table&#10;&#10;Description automatically generated">
              <a:extLst>
                <a:ext uri="{FF2B5EF4-FFF2-40B4-BE49-F238E27FC236}">
                  <a16:creationId xmlns:a16="http://schemas.microsoft.com/office/drawing/2014/main" id="{423150EA-1B64-33F6-A458-AECB82662E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50466" y="2057399"/>
              <a:ext cx="2767457" cy="2906725"/>
            </a:xfrm>
            <a:prstGeom prst="rect">
              <a:avLst/>
            </a:prstGeom>
          </p:spPr>
        </p:pic>
      </p:grpSp>
      <p:pic>
        <p:nvPicPr>
          <p:cNvPr id="9" name="Picture 8" descr="Illustración de un niña sentada en una mesa comiendo cereal. ">
            <a:extLst>
              <a:ext uri="{FF2B5EF4-FFF2-40B4-BE49-F238E27FC236}">
                <a16:creationId xmlns:a16="http://schemas.microsoft.com/office/drawing/2014/main" id="{24FCD5CC-63DC-C346-BA28-B1F10B738A5C}"/>
              </a:ext>
            </a:extLst>
          </p:cNvPr>
          <p:cNvPicPr>
            <a:picLocks noChangeAspect="1"/>
          </p:cNvPicPr>
          <p:nvPr/>
        </p:nvPicPr>
        <p:blipFill>
          <a:blip r:embed="rId5"/>
          <a:stretch>
            <a:fillRect/>
          </a:stretch>
        </p:blipFill>
        <p:spPr>
          <a:xfrm>
            <a:off x="6429529" y="2571750"/>
            <a:ext cx="2252133" cy="2286000"/>
          </a:xfrm>
          <a:prstGeom prst="rect">
            <a:avLst/>
          </a:prstGeom>
        </p:spPr>
      </p:pic>
    </p:spTree>
    <p:extLst>
      <p:ext uri="{BB962C8B-B14F-4D97-AF65-F5344CB8AC3E}">
        <p14:creationId xmlns:p14="http://schemas.microsoft.com/office/powerpoint/2010/main" val="2574581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87D7EC2-376B-3144-8BAF-3AC1BDDA1B5E}"/>
              </a:ext>
              <a:ext uri="{C183D7F6-B498-43B3-948B-1728B52AA6E4}">
                <adec:decorative xmlns:adec="http://schemas.microsoft.com/office/drawing/2017/decorative" val="1"/>
              </a:ext>
            </a:extLst>
          </p:cNvPr>
          <p:cNvSpPr txBox="1"/>
          <p:nvPr/>
        </p:nvSpPr>
        <p:spPr>
          <a:xfrm>
            <a:off x="603844" y="258798"/>
            <a:ext cx="1380227" cy="1323439"/>
          </a:xfrm>
          <a:prstGeom prst="rect">
            <a:avLst/>
          </a:prstGeom>
          <a:noFill/>
        </p:spPr>
        <p:txBody>
          <a:bodyPr wrap="square" rtlCol="0">
            <a:spAutoFit/>
          </a:bodyPr>
          <a:lstStyle/>
          <a:p>
            <a:pPr algn="ctr"/>
            <a:r>
              <a:rPr lang="es-ES" sz="8000" b="1" dirty="0">
                <a:solidFill>
                  <a:srgbClr val="740507"/>
                </a:solidFill>
                <a:latin typeface="Helvetica" pitchFamily="2" charset="0"/>
              </a:rPr>
              <a:t>?</a:t>
            </a:r>
          </a:p>
        </p:txBody>
      </p:sp>
      <p:sp>
        <p:nvSpPr>
          <p:cNvPr id="2" name="Title 1">
            <a:extLst>
              <a:ext uri="{FF2B5EF4-FFF2-40B4-BE49-F238E27FC236}">
                <a16:creationId xmlns:a16="http://schemas.microsoft.com/office/drawing/2014/main" id="{F994C4EC-3FF1-B140-94DA-D2DFA35861A2}"/>
              </a:ext>
            </a:extLst>
          </p:cNvPr>
          <p:cNvSpPr>
            <a:spLocks noGrp="1"/>
          </p:cNvSpPr>
          <p:nvPr>
            <p:ph type="title"/>
          </p:nvPr>
        </p:nvSpPr>
        <p:spPr>
          <a:xfrm>
            <a:off x="0" y="1488922"/>
            <a:ext cx="3112718" cy="1414450"/>
          </a:xfrm>
        </p:spPr>
        <p:txBody>
          <a:bodyPr lIns="228600" tIns="0"/>
          <a:lstStyle/>
          <a:p>
            <a:r>
              <a:rPr lang="es-ES" sz="1800" dirty="0">
                <a:latin typeface="+mj-lt"/>
              </a:rPr>
              <a:t>#6 ¡Inténtelo! </a:t>
            </a:r>
            <a:br>
              <a:rPr lang="es-ES" sz="1800" dirty="0">
                <a:latin typeface="+mj-lt"/>
              </a:rPr>
            </a:br>
            <a:r>
              <a:rPr lang="es-ES" sz="1800" b="0" dirty="0">
                <a:latin typeface="+mj-lt"/>
              </a:rPr>
              <a:t>¿Es acreditable este cereal?</a:t>
            </a:r>
          </a:p>
        </p:txBody>
      </p:sp>
      <p:sp>
        <p:nvSpPr>
          <p:cNvPr id="18" name="Content Placeholder 3">
            <a:extLst>
              <a:ext uri="{FF2B5EF4-FFF2-40B4-BE49-F238E27FC236}">
                <a16:creationId xmlns:a16="http://schemas.microsoft.com/office/drawing/2014/main" id="{D5596D0E-71BE-E047-A7D8-732285CDE5A3}"/>
              </a:ext>
            </a:extLst>
          </p:cNvPr>
          <p:cNvSpPr txBox="1">
            <a:spLocks/>
          </p:cNvSpPr>
          <p:nvPr/>
        </p:nvSpPr>
        <p:spPr>
          <a:xfrm>
            <a:off x="528094" y="2494113"/>
            <a:ext cx="1267239" cy="848467"/>
          </a:xfrm>
          <a:prstGeom prst="rect">
            <a:avLst/>
          </a:prstGeom>
        </p:spPr>
        <p:txBody>
          <a:bodyPr/>
          <a:lstStyle>
            <a:lvl1pPr marL="274320" indent="-274320" algn="l" defTabSz="914400" rtl="0" eaLnBrk="1" latinLnBrk="0" hangingPunct="1">
              <a:lnSpc>
                <a:spcPct val="90000"/>
              </a:lnSpc>
              <a:spcBef>
                <a:spcPts val="1000"/>
              </a:spcBef>
              <a:buClr>
                <a:srgbClr val="062F6E"/>
              </a:buClr>
              <a:buFontTx/>
              <a:buBlip>
                <a:blip r:embed="rId3"/>
              </a:buBlip>
              <a:defRPr sz="2000" b="0" i="0" kern="1200">
                <a:solidFill>
                  <a:schemeClr val="tx1">
                    <a:lumMod val="65000"/>
                    <a:lumOff val="3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34963">
              <a:buClr>
                <a:srgbClr val="740507"/>
              </a:buClr>
              <a:buFont typeface="Wingdings" pitchFamily="2" charset="2"/>
              <a:buChar char="q"/>
            </a:pPr>
            <a:r>
              <a:rPr lang="es-ES" sz="1800" dirty="0">
                <a:solidFill>
                  <a:srgbClr val="740507"/>
                </a:solidFill>
                <a:latin typeface="+mn-lt"/>
              </a:rPr>
              <a:t>Sí</a:t>
            </a:r>
          </a:p>
          <a:p>
            <a:pPr marL="342900" indent="-334963">
              <a:buClr>
                <a:srgbClr val="740507"/>
              </a:buClr>
              <a:buFont typeface="Wingdings" pitchFamily="2" charset="2"/>
              <a:buChar char="q"/>
            </a:pPr>
            <a:r>
              <a:rPr lang="es-ES" sz="1800" dirty="0">
                <a:solidFill>
                  <a:srgbClr val="740507"/>
                </a:solidFill>
                <a:latin typeface="+mn-lt"/>
              </a:rPr>
              <a:t>No</a:t>
            </a:r>
          </a:p>
        </p:txBody>
      </p:sp>
      <p:grpSp>
        <p:nvGrpSpPr>
          <p:cNvPr id="7" name="Group 6" descr="Etiqueta de información nutricional de un cereal que contiene un tamaño de porción de 2/3 taza (55 gramos) y 10 gramos de azúcares añadidos">
            <a:extLst>
              <a:ext uri="{FF2B5EF4-FFF2-40B4-BE49-F238E27FC236}">
                <a16:creationId xmlns:a16="http://schemas.microsoft.com/office/drawing/2014/main" id="{B58FE29A-6F23-F1C4-2597-FBA21C86C49E}"/>
              </a:ext>
            </a:extLst>
          </p:cNvPr>
          <p:cNvGrpSpPr/>
          <p:nvPr/>
        </p:nvGrpSpPr>
        <p:grpSpPr>
          <a:xfrm>
            <a:off x="3254239" y="1206293"/>
            <a:ext cx="2722484" cy="3680206"/>
            <a:chOff x="2850465" y="1290181"/>
            <a:chExt cx="2767458" cy="3673943"/>
          </a:xfrm>
        </p:grpSpPr>
        <p:sp>
          <p:nvSpPr>
            <p:cNvPr id="9" name="Rounded Rectangle 5">
              <a:extLst>
                <a:ext uri="{FF2B5EF4-FFF2-40B4-BE49-F238E27FC236}">
                  <a16:creationId xmlns:a16="http://schemas.microsoft.com/office/drawing/2014/main" id="{ADE511D6-A21E-1D9F-CC46-937BE5A6DD5F}"/>
                </a:ext>
              </a:extLst>
            </p:cNvPr>
            <p:cNvSpPr/>
            <p:nvPr/>
          </p:nvSpPr>
          <p:spPr>
            <a:xfrm>
              <a:off x="2850465" y="1290181"/>
              <a:ext cx="2767457" cy="767218"/>
            </a:xfrm>
            <a:prstGeom prst="roundRect">
              <a:avLst>
                <a:gd name="adj" fmla="val 0"/>
              </a:avLst>
            </a:prstGeom>
            <a:solidFill>
              <a:srgbClr val="FDC26D"/>
            </a:solidFill>
            <a:ln w="12700" cap="flat" cmpd="sng" algn="ctr">
              <a:noFill/>
              <a:prstDash val="solid"/>
              <a:miter lim="800000"/>
            </a:ln>
            <a:effectLst/>
          </p:spPr>
          <p:txBody>
            <a:bodyPr tIns="9144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dirty="0">
                  <a:ln>
                    <a:noFill/>
                  </a:ln>
                  <a:solidFill>
                    <a:prstClr val="black"/>
                  </a:solidFill>
                  <a:effectLst/>
                  <a:uLnTx/>
                  <a:uFillTx/>
                  <a:latin typeface="Calibri" panose="020F0502020204030204"/>
                  <a:ea typeface="Source Sans Pro" panose="020B0503030403020204" pitchFamily="34" charset="0"/>
                  <a:cs typeface="+mn-cs"/>
                </a:rPr>
                <a:t>Marca 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dirty="0">
                  <a:ln>
                    <a:noFill/>
                  </a:ln>
                  <a:solidFill>
                    <a:prstClr val="black"/>
                  </a:solidFill>
                  <a:effectLst/>
                  <a:uLnTx/>
                  <a:uFillTx/>
                  <a:latin typeface="Calibri" panose="020F0502020204030204"/>
                  <a:ea typeface="Source Sans Pro" panose="020B0503030403020204" pitchFamily="34" charset="0"/>
                  <a:cs typeface="+mn-cs"/>
                </a:rPr>
                <a:t>Gran Cereal de Granola  </a:t>
              </a:r>
            </a:p>
          </p:txBody>
        </p:sp>
        <p:pic>
          <p:nvPicPr>
            <p:cNvPr id="11" name="Picture 10" descr="Table&#10;&#10;Description automatically generated">
              <a:extLst>
                <a:ext uri="{FF2B5EF4-FFF2-40B4-BE49-F238E27FC236}">
                  <a16:creationId xmlns:a16="http://schemas.microsoft.com/office/drawing/2014/main" id="{002F7824-B817-3EFF-5DC0-98CE9D92FE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50466" y="2057399"/>
              <a:ext cx="2767457" cy="2906725"/>
            </a:xfrm>
            <a:prstGeom prst="rect">
              <a:avLst/>
            </a:prstGeom>
          </p:spPr>
        </p:pic>
      </p:grpSp>
      <p:pic>
        <p:nvPicPr>
          <p:cNvPr id="13" name="Picture 12" descr="Illustración de un niña sentada en una mesa comiendo cereal. ">
            <a:extLst>
              <a:ext uri="{FF2B5EF4-FFF2-40B4-BE49-F238E27FC236}">
                <a16:creationId xmlns:a16="http://schemas.microsoft.com/office/drawing/2014/main" id="{E69846D0-F92A-FB4D-A00B-77C96F4AA876}"/>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202111" y="1069059"/>
            <a:ext cx="1462544" cy="1484536"/>
          </a:xfrm>
          <a:prstGeom prst="rect">
            <a:avLst/>
          </a:prstGeom>
        </p:spPr>
      </p:pic>
      <p:pic>
        <p:nvPicPr>
          <p:cNvPr id="6" name="Picture 5" descr="Tabla con dos columnas, la columna de la izquierda es tamaño de porción y la columna de la derecha es azúcares añadidos ">
            <a:extLst>
              <a:ext uri="{FF2B5EF4-FFF2-40B4-BE49-F238E27FC236}">
                <a16:creationId xmlns:a16="http://schemas.microsoft.com/office/drawing/2014/main" id="{0DB4D4A4-5953-DF3D-E23A-80B60D33FF2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6013372" y="2850299"/>
            <a:ext cx="3083186" cy="2091219"/>
          </a:xfrm>
          <a:prstGeom prst="rect">
            <a:avLst/>
          </a:prstGeom>
        </p:spPr>
      </p:pic>
    </p:spTree>
    <p:extLst>
      <p:ext uri="{BB962C8B-B14F-4D97-AF65-F5344CB8AC3E}">
        <p14:creationId xmlns:p14="http://schemas.microsoft.com/office/powerpoint/2010/main" val="2957420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7D7C-4D15-A94C-AC2E-7CAADCAFDD66}"/>
              </a:ext>
            </a:extLst>
          </p:cNvPr>
          <p:cNvSpPr>
            <a:spLocks noGrp="1"/>
          </p:cNvSpPr>
          <p:nvPr>
            <p:ph type="title"/>
          </p:nvPr>
        </p:nvSpPr>
        <p:spPr/>
        <p:txBody>
          <a:bodyPr/>
          <a:lstStyle/>
          <a:p>
            <a:r>
              <a:rPr lang="es-ES" dirty="0" err="1">
                <a:latin typeface="Source Sans Pro" panose="020B0503030403020204" pitchFamily="34" charset="0"/>
                <a:ea typeface="Source Sans Pro" panose="020B0503030403020204" pitchFamily="34" charset="0"/>
              </a:rPr>
              <a:t>Team</a:t>
            </a:r>
            <a:r>
              <a:rPr lang="es-ES" dirty="0">
                <a:latin typeface="Source Sans Pro" panose="020B0503030403020204" pitchFamily="34" charset="0"/>
                <a:ea typeface="Source Sans Pro" panose="020B0503030403020204" pitchFamily="34" charset="0"/>
              </a:rPr>
              <a:t> Nutrition</a:t>
            </a:r>
          </a:p>
        </p:txBody>
      </p:sp>
      <p:grpSp>
        <p:nvGrpSpPr>
          <p:cNvPr id="4" name="Group 3" descr="Icono de Team Nutrition, USDA. ">
            <a:extLst>
              <a:ext uri="{FF2B5EF4-FFF2-40B4-BE49-F238E27FC236}">
                <a16:creationId xmlns:a16="http://schemas.microsoft.com/office/drawing/2014/main" id="{98073FE9-A3F0-4269-A01A-ACF858722859}"/>
              </a:ext>
            </a:extLst>
          </p:cNvPr>
          <p:cNvGrpSpPr/>
          <p:nvPr/>
        </p:nvGrpSpPr>
        <p:grpSpPr>
          <a:xfrm>
            <a:off x="78786" y="1268359"/>
            <a:ext cx="3419487" cy="2695311"/>
            <a:chOff x="303636" y="968402"/>
            <a:chExt cx="3586312" cy="2695311"/>
          </a:xfrm>
        </p:grpSpPr>
        <p:pic>
          <p:nvPicPr>
            <p:cNvPr id="6" name="Picture 2" descr="Icon: Team Nutrition, USDA. ">
              <a:extLst>
                <a:ext uri="{FF2B5EF4-FFF2-40B4-BE49-F238E27FC236}">
                  <a16:creationId xmlns:a16="http://schemas.microsoft.com/office/drawing/2014/main" id="{7ADBBE32-2150-D045-8490-0C3870F935E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03636" y="968402"/>
              <a:ext cx="2695311" cy="2695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2" name="Elbow Connector 31">
              <a:extLst>
                <a:ext uri="{FF2B5EF4-FFF2-40B4-BE49-F238E27FC236}">
                  <a16:creationId xmlns:a16="http://schemas.microsoft.com/office/drawing/2014/main" id="{4C4FDD55-4A85-2441-957F-0358953E1CD7}"/>
                </a:ext>
                <a:ext uri="{C183D7F6-B498-43B3-948B-1728B52AA6E4}">
                  <adec:decorative xmlns:adec="http://schemas.microsoft.com/office/drawing/2017/decorative" val="1"/>
                </a:ext>
              </a:extLst>
            </p:cNvPr>
            <p:cNvCxnSpPr>
              <a:cxnSpLocks/>
            </p:cNvCxnSpPr>
            <p:nvPr/>
          </p:nvCxnSpPr>
          <p:spPr>
            <a:xfrm flipV="1">
              <a:off x="3125449" y="1244297"/>
              <a:ext cx="764499" cy="764385"/>
            </a:xfrm>
            <a:prstGeom prst="bentConnector3">
              <a:avLst>
                <a:gd name="adj1" fmla="val 50000"/>
              </a:avLst>
            </a:prstGeom>
            <a:ln w="19050">
              <a:solidFill>
                <a:srgbClr val="740507"/>
              </a:solidFil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6FEA5FE-F819-ED4F-98B3-C28FD4042DB4}"/>
                </a:ext>
                <a:ext uri="{C183D7F6-B498-43B3-948B-1728B52AA6E4}">
                  <adec:decorative xmlns:adec="http://schemas.microsoft.com/office/drawing/2017/decorative" val="1"/>
                </a:ext>
              </a:extLst>
            </p:cNvPr>
            <p:cNvCxnSpPr>
              <a:cxnSpLocks/>
            </p:cNvCxnSpPr>
            <p:nvPr/>
          </p:nvCxnSpPr>
          <p:spPr>
            <a:xfrm>
              <a:off x="3125449" y="2278101"/>
              <a:ext cx="764499" cy="0"/>
            </a:xfrm>
            <a:prstGeom prst="line">
              <a:avLst/>
            </a:prstGeom>
            <a:ln w="19050">
              <a:solidFill>
                <a:srgbClr val="740507"/>
              </a:solidFill>
              <a:tailEnd type="oval"/>
            </a:ln>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AF1EC280-E93C-D549-B785-D8345879B879}"/>
                </a:ext>
                <a:ext uri="{C183D7F6-B498-43B3-948B-1728B52AA6E4}">
                  <adec:decorative xmlns:adec="http://schemas.microsoft.com/office/drawing/2017/decorative" val="1"/>
                </a:ext>
              </a:extLst>
            </p:cNvPr>
            <p:cNvCxnSpPr>
              <a:cxnSpLocks/>
            </p:cNvCxnSpPr>
            <p:nvPr/>
          </p:nvCxnSpPr>
          <p:spPr>
            <a:xfrm>
              <a:off x="3125449" y="2551213"/>
              <a:ext cx="764499" cy="521885"/>
            </a:xfrm>
            <a:prstGeom prst="bentConnector3">
              <a:avLst>
                <a:gd name="adj1" fmla="val 50000"/>
              </a:avLst>
            </a:prstGeom>
            <a:ln w="19050">
              <a:solidFill>
                <a:srgbClr val="740507"/>
              </a:solidFill>
              <a:tailEnd type="oval"/>
            </a:ln>
          </p:spPr>
          <p:style>
            <a:lnRef idx="1">
              <a:schemeClr val="accent1"/>
            </a:lnRef>
            <a:fillRef idx="0">
              <a:schemeClr val="accent1"/>
            </a:fillRef>
            <a:effectRef idx="0">
              <a:schemeClr val="accent1"/>
            </a:effectRef>
            <a:fontRef idx="minor">
              <a:schemeClr val="tx1"/>
            </a:fontRef>
          </p:style>
        </p:cxnSp>
      </p:grpSp>
      <p:sp>
        <p:nvSpPr>
          <p:cNvPr id="3" name="Text Placeholder 2">
            <a:extLst>
              <a:ext uri="{FF2B5EF4-FFF2-40B4-BE49-F238E27FC236}">
                <a16:creationId xmlns:a16="http://schemas.microsoft.com/office/drawing/2014/main" id="{34A537C3-9DA2-6847-9ED8-21289DEED462}"/>
              </a:ext>
            </a:extLst>
          </p:cNvPr>
          <p:cNvSpPr>
            <a:spLocks noGrp="1"/>
          </p:cNvSpPr>
          <p:nvPr>
            <p:ph type="body" idx="1"/>
          </p:nvPr>
        </p:nvSpPr>
        <p:spPr>
          <a:xfrm>
            <a:off x="3618890" y="1376909"/>
            <a:ext cx="5096821" cy="830997"/>
          </a:xfrm>
        </p:spPr>
        <p:txBody>
          <a:bodyPr/>
          <a:lstStyle/>
          <a:p>
            <a:r>
              <a:rPr lang="es-ES" dirty="0">
                <a:latin typeface="Source Sans Pro" panose="020B0503030403020204" pitchFamily="34" charset="0"/>
                <a:ea typeface="Source Sans Pro" panose="020B0503030403020204" pitchFamily="34" charset="0"/>
              </a:rPr>
              <a:t>Es una iniciativa del Servicio de Alimentos y Nutrición del USDA para apoyar los Programas de Nutrición Infantil del USDA.</a:t>
            </a:r>
          </a:p>
          <a:p>
            <a:endParaRPr lang="es-ES" dirty="0"/>
          </a:p>
        </p:txBody>
      </p:sp>
      <p:sp>
        <p:nvSpPr>
          <p:cNvPr id="7" name="Text Placeholder 2">
            <a:extLst>
              <a:ext uri="{FF2B5EF4-FFF2-40B4-BE49-F238E27FC236}">
                <a16:creationId xmlns:a16="http://schemas.microsoft.com/office/drawing/2014/main" id="{E1F73BED-4261-2A4E-82CF-6A6184447F30}"/>
              </a:ext>
            </a:extLst>
          </p:cNvPr>
          <p:cNvSpPr txBox="1">
            <a:spLocks/>
          </p:cNvSpPr>
          <p:nvPr/>
        </p:nvSpPr>
        <p:spPr>
          <a:xfrm>
            <a:off x="3618889" y="2422501"/>
            <a:ext cx="5096821" cy="599788"/>
          </a:xfrm>
          <a:prstGeom prst="rect">
            <a:avLst/>
          </a:prstGeom>
        </p:spPr>
        <p:txBody>
          <a:bodyPr lIns="0" anchor="t" anchorCtr="0"/>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lumMod val="65000"/>
                    <a:lumOff val="3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s-ES" dirty="0">
                <a:latin typeface="Source Sans Pro" panose="020B0503030403020204" pitchFamily="34" charset="0"/>
                <a:ea typeface="Source Sans Pro" panose="020B0503030403020204" pitchFamily="34" charset="0"/>
              </a:rPr>
              <a:t>Su objetivo es el mejorar los hábitos alimenticios y la actividad física en niños.</a:t>
            </a:r>
          </a:p>
        </p:txBody>
      </p:sp>
      <p:sp>
        <p:nvSpPr>
          <p:cNvPr id="8" name="Text Placeholder 2">
            <a:extLst>
              <a:ext uri="{FF2B5EF4-FFF2-40B4-BE49-F238E27FC236}">
                <a16:creationId xmlns:a16="http://schemas.microsoft.com/office/drawing/2014/main" id="{A70B2C4C-3ED9-1249-89A3-3A14017D9B42}"/>
              </a:ext>
            </a:extLst>
          </p:cNvPr>
          <p:cNvSpPr txBox="1">
            <a:spLocks/>
          </p:cNvSpPr>
          <p:nvPr/>
        </p:nvSpPr>
        <p:spPr>
          <a:xfrm>
            <a:off x="3618890" y="3236885"/>
            <a:ext cx="5375704" cy="830997"/>
          </a:xfrm>
          <a:prstGeom prst="rect">
            <a:avLst/>
          </a:prstGeom>
        </p:spPr>
        <p:txBody>
          <a:bodyPr lIns="0" anchor="t" anchorCtr="0"/>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lumMod val="65000"/>
                    <a:lumOff val="3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s-ES" dirty="0">
                <a:latin typeface="Source Sans Pro" panose="020B0503030403020204" pitchFamily="34" charset="0"/>
                <a:ea typeface="Source Sans Pro" panose="020B0503030403020204" pitchFamily="34" charset="0"/>
              </a:rPr>
              <a:t>Provee materiales de capacitación y de educación en nutrición para agencias estatales, organizaciones patrocinadoras y sitios que participan en el CACFP.</a:t>
            </a:r>
          </a:p>
        </p:txBody>
      </p:sp>
      <p:pic>
        <p:nvPicPr>
          <p:cNvPr id="13" name="Picture 12" descr="Icono de clic al vínculo">
            <a:extLst>
              <a:ext uri="{FF2B5EF4-FFF2-40B4-BE49-F238E27FC236}">
                <a16:creationId xmlns:a16="http://schemas.microsoft.com/office/drawing/2014/main" id="{276198BE-3825-5D4A-B361-16F7174BAAA4}"/>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16115" y="4517092"/>
            <a:ext cx="423093" cy="423093"/>
          </a:xfrm>
          <a:prstGeom prst="rect">
            <a:avLst/>
          </a:prstGeom>
        </p:spPr>
      </p:pic>
      <p:sp>
        <p:nvSpPr>
          <p:cNvPr id="5" name="Rectangle 4">
            <a:extLst>
              <a:ext uri="{FF2B5EF4-FFF2-40B4-BE49-F238E27FC236}">
                <a16:creationId xmlns:a16="http://schemas.microsoft.com/office/drawing/2014/main" id="{90989EEB-57ED-E641-B598-2B1FC08652CB}"/>
              </a:ext>
            </a:extLst>
          </p:cNvPr>
          <p:cNvSpPr/>
          <p:nvPr/>
        </p:nvSpPr>
        <p:spPr>
          <a:xfrm>
            <a:off x="994890" y="4517092"/>
            <a:ext cx="6700017" cy="461665"/>
          </a:xfrm>
          <a:prstGeom prst="rect">
            <a:avLst/>
          </a:prstGeom>
        </p:spPr>
        <p:txBody>
          <a:bodyPr wrap="square" lIns="0">
            <a:spAutoFit/>
          </a:bodyPr>
          <a:lstStyle/>
          <a:p>
            <a:pPr algn="ctr"/>
            <a:r>
              <a:rPr lang="es-ES" sz="2400" b="1" dirty="0">
                <a:solidFill>
                  <a:schemeClr val="tx1">
                    <a:lumMod val="75000"/>
                    <a:lumOff val="25000"/>
                  </a:schemeClr>
                </a:solidFill>
                <a:latin typeface="Source Sans Pro" panose="020B0503030403020204" pitchFamily="34" charset="0"/>
                <a:ea typeface="Source Sans Pro" panose="020B0503030403020204" pitchFamily="34" charset="0"/>
                <a:hlinkClick r:id="rId5">
                  <a:extLst>
                    <a:ext uri="{A12FA001-AC4F-418D-AE19-62706E023703}">
                      <ahyp:hlinkClr xmlns:ahyp="http://schemas.microsoft.com/office/drawing/2018/hyperlinkcolor" val="tx"/>
                    </a:ext>
                  </a:extLst>
                </a:hlinkClick>
              </a:rPr>
              <a:t>TeamNutrition.USDA.gov</a:t>
            </a:r>
            <a:endParaRPr lang="es-ES" sz="2400" b="1"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88686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87D7EC2-376B-3144-8BAF-3AC1BDDA1B5E}"/>
              </a:ext>
              <a:ext uri="{C183D7F6-B498-43B3-948B-1728B52AA6E4}">
                <adec:decorative xmlns:adec="http://schemas.microsoft.com/office/drawing/2017/decorative" val="1"/>
              </a:ext>
            </a:extLst>
          </p:cNvPr>
          <p:cNvSpPr txBox="1"/>
          <p:nvPr/>
        </p:nvSpPr>
        <p:spPr>
          <a:xfrm>
            <a:off x="603844" y="258798"/>
            <a:ext cx="1380227" cy="1323439"/>
          </a:xfrm>
          <a:prstGeom prst="rect">
            <a:avLst/>
          </a:prstGeom>
          <a:noFill/>
        </p:spPr>
        <p:txBody>
          <a:bodyPr wrap="square" rtlCol="0">
            <a:spAutoFit/>
          </a:bodyPr>
          <a:lstStyle/>
          <a:p>
            <a:pPr algn="ctr"/>
            <a:r>
              <a:rPr lang="es-ES" sz="8000" b="1" dirty="0">
                <a:solidFill>
                  <a:srgbClr val="740507"/>
                </a:solidFill>
                <a:latin typeface="Helvetica" pitchFamily="2" charset="0"/>
              </a:rPr>
              <a:t>?</a:t>
            </a:r>
          </a:p>
        </p:txBody>
      </p:sp>
      <p:sp>
        <p:nvSpPr>
          <p:cNvPr id="2" name="Title 1">
            <a:extLst>
              <a:ext uri="{FF2B5EF4-FFF2-40B4-BE49-F238E27FC236}">
                <a16:creationId xmlns:a16="http://schemas.microsoft.com/office/drawing/2014/main" id="{F994C4EC-3FF1-B140-94DA-D2DFA35861A2}"/>
              </a:ext>
            </a:extLst>
          </p:cNvPr>
          <p:cNvSpPr>
            <a:spLocks noGrp="1"/>
          </p:cNvSpPr>
          <p:nvPr>
            <p:ph type="title"/>
          </p:nvPr>
        </p:nvSpPr>
        <p:spPr>
          <a:xfrm>
            <a:off x="0" y="1488922"/>
            <a:ext cx="2934269" cy="1414450"/>
          </a:xfrm>
        </p:spPr>
        <p:txBody>
          <a:bodyPr lIns="228600" tIns="0"/>
          <a:lstStyle/>
          <a:p>
            <a:r>
              <a:rPr lang="es-ES" sz="1800" dirty="0">
                <a:latin typeface="+mj-lt"/>
              </a:rPr>
              <a:t>Respuesta:</a:t>
            </a:r>
            <a:br>
              <a:rPr lang="es-ES" sz="1800" dirty="0">
                <a:latin typeface="+mj-lt"/>
              </a:rPr>
            </a:br>
            <a:r>
              <a:rPr lang="es-ES" sz="1800" b="0" dirty="0">
                <a:latin typeface="+mj-lt"/>
              </a:rPr>
              <a:t>¿Es acreditable este cereal?</a:t>
            </a:r>
          </a:p>
        </p:txBody>
      </p:sp>
      <p:sp>
        <p:nvSpPr>
          <p:cNvPr id="18" name="Content Placeholder 3">
            <a:extLst>
              <a:ext uri="{FF2B5EF4-FFF2-40B4-BE49-F238E27FC236}">
                <a16:creationId xmlns:a16="http://schemas.microsoft.com/office/drawing/2014/main" id="{D5596D0E-71BE-E047-A7D8-732285CDE5A3}"/>
              </a:ext>
            </a:extLst>
          </p:cNvPr>
          <p:cNvSpPr txBox="1">
            <a:spLocks/>
          </p:cNvSpPr>
          <p:nvPr/>
        </p:nvSpPr>
        <p:spPr>
          <a:xfrm>
            <a:off x="528094" y="2494113"/>
            <a:ext cx="1267239" cy="848467"/>
          </a:xfrm>
          <a:prstGeom prst="rect">
            <a:avLst/>
          </a:prstGeom>
        </p:spPr>
        <p:txBody>
          <a:bodyPr/>
          <a:lstStyle>
            <a:lvl1pPr marL="274320" indent="-274320" algn="l" defTabSz="914400" rtl="0" eaLnBrk="1" latinLnBrk="0" hangingPunct="1">
              <a:lnSpc>
                <a:spcPct val="90000"/>
              </a:lnSpc>
              <a:spcBef>
                <a:spcPts val="1000"/>
              </a:spcBef>
              <a:buClr>
                <a:srgbClr val="062F6E"/>
              </a:buClr>
              <a:buFontTx/>
              <a:buBlip>
                <a:blip r:embed="rId3"/>
              </a:buBlip>
              <a:defRPr sz="2000" b="0" i="0" kern="1200">
                <a:solidFill>
                  <a:schemeClr val="tx1">
                    <a:lumMod val="65000"/>
                    <a:lumOff val="3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34963">
              <a:buClr>
                <a:srgbClr val="740507"/>
              </a:buClr>
              <a:buFont typeface="Wingdings" pitchFamily="2" charset="2"/>
              <a:buChar char="q"/>
            </a:pPr>
            <a:r>
              <a:rPr lang="es-ES" sz="1800" dirty="0">
                <a:solidFill>
                  <a:srgbClr val="740507"/>
                </a:solidFill>
                <a:latin typeface="+mn-lt"/>
              </a:rPr>
              <a:t>Sí</a:t>
            </a:r>
          </a:p>
          <a:p>
            <a:pPr marL="342900" indent="-334963">
              <a:buClr>
                <a:srgbClr val="740507"/>
              </a:buClr>
              <a:buFont typeface="Wingdings" pitchFamily="2" charset="2"/>
              <a:buChar char="q"/>
            </a:pPr>
            <a:r>
              <a:rPr lang="es-ES" sz="1800" dirty="0">
                <a:solidFill>
                  <a:srgbClr val="740507"/>
                </a:solidFill>
                <a:latin typeface="+mn-lt"/>
              </a:rPr>
              <a:t>No</a:t>
            </a:r>
          </a:p>
        </p:txBody>
      </p:sp>
      <p:pic>
        <p:nvPicPr>
          <p:cNvPr id="7" name="Picture 6" descr="Marca de verificación al lado de la respuesta que dice Sí">
            <a:extLst>
              <a:ext uri="{FF2B5EF4-FFF2-40B4-BE49-F238E27FC236}">
                <a16:creationId xmlns:a16="http://schemas.microsoft.com/office/drawing/2014/main" id="{C111910D-72C6-8A7A-7E99-FE0F190C98EE}"/>
              </a:ext>
            </a:extLst>
          </p:cNvPr>
          <p:cNvPicPr>
            <a:picLocks noChangeAspect="1"/>
          </p:cNvPicPr>
          <p:nvPr/>
        </p:nvPicPr>
        <p:blipFill>
          <a:blip r:embed="rId4"/>
          <a:stretch>
            <a:fillRect/>
          </a:stretch>
        </p:blipFill>
        <p:spPr>
          <a:xfrm>
            <a:off x="528094" y="2382248"/>
            <a:ext cx="432854" cy="493819"/>
          </a:xfrm>
          <a:prstGeom prst="rect">
            <a:avLst/>
          </a:prstGeom>
        </p:spPr>
      </p:pic>
      <p:grpSp>
        <p:nvGrpSpPr>
          <p:cNvPr id="15" name="Group 14" descr="Etiqueta de información nutricional de un cereal que contiene un tamaño de porción de 2/3 taza (55 gramos) y 10 gramos de azúcares añadidos">
            <a:extLst>
              <a:ext uri="{FF2B5EF4-FFF2-40B4-BE49-F238E27FC236}">
                <a16:creationId xmlns:a16="http://schemas.microsoft.com/office/drawing/2014/main" id="{6A486129-026D-AF2A-CC2A-52B0F08B42DC}"/>
              </a:ext>
            </a:extLst>
          </p:cNvPr>
          <p:cNvGrpSpPr/>
          <p:nvPr/>
        </p:nvGrpSpPr>
        <p:grpSpPr>
          <a:xfrm>
            <a:off x="3254239" y="1206293"/>
            <a:ext cx="2722484" cy="3680206"/>
            <a:chOff x="2850465" y="1290181"/>
            <a:chExt cx="2767458" cy="3673943"/>
          </a:xfrm>
        </p:grpSpPr>
        <p:sp>
          <p:nvSpPr>
            <p:cNvPr id="16" name="Rounded Rectangle 5">
              <a:extLst>
                <a:ext uri="{FF2B5EF4-FFF2-40B4-BE49-F238E27FC236}">
                  <a16:creationId xmlns:a16="http://schemas.microsoft.com/office/drawing/2014/main" id="{F8482C19-713A-3D89-18E3-1CA4D3464F7F}"/>
                </a:ext>
              </a:extLst>
            </p:cNvPr>
            <p:cNvSpPr/>
            <p:nvPr/>
          </p:nvSpPr>
          <p:spPr>
            <a:xfrm>
              <a:off x="2850465" y="1290181"/>
              <a:ext cx="2767457" cy="767218"/>
            </a:xfrm>
            <a:prstGeom prst="roundRect">
              <a:avLst>
                <a:gd name="adj" fmla="val 0"/>
              </a:avLst>
            </a:prstGeom>
            <a:solidFill>
              <a:srgbClr val="FDC26D"/>
            </a:solidFill>
            <a:ln w="12700" cap="flat" cmpd="sng" algn="ctr">
              <a:noFill/>
              <a:prstDash val="solid"/>
              <a:miter lim="800000"/>
            </a:ln>
            <a:effectLst/>
          </p:spPr>
          <p:txBody>
            <a:bodyPr tIns="9144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dirty="0">
                  <a:ln>
                    <a:noFill/>
                  </a:ln>
                  <a:solidFill>
                    <a:prstClr val="black"/>
                  </a:solidFill>
                  <a:effectLst/>
                  <a:uLnTx/>
                  <a:uFillTx/>
                  <a:latin typeface="Calibri" panose="020F0502020204030204"/>
                  <a:ea typeface="Source Sans Pro" panose="020B0503030403020204" pitchFamily="34" charset="0"/>
                  <a:cs typeface="+mn-cs"/>
                </a:rPr>
                <a:t>Marca 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dirty="0">
                  <a:ln>
                    <a:noFill/>
                  </a:ln>
                  <a:solidFill>
                    <a:prstClr val="black"/>
                  </a:solidFill>
                  <a:effectLst/>
                  <a:uLnTx/>
                  <a:uFillTx/>
                  <a:latin typeface="Calibri" panose="020F0502020204030204"/>
                  <a:ea typeface="Source Sans Pro" panose="020B0503030403020204" pitchFamily="34" charset="0"/>
                  <a:cs typeface="+mn-cs"/>
                </a:rPr>
                <a:t>Gran Cereal de Granola  </a:t>
              </a:r>
            </a:p>
          </p:txBody>
        </p:sp>
        <p:pic>
          <p:nvPicPr>
            <p:cNvPr id="17" name="Picture 16" descr="Table&#10;&#10;Description automatically generated">
              <a:extLst>
                <a:ext uri="{FF2B5EF4-FFF2-40B4-BE49-F238E27FC236}">
                  <a16:creationId xmlns:a16="http://schemas.microsoft.com/office/drawing/2014/main" id="{92396F2C-D910-2C13-8244-858D940B01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50466" y="2057399"/>
              <a:ext cx="2767457" cy="2906725"/>
            </a:xfrm>
            <a:prstGeom prst="rect">
              <a:avLst/>
            </a:prstGeom>
          </p:spPr>
        </p:pic>
      </p:grpSp>
      <p:sp>
        <p:nvSpPr>
          <p:cNvPr id="12" name="Rectangle 11" descr="Rectángulo alrededor del tamaño de porción 2/3 taza (55 gramos)">
            <a:extLst>
              <a:ext uri="{FF2B5EF4-FFF2-40B4-BE49-F238E27FC236}">
                <a16:creationId xmlns:a16="http://schemas.microsoft.com/office/drawing/2014/main" id="{3030F06C-2168-1DFD-658A-76A41873EEB7}"/>
              </a:ext>
            </a:extLst>
          </p:cNvPr>
          <p:cNvSpPr/>
          <p:nvPr/>
        </p:nvSpPr>
        <p:spPr>
          <a:xfrm>
            <a:off x="4840524" y="2292354"/>
            <a:ext cx="1154524" cy="288823"/>
          </a:xfrm>
          <a:prstGeom prst="rect">
            <a:avLst/>
          </a:prstGeom>
          <a:noFill/>
          <a:ln w="28575">
            <a:solidFill>
              <a:srgbClr val="8E23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Oval 8" descr="Enfánsis en el contenido de azúcares añadidos que dice que contiene 10 gramos">
            <a:extLst>
              <a:ext uri="{FF2B5EF4-FFF2-40B4-BE49-F238E27FC236}">
                <a16:creationId xmlns:a16="http://schemas.microsoft.com/office/drawing/2014/main" id="{B52844DC-996D-AE98-C873-B86FDAC53799}"/>
              </a:ext>
            </a:extLst>
          </p:cNvPr>
          <p:cNvSpPr/>
          <p:nvPr/>
        </p:nvSpPr>
        <p:spPr>
          <a:xfrm flipV="1">
            <a:off x="3361673" y="3800502"/>
            <a:ext cx="1981591" cy="273410"/>
          </a:xfrm>
          <a:prstGeom prst="ellipse">
            <a:avLst/>
          </a:prstGeom>
          <a:noFill/>
          <a:ln w="19050">
            <a:solidFill>
              <a:srgbClr val="740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8" name="Picture 7" descr="Caja de cereal">
            <a:extLst>
              <a:ext uri="{FF2B5EF4-FFF2-40B4-BE49-F238E27FC236}">
                <a16:creationId xmlns:a16="http://schemas.microsoft.com/office/drawing/2014/main" id="{E9818FDE-40EB-1AF3-353D-2EFC0E855AF2}"/>
              </a:ext>
              <a:ext uri="{C183D7F6-B498-43B3-948B-1728B52AA6E4}">
                <adec:decorative xmlns:adec="http://schemas.microsoft.com/office/drawing/2017/decorative" val="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761515">
            <a:off x="6218446" y="1256127"/>
            <a:ext cx="924334" cy="1150500"/>
          </a:xfrm>
          <a:prstGeom prst="rect">
            <a:avLst/>
          </a:prstGeom>
        </p:spPr>
      </p:pic>
      <p:pic>
        <p:nvPicPr>
          <p:cNvPr id="13" name="Picture 12" descr="Tabla con dos columnas, la columna de la izquierda es tamaño de porción y la columna de la derecha es azúcares añadidos ">
            <a:extLst>
              <a:ext uri="{FF2B5EF4-FFF2-40B4-BE49-F238E27FC236}">
                <a16:creationId xmlns:a16="http://schemas.microsoft.com/office/drawing/2014/main" id="{58469DEC-CDB7-7D7A-7224-28C59C52332A}"/>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013372" y="2850299"/>
            <a:ext cx="3083186" cy="2091219"/>
          </a:xfrm>
          <a:prstGeom prst="rect">
            <a:avLst/>
          </a:prstGeom>
        </p:spPr>
      </p:pic>
      <p:sp>
        <p:nvSpPr>
          <p:cNvPr id="6" name="Oval 5" descr="Enfásis en la línea del tamaño de porción de 55-58 gramos que debe tener no más de 12 gramos de azúcares añadidos">
            <a:extLst>
              <a:ext uri="{FF2B5EF4-FFF2-40B4-BE49-F238E27FC236}">
                <a16:creationId xmlns:a16="http://schemas.microsoft.com/office/drawing/2014/main" id="{0C55AB5A-16D7-3C5B-B90E-960328E4C4F7}"/>
              </a:ext>
            </a:extLst>
          </p:cNvPr>
          <p:cNvSpPr/>
          <p:nvPr/>
        </p:nvSpPr>
        <p:spPr>
          <a:xfrm flipV="1">
            <a:off x="6048374" y="4238624"/>
            <a:ext cx="2943225" cy="276225"/>
          </a:xfrm>
          <a:prstGeom prst="ellipse">
            <a:avLst/>
          </a:prstGeom>
          <a:noFill/>
          <a:ln w="19050">
            <a:solidFill>
              <a:srgbClr val="740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567353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BC2C0E-D301-0108-2A54-6D72D46203F7}"/>
              </a:ext>
            </a:extLst>
          </p:cNvPr>
          <p:cNvSpPr>
            <a:spLocks noGrp="1"/>
          </p:cNvSpPr>
          <p:nvPr>
            <p:ph type="title"/>
          </p:nvPr>
        </p:nvSpPr>
        <p:spPr>
          <a:xfrm>
            <a:off x="0" y="-819149"/>
            <a:ext cx="7886700" cy="819149"/>
          </a:xfrm>
        </p:spPr>
        <p:txBody>
          <a:bodyPr lIns="365760" tIns="228600" rIns="0" bIns="0" anchor="b"/>
          <a:lstStyle/>
          <a:p>
            <a:r>
              <a:rPr lang="es-ES" dirty="0"/>
              <a:t>Cereales para servir en el CACFP </a:t>
            </a:r>
          </a:p>
        </p:txBody>
      </p:sp>
      <p:pic>
        <p:nvPicPr>
          <p:cNvPr id="4" name="Picture 3" descr="Segunda página de la hoja de capacitación: Elija cereales para el desayuno bajos en azúcares añadidos en el CACFP con la seccion de Inténtelo">
            <a:extLst>
              <a:ext uri="{FF2B5EF4-FFF2-40B4-BE49-F238E27FC236}">
                <a16:creationId xmlns:a16="http://schemas.microsoft.com/office/drawing/2014/main" id="{8D244D6D-F93E-333B-62A1-B5162A4A6C8C}"/>
              </a:ext>
            </a:extLst>
          </p:cNvPr>
          <p:cNvPicPr>
            <a:picLocks noChangeAspect="1"/>
          </p:cNvPicPr>
          <p:nvPr/>
        </p:nvPicPr>
        <p:blipFill>
          <a:blip r:embed="rId3" cstate="screen">
            <a:extLst>
              <a:ext uri="{28A0092B-C50C-407E-A947-70E740481C1C}">
                <a14:useLocalDpi xmlns:a14="http://schemas.microsoft.com/office/drawing/2010/main"/>
              </a:ext>
            </a:extLst>
          </a:blip>
          <a:srcRect r="1270" b="1075"/>
          <a:stretch/>
        </p:blipFill>
        <p:spPr>
          <a:xfrm>
            <a:off x="100256" y="43355"/>
            <a:ext cx="3286613" cy="4272123"/>
          </a:xfrm>
          <a:prstGeom prst="rect">
            <a:avLst/>
          </a:prstGeom>
        </p:spPr>
      </p:pic>
      <p:grpSp>
        <p:nvGrpSpPr>
          <p:cNvPr id="26" name="Group 25" descr="Screenshot of the Sugar Limits in Cereal worksheet titled &quot;Try It Out!&quot; The worksheet includes a table with columns for serving sizes and their corresponding sugar limits, followed by an empty table to fill in with information from various cereals. A larger version of the table is to the right. ">
            <a:extLst>
              <a:ext uri="{FF2B5EF4-FFF2-40B4-BE49-F238E27FC236}">
                <a16:creationId xmlns:a16="http://schemas.microsoft.com/office/drawing/2014/main" id="{4E3E6D8F-F3A6-478C-9B89-04A21C0561C4}"/>
              </a:ext>
            </a:extLst>
          </p:cNvPr>
          <p:cNvGrpSpPr/>
          <p:nvPr/>
        </p:nvGrpSpPr>
        <p:grpSpPr>
          <a:xfrm>
            <a:off x="211435" y="1985390"/>
            <a:ext cx="4247743" cy="2099256"/>
            <a:chOff x="42406" y="2116456"/>
            <a:chExt cx="4491742" cy="2099256"/>
          </a:xfrm>
        </p:grpSpPr>
        <p:sp>
          <p:nvSpPr>
            <p:cNvPr id="29" name="Rounded Rectangle 8">
              <a:extLst>
                <a:ext uri="{FF2B5EF4-FFF2-40B4-BE49-F238E27FC236}">
                  <a16:creationId xmlns:a16="http://schemas.microsoft.com/office/drawing/2014/main" id="{90A30DD4-40B0-4A4B-BCF1-88F5CC78DBDC}"/>
                </a:ext>
                <a:ext uri="{C183D7F6-B498-43B3-948B-1728B52AA6E4}">
                  <adec:decorative xmlns:adec="http://schemas.microsoft.com/office/drawing/2017/decorative" val="1"/>
                </a:ext>
              </a:extLst>
            </p:cNvPr>
            <p:cNvSpPr/>
            <p:nvPr/>
          </p:nvSpPr>
          <p:spPr>
            <a:xfrm>
              <a:off x="42406" y="2116456"/>
              <a:ext cx="3251822" cy="2099256"/>
            </a:xfrm>
            <a:prstGeom prst="roundRect">
              <a:avLst>
                <a:gd name="adj" fmla="val 2163"/>
              </a:avLst>
            </a:prstGeom>
            <a:noFill/>
            <a:ln w="19050">
              <a:solidFill>
                <a:srgbClr val="740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prstClr val="white"/>
                </a:solidFill>
              </a:endParaRPr>
            </a:p>
          </p:txBody>
        </p:sp>
        <p:cxnSp>
          <p:nvCxnSpPr>
            <p:cNvPr id="28" name="Elbow Connector 11">
              <a:extLst>
                <a:ext uri="{FF2B5EF4-FFF2-40B4-BE49-F238E27FC236}">
                  <a16:creationId xmlns:a16="http://schemas.microsoft.com/office/drawing/2014/main" id="{BF7D6DEC-9183-384A-B151-4F3CCF0851AD}"/>
                </a:ext>
                <a:ext uri="{C183D7F6-B498-43B3-948B-1728B52AA6E4}">
                  <adec:decorative xmlns:adec="http://schemas.microsoft.com/office/drawing/2017/decorative" val="1"/>
                </a:ext>
              </a:extLst>
            </p:cNvPr>
            <p:cNvCxnSpPr>
              <a:cxnSpLocks/>
            </p:cNvCxnSpPr>
            <p:nvPr/>
          </p:nvCxnSpPr>
          <p:spPr>
            <a:xfrm rot="10800000" flipV="1">
              <a:off x="3180873" y="2597064"/>
              <a:ext cx="1353275" cy="888629"/>
            </a:xfrm>
            <a:prstGeom prst="bentConnector3">
              <a:avLst>
                <a:gd name="adj1" fmla="val 50000"/>
              </a:avLst>
            </a:prstGeom>
            <a:ln w="19050">
              <a:solidFill>
                <a:srgbClr val="740507"/>
              </a:solidFill>
              <a:tailEnd type="oval"/>
            </a:ln>
          </p:spPr>
          <p:style>
            <a:lnRef idx="1">
              <a:schemeClr val="accent1"/>
            </a:lnRef>
            <a:fillRef idx="0">
              <a:schemeClr val="accent1"/>
            </a:fillRef>
            <a:effectRef idx="0">
              <a:schemeClr val="accent1"/>
            </a:effectRef>
            <a:fontRef idx="minor">
              <a:schemeClr val="tx1"/>
            </a:fontRef>
          </p:style>
        </p:cxnSp>
      </p:grpSp>
      <p:pic>
        <p:nvPicPr>
          <p:cNvPr id="7" name="Picture 6" descr="Imagen expandida de la tabla Cereales para servir en el CACFP, con cuatro columnas:&#10;1. Marca del cereal&#10;2. Nombre del cereal&#10;3. Tamaño de porción&#10;4. Azúcares añadidos en gramos">
            <a:extLst>
              <a:ext uri="{FF2B5EF4-FFF2-40B4-BE49-F238E27FC236}">
                <a16:creationId xmlns:a16="http://schemas.microsoft.com/office/drawing/2014/main" id="{557BD9A0-1570-EE37-6F98-A2F4975BCFE3}"/>
              </a:ext>
            </a:extLst>
          </p:cNvPr>
          <p:cNvPicPr>
            <a:picLocks noChangeAspect="1"/>
          </p:cNvPicPr>
          <p:nvPr/>
        </p:nvPicPr>
        <p:blipFill>
          <a:blip r:embed="rId4"/>
          <a:stretch>
            <a:fillRect/>
          </a:stretch>
        </p:blipFill>
        <p:spPr>
          <a:xfrm>
            <a:off x="3959942" y="1770346"/>
            <a:ext cx="4924282" cy="232104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90804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9CCE-5D09-0648-B0F9-60048339CE17}"/>
              </a:ext>
            </a:extLst>
          </p:cNvPr>
          <p:cNvSpPr>
            <a:spLocks noGrp="1"/>
          </p:cNvSpPr>
          <p:nvPr>
            <p:ph type="title"/>
          </p:nvPr>
        </p:nvSpPr>
        <p:spPr>
          <a:xfrm>
            <a:off x="0" y="-93946"/>
            <a:ext cx="7290149" cy="1216659"/>
          </a:xfrm>
        </p:spPr>
        <p:txBody>
          <a:bodyPr/>
          <a:lstStyle/>
          <a:p>
            <a:r>
              <a:rPr lang="es-ES" sz="3200" dirty="0">
                <a:latin typeface="Source Sans Pro" panose="020B0503030403020204" pitchFamily="34" charset="0"/>
                <a:ea typeface="Source Sans Pro" panose="020B0503030403020204" pitchFamily="34" charset="0"/>
              </a:rPr>
              <a:t>#7 </a:t>
            </a:r>
            <a:r>
              <a:rPr lang="es-ES" sz="3200" noProof="0" dirty="0">
                <a:solidFill>
                  <a:srgbClr val="740507"/>
                </a:solidFill>
                <a:latin typeface="Source Sans Pro" panose="020B0503030403020204" pitchFamily="34" charset="0"/>
                <a:ea typeface="Source Sans Pro" panose="020B0503030403020204" pitchFamily="34" charset="0"/>
              </a:rPr>
              <a:t>¡Inténtelo!</a:t>
            </a:r>
            <a:br>
              <a:rPr lang="es-ES" sz="3200" noProof="0" dirty="0">
                <a:solidFill>
                  <a:srgbClr val="740507"/>
                </a:solidFill>
                <a:latin typeface="Source Sans Pro" panose="020B0503030403020204" pitchFamily="34" charset="0"/>
                <a:ea typeface="Source Sans Pro" panose="020B0503030403020204" pitchFamily="34" charset="0"/>
              </a:rPr>
            </a:br>
            <a:r>
              <a:rPr lang="es-ES" sz="3200" noProof="0" dirty="0">
                <a:solidFill>
                  <a:srgbClr val="740507"/>
                </a:solidFill>
                <a:latin typeface="Source Sans Pro" panose="020B0503030403020204" pitchFamily="34" charset="0"/>
                <a:ea typeface="Source Sans Pro" panose="020B0503030403020204" pitchFamily="34" charset="0"/>
              </a:rPr>
              <a:t> ¿Qué cereales puede añadir a su lista? </a:t>
            </a:r>
            <a:endParaRPr lang="es-ES" sz="2800" b="0" noProof="0" dirty="0">
              <a:solidFill>
                <a:srgbClr val="740507"/>
              </a:solidFill>
              <a:latin typeface="Source Sans Pro" panose="020B0503030403020204" pitchFamily="34" charset="0"/>
              <a:ea typeface="Source Sans Pro" panose="020B0503030403020204" pitchFamily="34" charset="0"/>
            </a:endParaRPr>
          </a:p>
        </p:txBody>
      </p:sp>
      <p:pic>
        <p:nvPicPr>
          <p:cNvPr id="9" name="Picture 8" descr="Illustración de un niña sentada en una mesa comiendo cereal. ">
            <a:extLst>
              <a:ext uri="{FF2B5EF4-FFF2-40B4-BE49-F238E27FC236}">
                <a16:creationId xmlns:a16="http://schemas.microsoft.com/office/drawing/2014/main" id="{24FCD5CC-63DC-C346-BA28-B1F10B738A5C}"/>
              </a:ext>
            </a:extLst>
          </p:cNvPr>
          <p:cNvPicPr>
            <a:picLocks noChangeAspect="1"/>
          </p:cNvPicPr>
          <p:nvPr/>
        </p:nvPicPr>
        <p:blipFill>
          <a:blip r:embed="rId3"/>
          <a:stretch>
            <a:fillRect/>
          </a:stretch>
        </p:blipFill>
        <p:spPr>
          <a:xfrm>
            <a:off x="1614361" y="1626297"/>
            <a:ext cx="2252133" cy="2286000"/>
          </a:xfrm>
          <a:prstGeom prst="rect">
            <a:avLst/>
          </a:prstGeom>
        </p:spPr>
      </p:pic>
      <p:grpSp>
        <p:nvGrpSpPr>
          <p:cNvPr id="8" name="Group 7" descr="Etiqueta de información nutricional de un cereal el tamaño de porción es 1 taza, 37 gramos y continne12 gramos de azúcares añadidos si se sirve con 3/4 taza de leche también tiene 12gramos de azúcares anadidos.">
            <a:extLst>
              <a:ext uri="{FF2B5EF4-FFF2-40B4-BE49-F238E27FC236}">
                <a16:creationId xmlns:a16="http://schemas.microsoft.com/office/drawing/2014/main" id="{F913988A-E502-AB10-ACE3-47C8D7F2F771}"/>
              </a:ext>
            </a:extLst>
          </p:cNvPr>
          <p:cNvGrpSpPr/>
          <p:nvPr/>
        </p:nvGrpSpPr>
        <p:grpSpPr>
          <a:xfrm>
            <a:off x="4216337" y="1203407"/>
            <a:ext cx="2542681" cy="3887902"/>
            <a:chOff x="4216338" y="1203407"/>
            <a:chExt cx="2159410" cy="3887902"/>
          </a:xfrm>
        </p:grpSpPr>
        <p:sp>
          <p:nvSpPr>
            <p:cNvPr id="6" name="Rounded Rectangle 5">
              <a:extLst>
                <a:ext uri="{FF2B5EF4-FFF2-40B4-BE49-F238E27FC236}">
                  <a16:creationId xmlns:a16="http://schemas.microsoft.com/office/drawing/2014/main" id="{98913CB6-66AA-8540-87AE-6FC90CE053CD}"/>
                </a:ext>
              </a:extLst>
            </p:cNvPr>
            <p:cNvSpPr/>
            <p:nvPr/>
          </p:nvSpPr>
          <p:spPr>
            <a:xfrm>
              <a:off x="4216338" y="1203407"/>
              <a:ext cx="2152783" cy="731138"/>
            </a:xfrm>
            <a:prstGeom prst="roundRect">
              <a:avLst>
                <a:gd name="adj" fmla="val 0"/>
              </a:avLst>
            </a:prstGeom>
            <a:solidFill>
              <a:srgbClr val="FDC26D"/>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pPr algn="ctr"/>
              <a:r>
                <a:rPr lang="es-ES" sz="1600" b="1" dirty="0">
                  <a:solidFill>
                    <a:schemeClr val="tx1"/>
                  </a:solidFill>
                  <a:latin typeface="Source Sans Pro" panose="020B0503030403020204" pitchFamily="34" charset="0"/>
                  <a:ea typeface="Source Sans Pro" panose="020B0503030403020204" pitchFamily="34" charset="0"/>
                </a:rPr>
                <a:t>Marca D</a:t>
              </a:r>
            </a:p>
            <a:p>
              <a:pPr algn="ctr"/>
              <a:r>
                <a:rPr lang="es-ES" sz="1600" b="1" dirty="0">
                  <a:solidFill>
                    <a:schemeClr val="tx1"/>
                  </a:solidFill>
                  <a:latin typeface="Source Sans Pro" panose="020B0503030403020204" pitchFamily="34" charset="0"/>
                  <a:ea typeface="Source Sans Pro" panose="020B0503030403020204" pitchFamily="34" charset="0"/>
                </a:rPr>
                <a:t>Cereal </a:t>
              </a:r>
              <a:r>
                <a:rPr lang="es-ES" sz="1600" b="1" i="1" dirty="0" err="1">
                  <a:solidFill>
                    <a:schemeClr val="tx1"/>
                  </a:solidFill>
                  <a:latin typeface="Source Sans Pro" panose="020B0503030403020204" pitchFamily="34" charset="0"/>
                  <a:ea typeface="Source Sans Pro" panose="020B0503030403020204" pitchFamily="34" charset="0"/>
                </a:rPr>
                <a:t>Fruity</a:t>
              </a:r>
              <a:r>
                <a:rPr lang="es-ES" sz="1600" b="1" i="1" dirty="0">
                  <a:solidFill>
                    <a:schemeClr val="tx1"/>
                  </a:solidFill>
                  <a:latin typeface="Source Sans Pro" panose="020B0503030403020204" pitchFamily="34" charset="0"/>
                  <a:ea typeface="Source Sans Pro" panose="020B0503030403020204" pitchFamily="34" charset="0"/>
                </a:rPr>
                <a:t> </a:t>
              </a:r>
              <a:r>
                <a:rPr lang="es-ES" sz="1600" b="1" i="1" dirty="0" err="1">
                  <a:solidFill>
                    <a:schemeClr val="tx1"/>
                  </a:solidFill>
                  <a:latin typeface="Source Sans Pro" panose="020B0503030403020204" pitchFamily="34" charset="0"/>
                  <a:ea typeface="Source Sans Pro" panose="020B0503030403020204" pitchFamily="34" charset="0"/>
                </a:rPr>
                <a:t>Flakes</a:t>
              </a:r>
              <a:r>
                <a:rPr lang="es-ES" sz="1600" b="1" i="1" dirty="0">
                  <a:solidFill>
                    <a:schemeClr val="tx1"/>
                  </a:solidFill>
                  <a:latin typeface="Source Sans Pro" panose="020B0503030403020204" pitchFamily="34" charset="0"/>
                  <a:ea typeface="Source Sans Pro" panose="020B0503030403020204" pitchFamily="34" charset="0"/>
                </a:rPr>
                <a:t>  </a:t>
              </a:r>
            </a:p>
          </p:txBody>
        </p:sp>
        <p:pic>
          <p:nvPicPr>
            <p:cNvPr id="5" name="Picture 4">
              <a:extLst>
                <a:ext uri="{FF2B5EF4-FFF2-40B4-BE49-F238E27FC236}">
                  <a16:creationId xmlns:a16="http://schemas.microsoft.com/office/drawing/2014/main" id="{B78FAAFD-E9DA-EC60-7233-84C3A629FA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22965" y="1828758"/>
              <a:ext cx="2152783" cy="3262551"/>
            </a:xfrm>
            <a:prstGeom prst="rect">
              <a:avLst/>
            </a:prstGeom>
            <a:ln w="9525">
              <a:solidFill>
                <a:schemeClr val="tx1"/>
              </a:solidFill>
            </a:ln>
          </p:spPr>
        </p:pic>
      </p:grpSp>
    </p:spTree>
    <p:extLst>
      <p:ext uri="{BB962C8B-B14F-4D97-AF65-F5344CB8AC3E}">
        <p14:creationId xmlns:p14="http://schemas.microsoft.com/office/powerpoint/2010/main" val="4018426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87D7EC2-376B-3144-8BAF-3AC1BDDA1B5E}"/>
              </a:ext>
              <a:ext uri="{C183D7F6-B498-43B3-948B-1728B52AA6E4}">
                <adec:decorative xmlns:adec="http://schemas.microsoft.com/office/drawing/2017/decorative" val="1"/>
              </a:ext>
            </a:extLst>
          </p:cNvPr>
          <p:cNvSpPr txBox="1"/>
          <p:nvPr/>
        </p:nvSpPr>
        <p:spPr>
          <a:xfrm>
            <a:off x="603844" y="258798"/>
            <a:ext cx="138022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8000" b="1" i="0" u="none" strike="noStrike" kern="1200" cap="none" spc="0" normalizeH="0" baseline="0" dirty="0">
                <a:ln>
                  <a:noFill/>
                </a:ln>
                <a:solidFill>
                  <a:srgbClr val="740507"/>
                </a:solidFill>
                <a:effectLst/>
                <a:uLnTx/>
                <a:uFillTx/>
                <a:latin typeface="Helvetica" pitchFamily="2" charset="0"/>
                <a:ea typeface="+mn-ea"/>
                <a:cs typeface="+mn-cs"/>
              </a:rPr>
              <a:t>?</a:t>
            </a:r>
          </a:p>
        </p:txBody>
      </p:sp>
      <p:sp>
        <p:nvSpPr>
          <p:cNvPr id="16" name="Title 1">
            <a:extLst>
              <a:ext uri="{FF2B5EF4-FFF2-40B4-BE49-F238E27FC236}">
                <a16:creationId xmlns:a16="http://schemas.microsoft.com/office/drawing/2014/main" id="{F786D9D3-87E8-E318-39A9-B3BC0E32012B}"/>
              </a:ext>
            </a:extLst>
          </p:cNvPr>
          <p:cNvSpPr>
            <a:spLocks noGrp="1"/>
          </p:cNvSpPr>
          <p:nvPr>
            <p:ph type="title"/>
          </p:nvPr>
        </p:nvSpPr>
        <p:spPr>
          <a:xfrm>
            <a:off x="-20093" y="1603331"/>
            <a:ext cx="3036888" cy="1670050"/>
          </a:xfrm>
        </p:spPr>
        <p:txBody>
          <a:bodyPr lIns="228600" tIns="0"/>
          <a:lstStyle/>
          <a:p>
            <a:r>
              <a:rPr lang="es-ES" sz="1800" dirty="0">
                <a:latin typeface="+mj-lt"/>
              </a:rPr>
              <a:t>#7 ¡Inténtelo! </a:t>
            </a:r>
            <a:br>
              <a:rPr lang="es-ES" sz="1800" dirty="0">
                <a:latin typeface="+mj-lt"/>
              </a:rPr>
            </a:br>
            <a:r>
              <a:rPr lang="es-ES" sz="1800" b="0" dirty="0">
                <a:latin typeface="+mj-lt"/>
              </a:rPr>
              <a:t>¿Es acreditable este cereal?</a:t>
            </a:r>
          </a:p>
        </p:txBody>
      </p:sp>
      <p:sp>
        <p:nvSpPr>
          <p:cNvPr id="18" name="Content Placeholder 3">
            <a:extLst>
              <a:ext uri="{FF2B5EF4-FFF2-40B4-BE49-F238E27FC236}">
                <a16:creationId xmlns:a16="http://schemas.microsoft.com/office/drawing/2014/main" id="{D5596D0E-71BE-E047-A7D8-732285CDE5A3}"/>
              </a:ext>
            </a:extLst>
          </p:cNvPr>
          <p:cNvSpPr txBox="1">
            <a:spLocks/>
          </p:cNvSpPr>
          <p:nvPr/>
        </p:nvSpPr>
        <p:spPr>
          <a:xfrm>
            <a:off x="534720" y="2752530"/>
            <a:ext cx="1267239" cy="848467"/>
          </a:xfrm>
          <a:prstGeom prst="rect">
            <a:avLst/>
          </a:prstGeom>
        </p:spPr>
        <p:txBody>
          <a:bodyPr/>
          <a:lstStyle>
            <a:lvl1pPr marL="274320" indent="-274320" algn="l" defTabSz="914400" rtl="0" eaLnBrk="1" latinLnBrk="0" hangingPunct="1">
              <a:lnSpc>
                <a:spcPct val="90000"/>
              </a:lnSpc>
              <a:spcBef>
                <a:spcPts val="1000"/>
              </a:spcBef>
              <a:buClr>
                <a:srgbClr val="062F6E"/>
              </a:buClr>
              <a:buFontTx/>
              <a:buBlip>
                <a:blip r:embed="rId3"/>
              </a:buBlip>
              <a:defRPr sz="2000" b="0" i="0" kern="1200">
                <a:solidFill>
                  <a:schemeClr val="tx1">
                    <a:lumMod val="65000"/>
                    <a:lumOff val="3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34963" algn="l" defTabSz="914400" rtl="0" eaLnBrk="1" fontAlgn="auto" latinLnBrk="0" hangingPunct="1">
              <a:lnSpc>
                <a:spcPct val="90000"/>
              </a:lnSpc>
              <a:spcBef>
                <a:spcPts val="1000"/>
              </a:spcBef>
              <a:spcAft>
                <a:spcPts val="0"/>
              </a:spcAft>
              <a:buClr>
                <a:srgbClr val="740507"/>
              </a:buClr>
              <a:buSzTx/>
              <a:buFont typeface="Wingdings" pitchFamily="2" charset="2"/>
              <a:buChar char="q"/>
              <a:tabLst/>
              <a:defRPr/>
            </a:pPr>
            <a:r>
              <a:rPr kumimoji="0" lang="es-ES" sz="1800" b="0" i="0" u="none" strike="noStrike" kern="1200" cap="none" spc="0" normalizeH="0" baseline="0" dirty="0">
                <a:ln>
                  <a:noFill/>
                </a:ln>
                <a:solidFill>
                  <a:srgbClr val="740507"/>
                </a:solidFill>
                <a:effectLst/>
                <a:uLnTx/>
                <a:uFillTx/>
                <a:latin typeface="Source Sans Pro"/>
                <a:ea typeface="+mn-ea"/>
                <a:cs typeface="+mn-cs"/>
              </a:rPr>
              <a:t>Sí</a:t>
            </a:r>
          </a:p>
          <a:p>
            <a:pPr marL="342900" marR="0" lvl="0" indent="-334963" algn="l" defTabSz="914400" rtl="0" eaLnBrk="1" fontAlgn="auto" latinLnBrk="0" hangingPunct="1">
              <a:lnSpc>
                <a:spcPct val="90000"/>
              </a:lnSpc>
              <a:spcBef>
                <a:spcPts val="1000"/>
              </a:spcBef>
              <a:spcAft>
                <a:spcPts val="0"/>
              </a:spcAft>
              <a:buClr>
                <a:srgbClr val="740507"/>
              </a:buClr>
              <a:buSzTx/>
              <a:buFont typeface="Wingdings" pitchFamily="2" charset="2"/>
              <a:buChar char="q"/>
              <a:tabLst/>
              <a:defRPr/>
            </a:pPr>
            <a:r>
              <a:rPr kumimoji="0" lang="es-ES" sz="1800" b="0" i="0" u="none" strike="noStrike" kern="1200" cap="none" spc="0" normalizeH="0" baseline="0" dirty="0">
                <a:ln>
                  <a:noFill/>
                </a:ln>
                <a:solidFill>
                  <a:srgbClr val="740507"/>
                </a:solidFill>
                <a:effectLst/>
                <a:uLnTx/>
                <a:uFillTx/>
                <a:latin typeface="Source Sans Pro"/>
                <a:ea typeface="+mn-ea"/>
                <a:cs typeface="+mn-cs"/>
              </a:rPr>
              <a:t>No</a:t>
            </a:r>
          </a:p>
        </p:txBody>
      </p:sp>
      <p:grpSp>
        <p:nvGrpSpPr>
          <p:cNvPr id="4" name="Group 3" descr="Etiqueta de información nutricional de un cereal el tamaño de porción es 1 taza, 37 gramos y continne12 gramos de azúcares añadidos si se sirve con 3/4 taza de leche también tiene 12gramos de azúcares anadidos.">
            <a:extLst>
              <a:ext uri="{FF2B5EF4-FFF2-40B4-BE49-F238E27FC236}">
                <a16:creationId xmlns:a16="http://schemas.microsoft.com/office/drawing/2014/main" id="{C1224A4C-C15E-D637-ABDA-742D7D220CD1}"/>
              </a:ext>
            </a:extLst>
          </p:cNvPr>
          <p:cNvGrpSpPr/>
          <p:nvPr/>
        </p:nvGrpSpPr>
        <p:grpSpPr>
          <a:xfrm>
            <a:off x="3370407" y="872193"/>
            <a:ext cx="2152783" cy="3874650"/>
            <a:chOff x="4222965" y="1216659"/>
            <a:chExt cx="2152783" cy="3874650"/>
          </a:xfrm>
        </p:grpSpPr>
        <p:sp>
          <p:nvSpPr>
            <p:cNvPr id="5" name="Rounded Rectangle 5">
              <a:extLst>
                <a:ext uri="{FF2B5EF4-FFF2-40B4-BE49-F238E27FC236}">
                  <a16:creationId xmlns:a16="http://schemas.microsoft.com/office/drawing/2014/main" id="{4A0D6380-EC38-3B37-2694-A652979D23F2}"/>
                </a:ext>
              </a:extLst>
            </p:cNvPr>
            <p:cNvSpPr/>
            <p:nvPr/>
          </p:nvSpPr>
          <p:spPr>
            <a:xfrm>
              <a:off x="4222965" y="1216659"/>
              <a:ext cx="2152783" cy="731138"/>
            </a:xfrm>
            <a:prstGeom prst="roundRect">
              <a:avLst>
                <a:gd name="adj" fmla="val 0"/>
              </a:avLst>
            </a:prstGeom>
            <a:solidFill>
              <a:srgbClr val="FDC26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pPr algn="ctr"/>
              <a:r>
                <a:rPr lang="es-ES" sz="1600" b="1" dirty="0">
                  <a:solidFill>
                    <a:schemeClr val="tx1"/>
                  </a:solidFill>
                  <a:latin typeface="Source Sans Pro" panose="020B0503030403020204" pitchFamily="34" charset="0"/>
                  <a:ea typeface="Source Sans Pro" panose="020B0503030403020204" pitchFamily="34" charset="0"/>
                </a:rPr>
                <a:t>Marca D</a:t>
              </a:r>
            </a:p>
            <a:p>
              <a:pPr algn="ctr"/>
              <a:r>
                <a:rPr lang="es-ES" sz="1600" b="1" dirty="0">
                  <a:solidFill>
                    <a:schemeClr val="tx1"/>
                  </a:solidFill>
                  <a:latin typeface="Source Sans Pro" panose="020B0503030403020204" pitchFamily="34" charset="0"/>
                  <a:ea typeface="Source Sans Pro" panose="020B0503030403020204" pitchFamily="34" charset="0"/>
                </a:rPr>
                <a:t>Cereal </a:t>
              </a:r>
              <a:r>
                <a:rPr lang="es-ES" sz="1600" b="1" i="1" dirty="0" err="1">
                  <a:solidFill>
                    <a:schemeClr val="tx1"/>
                  </a:solidFill>
                  <a:latin typeface="Source Sans Pro" panose="020B0503030403020204" pitchFamily="34" charset="0"/>
                  <a:ea typeface="Source Sans Pro" panose="020B0503030403020204" pitchFamily="34" charset="0"/>
                </a:rPr>
                <a:t>Fruity</a:t>
              </a:r>
              <a:r>
                <a:rPr lang="es-ES" sz="1600" b="1" i="1" dirty="0">
                  <a:solidFill>
                    <a:schemeClr val="tx1"/>
                  </a:solidFill>
                  <a:latin typeface="Source Sans Pro" panose="020B0503030403020204" pitchFamily="34" charset="0"/>
                  <a:ea typeface="Source Sans Pro" panose="020B0503030403020204" pitchFamily="34" charset="0"/>
                </a:rPr>
                <a:t> </a:t>
              </a:r>
              <a:r>
                <a:rPr lang="es-ES" sz="1600" b="1" i="1" dirty="0" err="1">
                  <a:solidFill>
                    <a:schemeClr val="tx1"/>
                  </a:solidFill>
                  <a:latin typeface="Source Sans Pro" panose="020B0503030403020204" pitchFamily="34" charset="0"/>
                  <a:ea typeface="Source Sans Pro" panose="020B0503030403020204" pitchFamily="34" charset="0"/>
                </a:rPr>
                <a:t>Flakes</a:t>
              </a:r>
              <a:r>
                <a:rPr lang="es-ES" sz="1600" b="1" i="1" dirty="0">
                  <a:solidFill>
                    <a:schemeClr val="tx1"/>
                  </a:solidFill>
                  <a:latin typeface="Source Sans Pro" panose="020B0503030403020204" pitchFamily="34" charset="0"/>
                  <a:ea typeface="Source Sans Pro" panose="020B0503030403020204" pitchFamily="34" charset="0"/>
                </a:rPr>
                <a:t>  </a:t>
              </a:r>
            </a:p>
          </p:txBody>
        </p:sp>
        <p:pic>
          <p:nvPicPr>
            <p:cNvPr id="11" name="Picture 10">
              <a:extLst>
                <a:ext uri="{FF2B5EF4-FFF2-40B4-BE49-F238E27FC236}">
                  <a16:creationId xmlns:a16="http://schemas.microsoft.com/office/drawing/2014/main" id="{1585D11F-1F97-FC41-2DFA-F884834279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22965" y="1828758"/>
              <a:ext cx="2152783" cy="3262551"/>
            </a:xfrm>
            <a:prstGeom prst="rect">
              <a:avLst/>
            </a:prstGeom>
            <a:ln w="6350">
              <a:solidFill>
                <a:schemeClr val="tx1"/>
              </a:solidFill>
            </a:ln>
          </p:spPr>
        </p:pic>
      </p:grpSp>
      <p:pic>
        <p:nvPicPr>
          <p:cNvPr id="7" name="Picture 6" descr="Caja de cereal">
            <a:extLst>
              <a:ext uri="{FF2B5EF4-FFF2-40B4-BE49-F238E27FC236}">
                <a16:creationId xmlns:a16="http://schemas.microsoft.com/office/drawing/2014/main" id="{870AD64D-02F2-3224-CF48-24232CA83265}"/>
              </a:ex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761515">
            <a:off x="5835353" y="484170"/>
            <a:ext cx="991233" cy="1233767"/>
          </a:xfrm>
          <a:prstGeom prst="rect">
            <a:avLst/>
          </a:prstGeom>
        </p:spPr>
      </p:pic>
      <p:pic>
        <p:nvPicPr>
          <p:cNvPr id="12" name="Picture 11" descr="Tabla con dos columnas, la columna de la izquierda es tamaño de porción y la columna de la derecha es azúcares añadidos ">
            <a:extLst>
              <a:ext uri="{FF2B5EF4-FFF2-40B4-BE49-F238E27FC236}">
                <a16:creationId xmlns:a16="http://schemas.microsoft.com/office/drawing/2014/main" id="{D681A4A8-3EA0-1688-C5E1-E8860D4538A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5630914" y="2207889"/>
            <a:ext cx="3345860" cy="2269382"/>
          </a:xfrm>
          <a:prstGeom prst="rect">
            <a:avLst/>
          </a:prstGeom>
        </p:spPr>
      </p:pic>
    </p:spTree>
    <p:extLst>
      <p:ext uri="{BB962C8B-B14F-4D97-AF65-F5344CB8AC3E}">
        <p14:creationId xmlns:p14="http://schemas.microsoft.com/office/powerpoint/2010/main" val="2594062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87D7EC2-376B-3144-8BAF-3AC1BDDA1B5E}"/>
              </a:ext>
              <a:ext uri="{C183D7F6-B498-43B3-948B-1728B52AA6E4}">
                <adec:decorative xmlns:adec="http://schemas.microsoft.com/office/drawing/2017/decorative" val="1"/>
              </a:ext>
            </a:extLst>
          </p:cNvPr>
          <p:cNvSpPr txBox="1"/>
          <p:nvPr/>
        </p:nvSpPr>
        <p:spPr>
          <a:xfrm>
            <a:off x="603844" y="258798"/>
            <a:ext cx="138022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8000" b="1" i="0" u="none" strike="noStrike" kern="1200" cap="none" spc="0" normalizeH="0" baseline="0" noProof="0" dirty="0">
                <a:ln>
                  <a:noFill/>
                </a:ln>
                <a:solidFill>
                  <a:srgbClr val="740507"/>
                </a:solidFill>
                <a:effectLst/>
                <a:uLnTx/>
                <a:uFillTx/>
                <a:latin typeface="Helvetica" pitchFamily="2" charset="0"/>
                <a:ea typeface="+mn-ea"/>
                <a:cs typeface="+mn-cs"/>
              </a:rPr>
              <a:t>?</a:t>
            </a:r>
          </a:p>
        </p:txBody>
      </p:sp>
      <p:sp>
        <p:nvSpPr>
          <p:cNvPr id="16" name="Title 1">
            <a:extLst>
              <a:ext uri="{FF2B5EF4-FFF2-40B4-BE49-F238E27FC236}">
                <a16:creationId xmlns:a16="http://schemas.microsoft.com/office/drawing/2014/main" id="{F786D9D3-87E8-E318-39A9-B3BC0E32012B}"/>
              </a:ext>
            </a:extLst>
          </p:cNvPr>
          <p:cNvSpPr>
            <a:spLocks noGrp="1"/>
          </p:cNvSpPr>
          <p:nvPr>
            <p:ph type="title"/>
          </p:nvPr>
        </p:nvSpPr>
        <p:spPr>
          <a:xfrm>
            <a:off x="-20093" y="1603331"/>
            <a:ext cx="3036888" cy="1670050"/>
          </a:xfrm>
        </p:spPr>
        <p:txBody>
          <a:bodyPr lIns="228600" tIns="0"/>
          <a:lstStyle/>
          <a:p>
            <a:r>
              <a:rPr lang="es-ES" sz="1800" dirty="0">
                <a:latin typeface="+mj-lt"/>
              </a:rPr>
              <a:t>#7 Respuesta</a:t>
            </a:r>
            <a:br>
              <a:rPr lang="es-ES" sz="1800" noProof="0" dirty="0">
                <a:latin typeface="+mj-lt"/>
              </a:rPr>
            </a:br>
            <a:r>
              <a:rPr lang="es-ES" sz="1800" b="0" noProof="0" dirty="0">
                <a:latin typeface="+mj-lt"/>
              </a:rPr>
              <a:t>¿Es acreditable este cereal?</a:t>
            </a:r>
          </a:p>
        </p:txBody>
      </p:sp>
      <p:sp>
        <p:nvSpPr>
          <p:cNvPr id="18" name="Content Placeholder 3">
            <a:extLst>
              <a:ext uri="{FF2B5EF4-FFF2-40B4-BE49-F238E27FC236}">
                <a16:creationId xmlns:a16="http://schemas.microsoft.com/office/drawing/2014/main" id="{D5596D0E-71BE-E047-A7D8-732285CDE5A3}"/>
              </a:ext>
            </a:extLst>
          </p:cNvPr>
          <p:cNvSpPr txBox="1">
            <a:spLocks/>
          </p:cNvSpPr>
          <p:nvPr/>
        </p:nvSpPr>
        <p:spPr>
          <a:xfrm>
            <a:off x="528094" y="2494113"/>
            <a:ext cx="1267239" cy="848467"/>
          </a:xfrm>
          <a:prstGeom prst="rect">
            <a:avLst/>
          </a:prstGeom>
        </p:spPr>
        <p:txBody>
          <a:bodyPr/>
          <a:lstStyle>
            <a:lvl1pPr marL="274320" indent="-274320" algn="l" defTabSz="914400" rtl="0" eaLnBrk="1" latinLnBrk="0" hangingPunct="1">
              <a:lnSpc>
                <a:spcPct val="90000"/>
              </a:lnSpc>
              <a:spcBef>
                <a:spcPts val="1000"/>
              </a:spcBef>
              <a:buClr>
                <a:srgbClr val="062F6E"/>
              </a:buClr>
              <a:buFontTx/>
              <a:buBlip>
                <a:blip r:embed="rId3"/>
              </a:buBlip>
              <a:defRPr sz="2000" b="0" i="0" kern="1200">
                <a:solidFill>
                  <a:schemeClr val="tx1">
                    <a:lumMod val="65000"/>
                    <a:lumOff val="3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34963" algn="l" defTabSz="914400" rtl="0" eaLnBrk="1" fontAlgn="auto" latinLnBrk="0" hangingPunct="1">
              <a:lnSpc>
                <a:spcPct val="90000"/>
              </a:lnSpc>
              <a:spcBef>
                <a:spcPts val="1000"/>
              </a:spcBef>
              <a:spcAft>
                <a:spcPts val="0"/>
              </a:spcAft>
              <a:buClr>
                <a:srgbClr val="740507"/>
              </a:buClr>
              <a:buSzTx/>
              <a:buFont typeface="Wingdings" pitchFamily="2" charset="2"/>
              <a:buChar char="q"/>
              <a:tabLst/>
              <a:defRPr/>
            </a:pPr>
            <a:r>
              <a:rPr kumimoji="0" lang="es-ES" sz="1800" b="0" i="0" u="none" strike="noStrike" kern="1200" cap="none" spc="0" normalizeH="0" baseline="0" noProof="0" dirty="0">
                <a:ln>
                  <a:noFill/>
                </a:ln>
                <a:solidFill>
                  <a:srgbClr val="740507"/>
                </a:solidFill>
                <a:effectLst/>
                <a:uLnTx/>
                <a:uFillTx/>
                <a:latin typeface="Source Sans Pro"/>
                <a:ea typeface="+mn-ea"/>
                <a:cs typeface="+mn-cs"/>
              </a:rPr>
              <a:t>Sí</a:t>
            </a:r>
          </a:p>
          <a:p>
            <a:pPr marL="342900" marR="0" lvl="0" indent="-334963" algn="l" defTabSz="914400" rtl="0" eaLnBrk="1" fontAlgn="auto" latinLnBrk="0" hangingPunct="1">
              <a:lnSpc>
                <a:spcPct val="90000"/>
              </a:lnSpc>
              <a:spcBef>
                <a:spcPts val="1000"/>
              </a:spcBef>
              <a:spcAft>
                <a:spcPts val="0"/>
              </a:spcAft>
              <a:buClr>
                <a:srgbClr val="740507"/>
              </a:buClr>
              <a:buSzTx/>
              <a:buFont typeface="Wingdings" pitchFamily="2" charset="2"/>
              <a:buChar char="q"/>
              <a:tabLst/>
              <a:defRPr/>
            </a:pPr>
            <a:r>
              <a:rPr kumimoji="0" lang="es-ES" sz="1800" b="0" i="0" u="none" strike="noStrike" kern="1200" cap="none" spc="0" normalizeH="0" baseline="0" noProof="0" dirty="0">
                <a:ln>
                  <a:noFill/>
                </a:ln>
                <a:solidFill>
                  <a:srgbClr val="740507"/>
                </a:solidFill>
                <a:effectLst/>
                <a:uLnTx/>
                <a:uFillTx/>
                <a:latin typeface="Source Sans Pro"/>
                <a:ea typeface="+mn-ea"/>
                <a:cs typeface="+mn-cs"/>
              </a:rPr>
              <a:t>No</a:t>
            </a:r>
          </a:p>
        </p:txBody>
      </p:sp>
      <p:pic>
        <p:nvPicPr>
          <p:cNvPr id="2" name="Picture 1" descr="Marca de verificación al lado de la respuesta que dice No">
            <a:extLst>
              <a:ext uri="{FF2B5EF4-FFF2-40B4-BE49-F238E27FC236}">
                <a16:creationId xmlns:a16="http://schemas.microsoft.com/office/drawing/2014/main" id="{727B710C-41AF-AE9F-BD83-7E6C15B2EA71}"/>
              </a:ext>
            </a:extLst>
          </p:cNvPr>
          <p:cNvPicPr>
            <a:picLocks noChangeAspect="1"/>
          </p:cNvPicPr>
          <p:nvPr/>
        </p:nvPicPr>
        <p:blipFill>
          <a:blip r:embed="rId4"/>
          <a:stretch>
            <a:fillRect/>
          </a:stretch>
        </p:blipFill>
        <p:spPr>
          <a:xfrm>
            <a:off x="528094" y="2734503"/>
            <a:ext cx="432854" cy="493819"/>
          </a:xfrm>
          <a:prstGeom prst="rect">
            <a:avLst/>
          </a:prstGeom>
        </p:spPr>
      </p:pic>
      <p:grpSp>
        <p:nvGrpSpPr>
          <p:cNvPr id="4" name="Group 3" descr="Etiqueta de información nutricional de un cereal el tamaño de porción es 1 taza, 37 gramos y continne12 gramos de azúcares añadidos si se sirve con 3/4 taza de leche también tiene 12gramos de azúcares anadidos.">
            <a:extLst>
              <a:ext uri="{FF2B5EF4-FFF2-40B4-BE49-F238E27FC236}">
                <a16:creationId xmlns:a16="http://schemas.microsoft.com/office/drawing/2014/main" id="{C1224A4C-C15E-D637-ABDA-742D7D220CD1}"/>
              </a:ext>
            </a:extLst>
          </p:cNvPr>
          <p:cNvGrpSpPr/>
          <p:nvPr/>
        </p:nvGrpSpPr>
        <p:grpSpPr>
          <a:xfrm>
            <a:off x="3370407" y="872193"/>
            <a:ext cx="2152783" cy="3874650"/>
            <a:chOff x="4222965" y="1216659"/>
            <a:chExt cx="2152783" cy="3874650"/>
          </a:xfrm>
        </p:grpSpPr>
        <p:sp>
          <p:nvSpPr>
            <p:cNvPr id="5" name="Rounded Rectangle 5">
              <a:extLst>
                <a:ext uri="{FF2B5EF4-FFF2-40B4-BE49-F238E27FC236}">
                  <a16:creationId xmlns:a16="http://schemas.microsoft.com/office/drawing/2014/main" id="{4A0D6380-EC38-3B37-2694-A652979D23F2}"/>
                </a:ext>
              </a:extLst>
            </p:cNvPr>
            <p:cNvSpPr/>
            <p:nvPr/>
          </p:nvSpPr>
          <p:spPr>
            <a:xfrm>
              <a:off x="4222965" y="1216659"/>
              <a:ext cx="2152783" cy="731138"/>
            </a:xfrm>
            <a:prstGeom prst="roundRect">
              <a:avLst>
                <a:gd name="adj" fmla="val 0"/>
              </a:avLst>
            </a:prstGeom>
            <a:solidFill>
              <a:srgbClr val="FDC26D"/>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pPr algn="ctr"/>
              <a:r>
                <a:rPr lang="es-ES" sz="1600" b="1" dirty="0">
                  <a:solidFill>
                    <a:schemeClr val="tx1"/>
                  </a:solidFill>
                  <a:latin typeface="Source Sans Pro" panose="020B0503030403020204" pitchFamily="34" charset="0"/>
                  <a:ea typeface="Source Sans Pro" panose="020B0503030403020204" pitchFamily="34" charset="0"/>
                </a:rPr>
                <a:t>Marca D</a:t>
              </a:r>
            </a:p>
            <a:p>
              <a:pPr algn="ctr"/>
              <a:r>
                <a:rPr lang="es-ES" sz="1600" b="1" dirty="0">
                  <a:solidFill>
                    <a:schemeClr val="tx1"/>
                  </a:solidFill>
                  <a:latin typeface="Source Sans Pro" panose="020B0503030403020204" pitchFamily="34" charset="0"/>
                  <a:ea typeface="Source Sans Pro" panose="020B0503030403020204" pitchFamily="34" charset="0"/>
                </a:rPr>
                <a:t>Cereal </a:t>
              </a:r>
              <a:r>
                <a:rPr lang="es-ES" sz="1600" b="1" i="1" dirty="0" err="1">
                  <a:solidFill>
                    <a:schemeClr val="tx1"/>
                  </a:solidFill>
                  <a:latin typeface="Source Sans Pro" panose="020B0503030403020204" pitchFamily="34" charset="0"/>
                  <a:ea typeface="Source Sans Pro" panose="020B0503030403020204" pitchFamily="34" charset="0"/>
                </a:rPr>
                <a:t>Fruity</a:t>
              </a:r>
              <a:r>
                <a:rPr lang="es-ES" sz="1600" b="1" i="1" dirty="0">
                  <a:solidFill>
                    <a:schemeClr val="tx1"/>
                  </a:solidFill>
                  <a:latin typeface="Source Sans Pro" panose="020B0503030403020204" pitchFamily="34" charset="0"/>
                  <a:ea typeface="Source Sans Pro" panose="020B0503030403020204" pitchFamily="34" charset="0"/>
                </a:rPr>
                <a:t> </a:t>
              </a:r>
              <a:r>
                <a:rPr lang="es-ES" sz="1600" b="1" i="1" dirty="0" err="1">
                  <a:solidFill>
                    <a:schemeClr val="tx1"/>
                  </a:solidFill>
                  <a:latin typeface="Source Sans Pro" panose="020B0503030403020204" pitchFamily="34" charset="0"/>
                  <a:ea typeface="Source Sans Pro" panose="020B0503030403020204" pitchFamily="34" charset="0"/>
                </a:rPr>
                <a:t>Flakes</a:t>
              </a:r>
              <a:r>
                <a:rPr lang="es-ES" sz="1600" b="1" i="1" dirty="0">
                  <a:solidFill>
                    <a:schemeClr val="tx1"/>
                  </a:solidFill>
                  <a:latin typeface="Source Sans Pro" panose="020B0503030403020204" pitchFamily="34" charset="0"/>
                  <a:ea typeface="Source Sans Pro" panose="020B0503030403020204" pitchFamily="34" charset="0"/>
                </a:rPr>
                <a:t>  </a:t>
              </a:r>
            </a:p>
          </p:txBody>
        </p:sp>
        <p:pic>
          <p:nvPicPr>
            <p:cNvPr id="11" name="Picture 10">
              <a:extLst>
                <a:ext uri="{FF2B5EF4-FFF2-40B4-BE49-F238E27FC236}">
                  <a16:creationId xmlns:a16="http://schemas.microsoft.com/office/drawing/2014/main" id="{1585D11F-1F97-FC41-2DFA-F884834279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22965" y="1828758"/>
              <a:ext cx="2152783" cy="3262551"/>
            </a:xfrm>
            <a:prstGeom prst="rect">
              <a:avLst/>
            </a:prstGeom>
          </p:spPr>
        </p:pic>
      </p:grpSp>
      <p:sp>
        <p:nvSpPr>
          <p:cNvPr id="13" name="Oval 12" descr="Círculo en la etiqueta de información nutricional en la sección de azúcares añadidos, que dice 12 gramos">
            <a:extLst>
              <a:ext uri="{FF2B5EF4-FFF2-40B4-BE49-F238E27FC236}">
                <a16:creationId xmlns:a16="http://schemas.microsoft.com/office/drawing/2014/main" id="{E6DF541B-9BEA-5EB2-B866-D1195D0A0330}"/>
              </a:ext>
            </a:extLst>
          </p:cNvPr>
          <p:cNvSpPr/>
          <p:nvPr/>
        </p:nvSpPr>
        <p:spPr>
          <a:xfrm>
            <a:off x="3412038" y="4285399"/>
            <a:ext cx="1333500" cy="304802"/>
          </a:xfrm>
          <a:prstGeom prst="ellipse">
            <a:avLst/>
          </a:prstGeom>
          <a:noFill/>
          <a:ln w="28575">
            <a:solidFill>
              <a:srgbClr val="8E23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7" name="Picture 6" descr="Caja de cereal">
            <a:extLst>
              <a:ext uri="{FF2B5EF4-FFF2-40B4-BE49-F238E27FC236}">
                <a16:creationId xmlns:a16="http://schemas.microsoft.com/office/drawing/2014/main" id="{870AD64D-02F2-3224-CF48-24232CA83265}"/>
              </a:ext>
              <a:ext uri="{C183D7F6-B498-43B3-948B-1728B52AA6E4}">
                <adec:decorative xmlns:adec="http://schemas.microsoft.com/office/drawing/2017/decorative" val="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761515">
            <a:off x="5835353" y="484170"/>
            <a:ext cx="991233" cy="1233767"/>
          </a:xfrm>
          <a:prstGeom prst="rect">
            <a:avLst/>
          </a:prstGeom>
        </p:spPr>
      </p:pic>
      <p:pic>
        <p:nvPicPr>
          <p:cNvPr id="10" name="Picture 9" descr="Tabla con dos columnas, la columna de la izquierda es tamaño de porción y la columna de la derecha es azúcares añadidos ">
            <a:extLst>
              <a:ext uri="{FF2B5EF4-FFF2-40B4-BE49-F238E27FC236}">
                <a16:creationId xmlns:a16="http://schemas.microsoft.com/office/drawing/2014/main" id="{74919D40-7083-5F6B-16B2-0FA68FCE7FE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698970" y="1955104"/>
            <a:ext cx="3187854" cy="2546435"/>
          </a:xfrm>
          <a:prstGeom prst="rect">
            <a:avLst/>
          </a:prstGeom>
        </p:spPr>
      </p:pic>
      <p:sp>
        <p:nvSpPr>
          <p:cNvPr id="6" name="Oval 5" descr="Círculo alrededor del tamaño de porción de 36-40 gramos y 8 gramos de azúcares añadidos">
            <a:extLst>
              <a:ext uri="{FF2B5EF4-FFF2-40B4-BE49-F238E27FC236}">
                <a16:creationId xmlns:a16="http://schemas.microsoft.com/office/drawing/2014/main" id="{4C3B92BC-7113-9241-41B7-93986C72EE7C}"/>
              </a:ext>
            </a:extLst>
          </p:cNvPr>
          <p:cNvSpPr/>
          <p:nvPr/>
        </p:nvSpPr>
        <p:spPr>
          <a:xfrm>
            <a:off x="5711928" y="3867932"/>
            <a:ext cx="3180953" cy="304801"/>
          </a:xfrm>
          <a:prstGeom prst="ellipse">
            <a:avLst/>
          </a:prstGeom>
          <a:noFill/>
          <a:ln w="28575">
            <a:solidFill>
              <a:srgbClr val="8E23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443444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ACE9C-5DBF-2DF9-A405-FA0BBE3A0805}"/>
              </a:ext>
            </a:extLst>
          </p:cNvPr>
          <p:cNvSpPr>
            <a:spLocks noGrp="1"/>
          </p:cNvSpPr>
          <p:nvPr>
            <p:ph type="title"/>
          </p:nvPr>
        </p:nvSpPr>
        <p:spPr>
          <a:xfrm>
            <a:off x="0" y="0"/>
            <a:ext cx="9144000" cy="819149"/>
          </a:xfrm>
        </p:spPr>
        <p:txBody>
          <a:bodyPr/>
          <a:lstStyle/>
          <a:p>
            <a:r>
              <a:rPr lang="es-ES" b="1" dirty="0">
                <a:solidFill>
                  <a:srgbClr val="AA1217"/>
                </a:solidFill>
              </a:rPr>
              <a:t>Cosas que debe recordar: Porciones por envase</a:t>
            </a:r>
            <a:br>
              <a:rPr lang="es-ES" b="1" dirty="0">
                <a:solidFill>
                  <a:srgbClr val="AA1217"/>
                </a:solidFill>
              </a:rPr>
            </a:br>
            <a:endParaRPr lang="es-ES" b="1" dirty="0">
              <a:solidFill>
                <a:srgbClr val="AA1217"/>
              </a:solidFill>
            </a:endParaRPr>
          </a:p>
        </p:txBody>
      </p:sp>
      <p:cxnSp>
        <p:nvCxnSpPr>
          <p:cNvPr id="11" name="Straight Connector 10">
            <a:extLst>
              <a:ext uri="{FF2B5EF4-FFF2-40B4-BE49-F238E27FC236}">
                <a16:creationId xmlns:a16="http://schemas.microsoft.com/office/drawing/2014/main" id="{F72B94C4-FCB9-CC51-08E1-15E02D3DA18A}"/>
              </a:ext>
              <a:ext uri="{C183D7F6-B498-43B3-948B-1728B52AA6E4}">
                <adec:decorative xmlns:adec="http://schemas.microsoft.com/office/drawing/2017/decorative" val="1"/>
              </a:ext>
            </a:extLst>
          </p:cNvPr>
          <p:cNvCxnSpPr>
            <a:cxnSpLocks/>
          </p:cNvCxnSpPr>
          <p:nvPr/>
        </p:nvCxnSpPr>
        <p:spPr>
          <a:xfrm flipV="1">
            <a:off x="2915755" y="1621598"/>
            <a:ext cx="1530302" cy="1093626"/>
          </a:xfrm>
          <a:prstGeom prst="line">
            <a:avLst/>
          </a:prstGeom>
          <a:ln w="76200">
            <a:solidFill>
              <a:srgbClr val="8E231F"/>
            </a:solidFill>
          </a:ln>
        </p:spPr>
        <p:style>
          <a:lnRef idx="1">
            <a:schemeClr val="accent1"/>
          </a:lnRef>
          <a:fillRef idx="0">
            <a:schemeClr val="accent1"/>
          </a:fillRef>
          <a:effectRef idx="0">
            <a:schemeClr val="accent1"/>
          </a:effectRef>
          <a:fontRef idx="minor">
            <a:schemeClr val="tx1"/>
          </a:fontRef>
        </p:style>
      </p:cxnSp>
      <p:sp>
        <p:nvSpPr>
          <p:cNvPr id="8" name="Rounded Rectangle 4" descr="[decorative]">
            <a:extLst>
              <a:ext uri="{FF2B5EF4-FFF2-40B4-BE49-F238E27FC236}">
                <a16:creationId xmlns:a16="http://schemas.microsoft.com/office/drawing/2014/main" id="{CAC1C115-D345-D7CC-C06F-5645D714AE63}"/>
              </a:ext>
            </a:extLst>
          </p:cNvPr>
          <p:cNvSpPr/>
          <p:nvPr/>
        </p:nvSpPr>
        <p:spPr>
          <a:xfrm>
            <a:off x="184675" y="1621598"/>
            <a:ext cx="3583936" cy="2019002"/>
          </a:xfrm>
          <a:prstGeom prst="roundRect">
            <a:avLst>
              <a:gd name="adj" fmla="val 5378"/>
            </a:avLst>
          </a:prstGeom>
          <a:solidFill>
            <a:srgbClr val="8E23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214313" indent="-214313">
              <a:buFont typeface="Arial" panose="020B0604020202020204" pitchFamily="34" charset="0"/>
              <a:buChar char="•"/>
            </a:pPr>
            <a:r>
              <a:rPr lang="es-ES" dirty="0">
                <a:solidFill>
                  <a:srgbClr val="FFFFFF"/>
                </a:solidFill>
                <a:latin typeface="Source Sans Pro" panose="020B0503030403020204" pitchFamily="34" charset="0"/>
                <a:ea typeface="Source Sans Pro" panose="020B0503030403020204" pitchFamily="34" charset="0"/>
              </a:rPr>
              <a:t>Muestra el número total de porciones en todo el paquete o envase de alimentos.</a:t>
            </a:r>
          </a:p>
          <a:p>
            <a:endParaRPr lang="es-ES" dirty="0">
              <a:solidFill>
                <a:srgbClr val="FFFFFF"/>
              </a:solidFill>
              <a:latin typeface="Source Sans Pro" panose="020B0503030403020204" pitchFamily="34" charset="0"/>
              <a:ea typeface="Source Sans Pro" panose="020B0503030403020204" pitchFamily="34" charset="0"/>
            </a:endParaRPr>
          </a:p>
          <a:p>
            <a:pPr marL="214313" indent="-214313">
              <a:buFont typeface="Arial" panose="020B0604020202020204" pitchFamily="34" charset="0"/>
              <a:buChar char="•"/>
            </a:pPr>
            <a:r>
              <a:rPr lang="es-ES" dirty="0">
                <a:solidFill>
                  <a:srgbClr val="FFFFFF"/>
                </a:solidFill>
                <a:latin typeface="Source Sans Pro" panose="020B0503030403020204" pitchFamily="34" charset="0"/>
                <a:ea typeface="Source Sans Pro" panose="020B0503030403020204" pitchFamily="34" charset="0"/>
              </a:rPr>
              <a:t>Un paquete de alimento puede contener más de una porción. </a:t>
            </a:r>
          </a:p>
          <a:p>
            <a:pPr algn="ctr"/>
            <a:endParaRPr lang="es-ES" sz="1350" dirty="0">
              <a:solidFill>
                <a:schemeClr val="bg1"/>
              </a:solidFill>
            </a:endParaRPr>
          </a:p>
        </p:txBody>
      </p:sp>
      <p:sp>
        <p:nvSpPr>
          <p:cNvPr id="9" name="Rectangle 8" descr="Etiqueta de información nutricional de un cereal qye tiene 8 porciones por envase y cada porción yiene un tamaño por porción es 2/3 taza,55 gramos y continne12 gramos de azúcares añadidos">
            <a:extLst>
              <a:ext uri="{FF2B5EF4-FFF2-40B4-BE49-F238E27FC236}">
                <a16:creationId xmlns:a16="http://schemas.microsoft.com/office/drawing/2014/main" id="{DD4CAC88-EDF5-4B69-2E8D-BDBFA7C4AAD8}"/>
              </a:ext>
            </a:extLst>
          </p:cNvPr>
          <p:cNvSpPr/>
          <p:nvPr/>
        </p:nvSpPr>
        <p:spPr>
          <a:xfrm>
            <a:off x="4384111" y="1196237"/>
            <a:ext cx="3173668" cy="33131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 name="Picture 5" descr="Etiqueta de información nutricional de un cereal qye tiene 8 porciones por envase y cada porción yiene un tamaño por porción es 2/3 taza,55 gramos y continne12 gramos de azúcares añadidos">
            <a:extLst>
              <a:ext uri="{FF2B5EF4-FFF2-40B4-BE49-F238E27FC236}">
                <a16:creationId xmlns:a16="http://schemas.microsoft.com/office/drawing/2014/main" id="{908ACE8F-CD7A-6D96-4F70-AB77C39785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6057" y="1257301"/>
            <a:ext cx="3064711" cy="3203366"/>
          </a:xfrm>
          <a:prstGeom prst="rect">
            <a:avLst/>
          </a:prstGeom>
        </p:spPr>
      </p:pic>
      <p:sp>
        <p:nvSpPr>
          <p:cNvPr id="7" name="Rectangle 6" descr="Rectángulo en la etiqueta de información nutricional alredor de la sección porciones por envase qie dice que tiene 8 porciones">
            <a:extLst>
              <a:ext uri="{FF2B5EF4-FFF2-40B4-BE49-F238E27FC236}">
                <a16:creationId xmlns:a16="http://schemas.microsoft.com/office/drawing/2014/main" id="{460DB8B7-2533-FDC1-95CC-EDA6B97FE8AA}"/>
              </a:ext>
            </a:extLst>
          </p:cNvPr>
          <p:cNvSpPr/>
          <p:nvPr/>
        </p:nvSpPr>
        <p:spPr>
          <a:xfrm>
            <a:off x="4412715" y="1432493"/>
            <a:ext cx="2319839" cy="259377"/>
          </a:xfrm>
          <a:prstGeom prst="rect">
            <a:avLst/>
          </a:prstGeom>
          <a:noFill/>
          <a:ln w="76200">
            <a:solidFill>
              <a:srgbClr val="8E23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350" dirty="0"/>
          </a:p>
        </p:txBody>
      </p:sp>
    </p:spTree>
    <p:extLst>
      <p:ext uri="{BB962C8B-B14F-4D97-AF65-F5344CB8AC3E}">
        <p14:creationId xmlns:p14="http://schemas.microsoft.com/office/powerpoint/2010/main" val="662799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ACE9C-5DBF-2DF9-A405-FA0BBE3A0805}"/>
              </a:ext>
            </a:extLst>
          </p:cNvPr>
          <p:cNvSpPr>
            <a:spLocks noGrp="1"/>
          </p:cNvSpPr>
          <p:nvPr>
            <p:ph type="title"/>
          </p:nvPr>
        </p:nvSpPr>
        <p:spPr>
          <a:xfrm>
            <a:off x="0" y="0"/>
            <a:ext cx="9144000" cy="819149"/>
          </a:xfrm>
        </p:spPr>
        <p:txBody>
          <a:bodyPr/>
          <a:lstStyle/>
          <a:p>
            <a:r>
              <a:rPr lang="es-ES" b="1" dirty="0">
                <a:solidFill>
                  <a:srgbClr val="AA1217"/>
                </a:solidFill>
              </a:rPr>
              <a:t>Cosas que debe recordar: </a:t>
            </a:r>
            <a:br>
              <a:rPr lang="es-ES" b="1" dirty="0">
                <a:solidFill>
                  <a:srgbClr val="AA1217"/>
                </a:solidFill>
              </a:rPr>
            </a:br>
            <a:r>
              <a:rPr lang="es-ES" b="1" dirty="0">
                <a:solidFill>
                  <a:srgbClr val="AA1217"/>
                </a:solidFill>
              </a:rPr>
              <a:t>Explicación del tamaño de la porción</a:t>
            </a:r>
            <a:br>
              <a:rPr lang="es-ES" b="1" dirty="0">
                <a:solidFill>
                  <a:srgbClr val="AA1217"/>
                </a:solidFill>
              </a:rPr>
            </a:br>
            <a:endParaRPr lang="es-ES" b="1" dirty="0">
              <a:solidFill>
                <a:srgbClr val="AA1217"/>
              </a:solidFill>
            </a:endParaRPr>
          </a:p>
        </p:txBody>
      </p:sp>
      <p:grpSp>
        <p:nvGrpSpPr>
          <p:cNvPr id="3" name="Group 2" descr="Dos imágenes. A la izquierda un plato con cereal que tiene una porción de 1 taza, 100 calorías y 7 gramos de azúcares añadidos. A la derecha otro plato cereal que tiene una porción de 2 tazas, 200 calorías y 14 gramos de azúcares añadidos.">
            <a:extLst>
              <a:ext uri="{FF2B5EF4-FFF2-40B4-BE49-F238E27FC236}">
                <a16:creationId xmlns:a16="http://schemas.microsoft.com/office/drawing/2014/main" id="{EC2DF6A9-5D4C-9A99-E917-FBAB439C9DED}"/>
              </a:ext>
            </a:extLst>
          </p:cNvPr>
          <p:cNvGrpSpPr/>
          <p:nvPr/>
        </p:nvGrpSpPr>
        <p:grpSpPr>
          <a:xfrm>
            <a:off x="1737176" y="1850598"/>
            <a:ext cx="5639135" cy="2505547"/>
            <a:chOff x="2698256" y="1850598"/>
            <a:chExt cx="5639135" cy="2505547"/>
          </a:xfrm>
        </p:grpSpPr>
        <p:sp>
          <p:nvSpPr>
            <p:cNvPr id="4" name="Rounded Rectangle 3" descr="[decorative]">
              <a:extLst>
                <a:ext uri="{FF2B5EF4-FFF2-40B4-BE49-F238E27FC236}">
                  <a16:creationId xmlns:a16="http://schemas.microsoft.com/office/drawing/2014/main" id="{AC34FBE9-CE3E-0E91-4C1B-2B3AB81F9253}"/>
                </a:ext>
              </a:extLst>
            </p:cNvPr>
            <p:cNvSpPr/>
            <p:nvPr/>
          </p:nvSpPr>
          <p:spPr>
            <a:xfrm>
              <a:off x="2728770" y="1850598"/>
              <a:ext cx="2505547" cy="2505547"/>
            </a:xfrm>
            <a:prstGeom prst="roundRect">
              <a:avLst>
                <a:gd name="adj" fmla="val 6711"/>
              </a:avLst>
            </a:prstGeom>
            <a:solidFill>
              <a:srgbClr val="FCFAF9"/>
            </a:solidFill>
            <a:ln w="3175">
              <a:solidFill>
                <a:schemeClr val="bg1">
                  <a:lumMod val="65000"/>
                </a:schemeClr>
              </a:solid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dirty="0"/>
            </a:p>
          </p:txBody>
        </p:sp>
        <p:sp>
          <p:nvSpPr>
            <p:cNvPr id="7" name="TextBox 6">
              <a:extLst>
                <a:ext uri="{FF2B5EF4-FFF2-40B4-BE49-F238E27FC236}">
                  <a16:creationId xmlns:a16="http://schemas.microsoft.com/office/drawing/2014/main" id="{5159A0B0-DB4C-2CF3-3730-9AFD7A333AE9}"/>
                </a:ext>
              </a:extLst>
            </p:cNvPr>
            <p:cNvSpPr txBox="1"/>
            <p:nvPr/>
          </p:nvSpPr>
          <p:spPr>
            <a:xfrm>
              <a:off x="2728770" y="2010128"/>
              <a:ext cx="2505547" cy="310341"/>
            </a:xfrm>
            <a:prstGeom prst="rect">
              <a:avLst/>
            </a:prstGeom>
            <a:noFill/>
          </p:spPr>
          <p:txBody>
            <a:bodyPr wrap="square" rtlCol="0">
              <a:spAutoFit/>
            </a:bodyPr>
            <a:lstStyle/>
            <a:p>
              <a:pPr algn="ctr">
                <a:lnSpc>
                  <a:spcPts val="1650"/>
                </a:lnSpc>
              </a:pPr>
              <a:r>
                <a:rPr lang="es-ES" sz="1500" b="1" dirty="0">
                  <a:solidFill>
                    <a:srgbClr val="17345E"/>
                  </a:solidFill>
                  <a:latin typeface="Source Sans Pro" panose="020B0503030403020204" pitchFamily="34" charset="0"/>
                  <a:ea typeface="Source Sans Pro" panose="020B0503030403020204" pitchFamily="34" charset="0"/>
                </a:rPr>
                <a:t>Porción de 1 taza</a:t>
              </a:r>
            </a:p>
          </p:txBody>
        </p:sp>
        <p:sp>
          <p:nvSpPr>
            <p:cNvPr id="10" name="TextBox 9">
              <a:extLst>
                <a:ext uri="{FF2B5EF4-FFF2-40B4-BE49-F238E27FC236}">
                  <a16:creationId xmlns:a16="http://schemas.microsoft.com/office/drawing/2014/main" id="{32844A73-4B15-47F9-B0F4-D8FC8F97D9EF}"/>
                </a:ext>
              </a:extLst>
            </p:cNvPr>
            <p:cNvSpPr txBox="1"/>
            <p:nvPr/>
          </p:nvSpPr>
          <p:spPr>
            <a:xfrm>
              <a:off x="2698256" y="3730754"/>
              <a:ext cx="2536061" cy="528350"/>
            </a:xfrm>
            <a:prstGeom prst="rect">
              <a:avLst/>
            </a:prstGeom>
            <a:noFill/>
          </p:spPr>
          <p:txBody>
            <a:bodyPr wrap="square" rtlCol="0">
              <a:spAutoFit/>
            </a:bodyPr>
            <a:lstStyle/>
            <a:p>
              <a:pPr algn="ctr">
                <a:lnSpc>
                  <a:spcPts val="1650"/>
                </a:lnSpc>
              </a:pPr>
              <a:r>
                <a:rPr lang="es-ES" sz="1500" b="1" dirty="0">
                  <a:solidFill>
                    <a:srgbClr val="17345E"/>
                  </a:solidFill>
                  <a:latin typeface="Source Sans Pro" panose="020B0503030403020204" pitchFamily="34" charset="0"/>
                  <a:ea typeface="Source Sans Pro" panose="020B0503030403020204" pitchFamily="34" charset="0"/>
                </a:rPr>
                <a:t>100 calorías y 7 gramos de azúcares añadidos</a:t>
              </a:r>
            </a:p>
          </p:txBody>
        </p:sp>
        <p:sp>
          <p:nvSpPr>
            <p:cNvPr id="12" name="Rounded Rectangle 7" descr="[decorative]">
              <a:extLst>
                <a:ext uri="{FF2B5EF4-FFF2-40B4-BE49-F238E27FC236}">
                  <a16:creationId xmlns:a16="http://schemas.microsoft.com/office/drawing/2014/main" id="{90644D9B-E8DA-8CE9-06A2-550D3D212C2C}"/>
                </a:ext>
              </a:extLst>
            </p:cNvPr>
            <p:cNvSpPr/>
            <p:nvPr/>
          </p:nvSpPr>
          <p:spPr>
            <a:xfrm>
              <a:off x="5831844" y="1850598"/>
              <a:ext cx="2505547" cy="2505547"/>
            </a:xfrm>
            <a:prstGeom prst="roundRect">
              <a:avLst>
                <a:gd name="adj" fmla="val 6711"/>
              </a:avLst>
            </a:prstGeom>
            <a:solidFill>
              <a:srgbClr val="FCFAF9"/>
            </a:solidFill>
            <a:ln w="3175">
              <a:solidFill>
                <a:schemeClr val="bg1">
                  <a:lumMod val="65000"/>
                </a:schemeClr>
              </a:solid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dirty="0"/>
            </a:p>
          </p:txBody>
        </p:sp>
        <p:sp>
          <p:nvSpPr>
            <p:cNvPr id="13" name="TextBox 12">
              <a:extLst>
                <a:ext uri="{FF2B5EF4-FFF2-40B4-BE49-F238E27FC236}">
                  <a16:creationId xmlns:a16="http://schemas.microsoft.com/office/drawing/2014/main" id="{EB4E1CA7-06A9-94A2-E6AD-A1787DF5052B}"/>
                </a:ext>
              </a:extLst>
            </p:cNvPr>
            <p:cNvSpPr txBox="1"/>
            <p:nvPr/>
          </p:nvSpPr>
          <p:spPr>
            <a:xfrm>
              <a:off x="5831844" y="2010128"/>
              <a:ext cx="2505547" cy="310341"/>
            </a:xfrm>
            <a:prstGeom prst="rect">
              <a:avLst/>
            </a:prstGeom>
            <a:noFill/>
          </p:spPr>
          <p:txBody>
            <a:bodyPr wrap="square" rtlCol="0">
              <a:spAutoFit/>
            </a:bodyPr>
            <a:lstStyle/>
            <a:p>
              <a:pPr algn="ctr">
                <a:lnSpc>
                  <a:spcPts val="1650"/>
                </a:lnSpc>
              </a:pPr>
              <a:r>
                <a:rPr lang="es-ES" sz="1500" b="1" dirty="0">
                  <a:solidFill>
                    <a:srgbClr val="17345E"/>
                  </a:solidFill>
                  <a:latin typeface="Source Sans Pro" panose="020B0503030403020204" pitchFamily="34" charset="0"/>
                  <a:ea typeface="Source Sans Pro" panose="020B0503030403020204" pitchFamily="34" charset="0"/>
                </a:rPr>
                <a:t>Porción de 2 tazas</a:t>
              </a:r>
            </a:p>
          </p:txBody>
        </p:sp>
        <p:sp>
          <p:nvSpPr>
            <p:cNvPr id="14" name="TextBox 13">
              <a:extLst>
                <a:ext uri="{FF2B5EF4-FFF2-40B4-BE49-F238E27FC236}">
                  <a16:creationId xmlns:a16="http://schemas.microsoft.com/office/drawing/2014/main" id="{D2D38A73-39E2-B3DF-5CE9-9073753161BD}"/>
                </a:ext>
              </a:extLst>
            </p:cNvPr>
            <p:cNvSpPr txBox="1"/>
            <p:nvPr/>
          </p:nvSpPr>
          <p:spPr>
            <a:xfrm>
              <a:off x="5831844" y="3721232"/>
              <a:ext cx="2505547" cy="528350"/>
            </a:xfrm>
            <a:prstGeom prst="rect">
              <a:avLst/>
            </a:prstGeom>
            <a:noFill/>
          </p:spPr>
          <p:txBody>
            <a:bodyPr wrap="square" rtlCol="0">
              <a:spAutoFit/>
            </a:bodyPr>
            <a:lstStyle/>
            <a:p>
              <a:pPr algn="ctr">
                <a:lnSpc>
                  <a:spcPts val="1650"/>
                </a:lnSpc>
              </a:pPr>
              <a:r>
                <a:rPr lang="es-ES" sz="1500" b="1" dirty="0">
                  <a:solidFill>
                    <a:srgbClr val="17345E"/>
                  </a:solidFill>
                  <a:latin typeface="Source Sans Pro" panose="020B0503030403020204" pitchFamily="34" charset="0"/>
                  <a:ea typeface="Source Sans Pro" panose="020B0503030403020204" pitchFamily="34" charset="0"/>
                </a:rPr>
                <a:t>200 calorías y 14 gramos de </a:t>
              </a:r>
              <a:br>
                <a:rPr lang="es-ES" sz="1500" b="1" dirty="0">
                  <a:solidFill>
                    <a:srgbClr val="17345E"/>
                  </a:solidFill>
                  <a:latin typeface="Source Sans Pro" panose="020B0503030403020204" pitchFamily="34" charset="0"/>
                  <a:ea typeface="Source Sans Pro" panose="020B0503030403020204" pitchFamily="34" charset="0"/>
                </a:rPr>
              </a:br>
              <a:r>
                <a:rPr lang="es-ES" sz="1500" b="1" dirty="0">
                  <a:solidFill>
                    <a:srgbClr val="17345E"/>
                  </a:solidFill>
                  <a:latin typeface="Source Sans Pro" panose="020B0503030403020204" pitchFamily="34" charset="0"/>
                  <a:ea typeface="Source Sans Pro" panose="020B0503030403020204" pitchFamily="34" charset="0"/>
                </a:rPr>
                <a:t>azúcares añadidos</a:t>
              </a:r>
            </a:p>
          </p:txBody>
        </p:sp>
        <p:pic>
          <p:nvPicPr>
            <p:cNvPr id="19" name="Picture 18" descr="Illustration of a small cereal bowl with a one cup serving">
              <a:extLst>
                <a:ext uri="{FF2B5EF4-FFF2-40B4-BE49-F238E27FC236}">
                  <a16:creationId xmlns:a16="http://schemas.microsoft.com/office/drawing/2014/main" id="{83BAE872-171B-7C9D-DF6D-54A4AB02A362}"/>
                </a:ext>
              </a:extLst>
            </p:cNvPr>
            <p:cNvPicPr>
              <a:picLocks noChangeAspect="1"/>
            </p:cNvPicPr>
            <p:nvPr/>
          </p:nvPicPr>
          <p:blipFill>
            <a:blip r:embed="rId3"/>
            <a:stretch>
              <a:fillRect/>
            </a:stretch>
          </p:blipFill>
          <p:spPr>
            <a:xfrm>
              <a:off x="3404770" y="2510740"/>
              <a:ext cx="1203212" cy="1013231"/>
            </a:xfrm>
            <a:prstGeom prst="rect">
              <a:avLst/>
            </a:prstGeom>
          </p:spPr>
        </p:pic>
        <p:pic>
          <p:nvPicPr>
            <p:cNvPr id="20" name="Picture 19" descr="Illustration of a larger cereal bowl with two cup serving">
              <a:extLst>
                <a:ext uri="{FF2B5EF4-FFF2-40B4-BE49-F238E27FC236}">
                  <a16:creationId xmlns:a16="http://schemas.microsoft.com/office/drawing/2014/main" id="{9C36B8FA-2E38-D543-DDB8-4B1E9A3B9E44}"/>
                </a:ext>
              </a:extLst>
            </p:cNvPr>
            <p:cNvPicPr>
              <a:picLocks noChangeAspect="1"/>
            </p:cNvPicPr>
            <p:nvPr/>
          </p:nvPicPr>
          <p:blipFill>
            <a:blip r:embed="rId4"/>
            <a:stretch>
              <a:fillRect/>
            </a:stretch>
          </p:blipFill>
          <p:spPr>
            <a:xfrm>
              <a:off x="6231921" y="2504277"/>
              <a:ext cx="1755060" cy="1085604"/>
            </a:xfrm>
            <a:prstGeom prst="rect">
              <a:avLst/>
            </a:prstGeom>
          </p:spPr>
        </p:pic>
      </p:grpSp>
    </p:spTree>
    <p:extLst>
      <p:ext uri="{BB962C8B-B14F-4D97-AF65-F5344CB8AC3E}">
        <p14:creationId xmlns:p14="http://schemas.microsoft.com/office/powerpoint/2010/main" val="3588607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DC0FEBF-5761-63CE-F20A-BB5D453B0901}"/>
              </a:ext>
            </a:extLst>
          </p:cNvPr>
          <p:cNvSpPr>
            <a:spLocks noGrp="1"/>
          </p:cNvSpPr>
          <p:nvPr>
            <p:ph type="title"/>
          </p:nvPr>
        </p:nvSpPr>
        <p:spPr>
          <a:xfrm>
            <a:off x="216816" y="0"/>
            <a:ext cx="7669884" cy="819149"/>
          </a:xfrm>
        </p:spPr>
        <p:txBody>
          <a:bodyPr/>
          <a:lstStyle/>
          <a:p>
            <a:r>
              <a:rPr lang="es-ES" b="1" dirty="0">
                <a:solidFill>
                  <a:srgbClr val="8E231F"/>
                </a:solidFill>
              </a:rPr>
              <a:t>#1 Pregunta frecuente</a:t>
            </a:r>
          </a:p>
        </p:txBody>
      </p:sp>
      <p:sp>
        <p:nvSpPr>
          <p:cNvPr id="13" name="Content Placeholder 12">
            <a:extLst>
              <a:ext uri="{FF2B5EF4-FFF2-40B4-BE49-F238E27FC236}">
                <a16:creationId xmlns:a16="http://schemas.microsoft.com/office/drawing/2014/main" id="{E475549B-B2A9-9887-D3B8-F921CAC7CA13}"/>
              </a:ext>
            </a:extLst>
          </p:cNvPr>
          <p:cNvSpPr>
            <a:spLocks noGrp="1"/>
          </p:cNvSpPr>
          <p:nvPr>
            <p:ph sz="half" idx="2"/>
          </p:nvPr>
        </p:nvSpPr>
        <p:spPr>
          <a:xfrm>
            <a:off x="334808" y="1196196"/>
            <a:ext cx="6697588" cy="472348"/>
          </a:xfrm>
        </p:spPr>
        <p:txBody>
          <a:bodyPr/>
          <a:lstStyle/>
          <a:p>
            <a:pPr indent="0" defTabSz="685800">
              <a:lnSpc>
                <a:spcPct val="100000"/>
              </a:lnSpc>
              <a:spcBef>
                <a:spcPts val="0"/>
              </a:spcBef>
              <a:buClrTx/>
              <a:buNone/>
              <a:defRPr/>
            </a:pPr>
            <a:r>
              <a:rPr kumimoji="0" lang="es-ES" sz="2700" b="1" i="0" u="none" strike="noStrike" kern="1200" cap="none" spc="0" normalizeH="0" baseline="0" dirty="0">
                <a:ln>
                  <a:noFill/>
                </a:ln>
                <a:solidFill>
                  <a:srgbClr val="FF9933"/>
                </a:solidFill>
                <a:effectLst/>
                <a:uLnTx/>
                <a:uFillTx/>
                <a:latin typeface="+mj-lt"/>
                <a:ea typeface="Source Sans Pro"/>
                <a:cs typeface="Arial"/>
              </a:rPr>
              <a:t>P: </a:t>
            </a:r>
            <a:r>
              <a:rPr lang="es-ES" sz="1600" b="1" dirty="0">
                <a:solidFill>
                  <a:schemeClr val="tx1"/>
                </a:solidFill>
                <a:latin typeface="+mj-lt"/>
              </a:rPr>
              <a:t>¿Existen cereales para el desayuno que cumplan con los requisitos nutricionales actualizados? ¿Se han comprometido los fabricantes de alimentos a formular productos que respalden estos cambios?</a:t>
            </a:r>
            <a:endParaRPr kumimoji="0" lang="es-ES" sz="1650" b="1" i="0" u="none" strike="noStrike" kern="1200" cap="none" spc="0" normalizeH="0" baseline="0" dirty="0">
              <a:ln>
                <a:noFill/>
              </a:ln>
              <a:solidFill>
                <a:schemeClr val="tx1"/>
              </a:solidFill>
              <a:effectLst/>
              <a:uLnTx/>
              <a:uFillTx/>
              <a:latin typeface="+mj-lt"/>
              <a:ea typeface="Source Sans Pro"/>
              <a:cs typeface="Arial"/>
            </a:endParaRPr>
          </a:p>
          <a:p>
            <a:endParaRPr lang="es-ES" dirty="0">
              <a:latin typeface="+mj-lt"/>
            </a:endParaRPr>
          </a:p>
        </p:txBody>
      </p:sp>
    </p:spTree>
    <p:extLst>
      <p:ext uri="{BB962C8B-B14F-4D97-AF65-F5344CB8AC3E}">
        <p14:creationId xmlns:p14="http://schemas.microsoft.com/office/powerpoint/2010/main" val="762616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DC0FEBF-5761-63CE-F20A-BB5D453B0901}"/>
              </a:ext>
            </a:extLst>
          </p:cNvPr>
          <p:cNvSpPr>
            <a:spLocks noGrp="1"/>
          </p:cNvSpPr>
          <p:nvPr>
            <p:ph type="title"/>
          </p:nvPr>
        </p:nvSpPr>
        <p:spPr>
          <a:xfrm>
            <a:off x="216816" y="0"/>
            <a:ext cx="7669884" cy="819149"/>
          </a:xfrm>
        </p:spPr>
        <p:txBody>
          <a:bodyPr/>
          <a:lstStyle/>
          <a:p>
            <a:r>
              <a:rPr lang="es-ES" b="1" dirty="0">
                <a:solidFill>
                  <a:srgbClr val="8E231F"/>
                </a:solidFill>
              </a:rPr>
              <a:t>#1 Pregunta frecuente con respuesta</a:t>
            </a:r>
          </a:p>
        </p:txBody>
      </p:sp>
      <p:sp>
        <p:nvSpPr>
          <p:cNvPr id="13" name="Content Placeholder 12">
            <a:extLst>
              <a:ext uri="{FF2B5EF4-FFF2-40B4-BE49-F238E27FC236}">
                <a16:creationId xmlns:a16="http://schemas.microsoft.com/office/drawing/2014/main" id="{E475549B-B2A9-9887-D3B8-F921CAC7CA13}"/>
              </a:ext>
            </a:extLst>
          </p:cNvPr>
          <p:cNvSpPr>
            <a:spLocks noGrp="1"/>
          </p:cNvSpPr>
          <p:nvPr>
            <p:ph sz="half" idx="2"/>
          </p:nvPr>
        </p:nvSpPr>
        <p:spPr>
          <a:xfrm>
            <a:off x="631987" y="947709"/>
            <a:ext cx="7254713" cy="3713976"/>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2700" b="1" i="0" u="none" strike="noStrike" kern="1200" cap="none" spc="0" normalizeH="0" baseline="0" dirty="0">
                <a:ln>
                  <a:noFill/>
                </a:ln>
                <a:solidFill>
                  <a:srgbClr val="FF9933"/>
                </a:solidFill>
                <a:effectLst/>
                <a:uLnTx/>
                <a:uFillTx/>
                <a:latin typeface="+mn-lt"/>
                <a:ea typeface="Source Sans Pro"/>
                <a:cs typeface="Arial"/>
              </a:rPr>
              <a:t>P: </a:t>
            </a:r>
            <a:r>
              <a:rPr kumimoji="0" lang="es-ES" sz="1650" b="1" i="0" u="none" strike="noStrike" kern="1200" cap="none" spc="0" normalizeH="0" baseline="0" dirty="0">
                <a:ln>
                  <a:noFill/>
                </a:ln>
                <a:solidFill>
                  <a:srgbClr val="000000"/>
                </a:solidFill>
                <a:effectLst/>
                <a:uLnTx/>
                <a:uFillTx/>
                <a:latin typeface="+mn-lt"/>
                <a:ea typeface="Source Sans Pro"/>
                <a:cs typeface="Aptos" panose="020B0004020202020204" pitchFamily="34" charset="0"/>
              </a:rPr>
              <a:t>¿Existen cereales para el desayuno que cumplan con los requisitos nutricionales actualizados? ¿Se han comprometido los fabricantes de alimentos a formular productos que respalden estos cambios?</a:t>
            </a:r>
            <a:endParaRPr kumimoji="0" lang="es-ES" sz="1800" b="1" i="0" u="none" strike="noStrike" kern="1200" cap="none" spc="0" normalizeH="0" baseline="0" dirty="0">
              <a:ln>
                <a:noFill/>
              </a:ln>
              <a:solidFill>
                <a:srgbClr val="FF9933"/>
              </a:solidFill>
              <a:effectLst/>
              <a:uLnTx/>
              <a:uFillTx/>
              <a:latin typeface="+mn-lt"/>
              <a:ea typeface="Source Sans Pro" panose="020B0503030403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700" b="1" i="0" u="none" strike="noStrike" kern="1200" cap="none" spc="0" normalizeH="0" baseline="0" dirty="0">
                <a:ln>
                  <a:noFill/>
                </a:ln>
                <a:solidFill>
                  <a:srgbClr val="FF9933"/>
                </a:solidFill>
                <a:effectLst/>
                <a:uLnTx/>
                <a:uFillTx/>
                <a:latin typeface="+mn-lt"/>
                <a:ea typeface="Source Sans Pro"/>
                <a:cs typeface="Arial"/>
              </a:rPr>
              <a:t>R: </a:t>
            </a:r>
            <a:r>
              <a:rPr kumimoji="0" lang="es-ES" sz="1800" b="0" i="0" u="none" strike="noStrike" kern="1200" cap="none" spc="0" normalizeH="0" baseline="0" dirty="0">
                <a:ln>
                  <a:noFill/>
                </a:ln>
                <a:solidFill>
                  <a:srgbClr val="000000"/>
                </a:solidFill>
                <a:effectLst/>
                <a:uLnTx/>
                <a:uFillTx/>
                <a:latin typeface="+mn-lt"/>
                <a:ea typeface="Aptos" panose="020B0004020202020204" pitchFamily="34" charset="0"/>
                <a:cs typeface="Aptos" panose="020B0004020202020204" pitchFamily="34" charset="0"/>
              </a:rPr>
              <a:t>USDA ha verificado que hay productos actualmente disponibles que cumplen con los límites de azúcares añadidos basados en el producto ofrecido por marcas populares de cereales para el desayuno y yogur. Una manera fácil de identificar los cereales para el desayuno y el yogur que cumplen con el límite de azúcares añadidos es utilizando la lista actualizada de alimentos aprobados por WIC de cualquier agencia estatal, ya que los límites basados en productos de WIC para los cereales para el desayuno reflejan los límites de azúcares añadidos del Programa de Nutrición Infantil de cereales para el desayuno.</a:t>
            </a:r>
            <a:endParaRPr lang="es-ES" dirty="0">
              <a:latin typeface="+mn-lt"/>
            </a:endParaRPr>
          </a:p>
        </p:txBody>
      </p:sp>
    </p:spTree>
    <p:extLst>
      <p:ext uri="{BB962C8B-B14F-4D97-AF65-F5344CB8AC3E}">
        <p14:creationId xmlns:p14="http://schemas.microsoft.com/office/powerpoint/2010/main" val="1396321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DC0FEBF-5761-63CE-F20A-BB5D453B0901}"/>
              </a:ext>
            </a:extLst>
          </p:cNvPr>
          <p:cNvSpPr>
            <a:spLocks noGrp="1"/>
          </p:cNvSpPr>
          <p:nvPr>
            <p:ph type="title"/>
          </p:nvPr>
        </p:nvSpPr>
        <p:spPr>
          <a:xfrm>
            <a:off x="216816" y="0"/>
            <a:ext cx="7669884" cy="819149"/>
          </a:xfrm>
        </p:spPr>
        <p:txBody>
          <a:bodyPr/>
          <a:lstStyle/>
          <a:p>
            <a:r>
              <a:rPr lang="es-ES" b="1" dirty="0">
                <a:solidFill>
                  <a:srgbClr val="8E231F"/>
                </a:solidFill>
              </a:rPr>
              <a:t>#2 Pregunta frecuente</a:t>
            </a:r>
          </a:p>
        </p:txBody>
      </p:sp>
      <p:sp>
        <p:nvSpPr>
          <p:cNvPr id="13" name="Content Placeholder 12">
            <a:extLst>
              <a:ext uri="{FF2B5EF4-FFF2-40B4-BE49-F238E27FC236}">
                <a16:creationId xmlns:a16="http://schemas.microsoft.com/office/drawing/2014/main" id="{E475549B-B2A9-9887-D3B8-F921CAC7CA13}"/>
              </a:ext>
            </a:extLst>
          </p:cNvPr>
          <p:cNvSpPr>
            <a:spLocks noGrp="1"/>
          </p:cNvSpPr>
          <p:nvPr>
            <p:ph sz="half" idx="2"/>
          </p:nvPr>
        </p:nvSpPr>
        <p:spPr>
          <a:xfrm>
            <a:off x="334808" y="1196196"/>
            <a:ext cx="6697588" cy="472348"/>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2700" b="1" i="0" u="none" strike="noStrike" kern="1200" cap="none" spc="0" normalizeH="0" baseline="0" dirty="0">
                <a:ln>
                  <a:noFill/>
                </a:ln>
                <a:solidFill>
                  <a:srgbClr val="FF9933"/>
                </a:solidFill>
                <a:effectLst/>
                <a:uLnTx/>
                <a:uFillTx/>
                <a:latin typeface="Source Sans Pro"/>
                <a:ea typeface="Source Sans Pro"/>
                <a:cs typeface="Arial"/>
              </a:rPr>
              <a:t>P:  </a:t>
            </a:r>
            <a:r>
              <a:rPr kumimoji="0" lang="es-ES" sz="1650" b="1" i="0" u="none" strike="noStrike" kern="1200" cap="none" spc="0" normalizeH="0" baseline="0" dirty="0">
                <a:ln>
                  <a:noFill/>
                </a:ln>
                <a:solidFill>
                  <a:srgbClr val="000000"/>
                </a:solidFill>
                <a:effectLst/>
                <a:uLnTx/>
                <a:uFillTx/>
                <a:latin typeface="Source Sans Pro"/>
                <a:ea typeface="Source Sans Pro"/>
                <a:cs typeface="Aptos" panose="020B0004020202020204" pitchFamily="34" charset="0"/>
              </a:rPr>
              <a:t>¿Qué son los “azúcares añadidos”?</a:t>
            </a:r>
            <a:endParaRPr kumimoji="0" lang="es-ES" sz="1650" b="1" i="0" u="none" strike="noStrike" kern="1200" cap="none" spc="0" normalizeH="0" baseline="0" dirty="0">
              <a:ln>
                <a:noFill/>
              </a:ln>
              <a:solidFill>
                <a:srgbClr val="FF9933"/>
              </a:solidFill>
              <a:effectLst/>
              <a:uLnTx/>
              <a:uFillTx/>
              <a:latin typeface="Source Sans Pro"/>
              <a:ea typeface="Source Sans Pro"/>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dirty="0">
              <a:ln>
                <a:noFill/>
              </a:ln>
              <a:solidFill>
                <a:srgbClr val="FF9933"/>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endParaRPr lang="es-ES" dirty="0"/>
          </a:p>
        </p:txBody>
      </p:sp>
    </p:spTree>
    <p:extLst>
      <p:ext uri="{BB962C8B-B14F-4D97-AF65-F5344CB8AC3E}">
        <p14:creationId xmlns:p14="http://schemas.microsoft.com/office/powerpoint/2010/main" val="2596132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DD8D1-8C36-BB2A-EA2D-63052BD08D55}"/>
              </a:ext>
            </a:extLst>
          </p:cNvPr>
          <p:cNvSpPr>
            <a:spLocks noGrp="1"/>
          </p:cNvSpPr>
          <p:nvPr>
            <p:ph type="title"/>
          </p:nvPr>
        </p:nvSpPr>
        <p:spPr>
          <a:xfrm>
            <a:off x="-122452" y="-119062"/>
            <a:ext cx="7215826" cy="1058400"/>
          </a:xfrm>
        </p:spPr>
        <p:txBody>
          <a:bodyPr/>
          <a:lstStyle/>
          <a:p>
            <a:r>
              <a:rPr lang="es-ES" sz="2400" dirty="0">
                <a:latin typeface="Source Sans Pro" panose="020B0503030403020204" pitchFamily="34" charset="0"/>
                <a:ea typeface="Source Sans Pro" panose="020B0503030403020204" pitchFamily="34" charset="0"/>
              </a:rPr>
              <a:t>Estándares de nutrición actualizados para azúcares añadidos</a:t>
            </a:r>
            <a:endParaRPr lang="es-ES" sz="2400" dirty="0"/>
          </a:p>
        </p:txBody>
      </p:sp>
      <p:sp>
        <p:nvSpPr>
          <p:cNvPr id="4" name="Content Placeholder 3">
            <a:extLst>
              <a:ext uri="{FF2B5EF4-FFF2-40B4-BE49-F238E27FC236}">
                <a16:creationId xmlns:a16="http://schemas.microsoft.com/office/drawing/2014/main" id="{F91817D9-B428-16CD-7A64-021822284633}"/>
              </a:ext>
            </a:extLst>
          </p:cNvPr>
          <p:cNvSpPr>
            <a:spLocks noGrp="1"/>
          </p:cNvSpPr>
          <p:nvPr>
            <p:ph sz="half" idx="2"/>
          </p:nvPr>
        </p:nvSpPr>
        <p:spPr>
          <a:xfrm>
            <a:off x="5518" y="1055456"/>
            <a:ext cx="7479804" cy="3032587"/>
          </a:xfrm>
        </p:spPr>
        <p:txBody>
          <a:bodyPr/>
          <a:lstStyle/>
          <a:p>
            <a:pPr indent="0" algn="ctr">
              <a:lnSpc>
                <a:spcPct val="100000"/>
              </a:lnSpc>
              <a:spcBef>
                <a:spcPts val="0"/>
              </a:spcBef>
              <a:buNone/>
            </a:pPr>
            <a:r>
              <a:rPr lang="es-ES" dirty="0">
                <a:latin typeface="Source Sans Pro" panose="020B0503030403020204" pitchFamily="34" charset="0"/>
                <a:ea typeface="Source Sans Pro" panose="020B0503030403020204" pitchFamily="34" charset="0"/>
              </a:rPr>
              <a:t>Los límites de azúcar para los cereales de desayuno y el yogur se basarán en los </a:t>
            </a:r>
            <a:r>
              <a:rPr lang="es-ES" b="1" dirty="0">
                <a:latin typeface="Source Sans Pro" panose="020B0503030403020204" pitchFamily="34" charset="0"/>
                <a:ea typeface="Source Sans Pro" panose="020B0503030403020204" pitchFamily="34" charset="0"/>
              </a:rPr>
              <a:t>Azúcares añadidos </a:t>
            </a:r>
            <a:r>
              <a:rPr lang="es-ES" dirty="0">
                <a:latin typeface="Source Sans Pro" panose="020B0503030403020204" pitchFamily="34" charset="0"/>
                <a:ea typeface="Source Sans Pro" panose="020B0503030403020204" pitchFamily="34" charset="0"/>
              </a:rPr>
              <a:t>y no en los </a:t>
            </a:r>
            <a:r>
              <a:rPr lang="es-ES" b="1" dirty="0">
                <a:latin typeface="Source Sans Pro" panose="020B0503030403020204" pitchFamily="34" charset="0"/>
                <a:ea typeface="Source Sans Pro" panose="020B0503030403020204" pitchFamily="34" charset="0"/>
              </a:rPr>
              <a:t>Azúcares totales</a:t>
            </a:r>
            <a:r>
              <a:rPr lang="es-ES" dirty="0">
                <a:latin typeface="Source Sans Pro" panose="020B0503030403020204" pitchFamily="34" charset="0"/>
                <a:ea typeface="Source Sans Pro" panose="020B0503030403020204" pitchFamily="34" charset="0"/>
              </a:rPr>
              <a:t>.   </a:t>
            </a:r>
          </a:p>
          <a:p>
            <a:pPr indent="0" algn="ctr">
              <a:lnSpc>
                <a:spcPct val="100000"/>
              </a:lnSpc>
              <a:spcBef>
                <a:spcPts val="0"/>
              </a:spcBef>
              <a:buNone/>
            </a:pPr>
            <a:endParaRPr lang="es-ES" sz="1000" b="1" dirty="0">
              <a:solidFill>
                <a:srgbClr val="740507"/>
              </a:solidFill>
              <a:latin typeface="Source Sans Pro" panose="020B0503030403020204" pitchFamily="34" charset="0"/>
              <a:ea typeface="Source Sans Pro" panose="020B0503030403020204" pitchFamily="34" charset="0"/>
            </a:endParaRPr>
          </a:p>
          <a:p>
            <a:pPr indent="0">
              <a:buNone/>
            </a:pPr>
            <a:r>
              <a:rPr lang="es-ES" b="1" dirty="0">
                <a:solidFill>
                  <a:srgbClr val="740507"/>
                </a:solidFill>
                <a:latin typeface="Source Sans Pro" panose="020B0503030403020204" pitchFamily="34" charset="0"/>
                <a:ea typeface="Source Sans Pro" panose="020B0503030403020204" pitchFamily="34" charset="0"/>
              </a:rPr>
              <a:t>Debe ser implementado antes del 1 de octubre de 2025:</a:t>
            </a:r>
          </a:p>
          <a:p>
            <a:pPr marL="285750" indent="-285750"/>
            <a:r>
              <a:rPr lang="es-ES" u="sng" dirty="0">
                <a:latin typeface="Source Sans Pro" panose="020B0503030403020204" pitchFamily="34" charset="0"/>
                <a:ea typeface="Source Sans Pro" panose="020B0503030403020204" pitchFamily="34" charset="0"/>
              </a:rPr>
              <a:t>Cereal de desayuno </a:t>
            </a:r>
          </a:p>
          <a:p>
            <a:pPr marL="971550" lvl="1" indent="-285750"/>
            <a:r>
              <a:rPr lang="es-ES" sz="1800" dirty="0">
                <a:solidFill>
                  <a:schemeClr val="tx1">
                    <a:lumMod val="65000"/>
                    <a:lumOff val="35000"/>
                  </a:schemeClr>
                </a:solidFill>
                <a:latin typeface="Source Sans Pro" panose="020B0503030403020204" pitchFamily="34" charset="0"/>
                <a:ea typeface="Source Sans Pro" panose="020B0503030403020204" pitchFamily="34" charset="0"/>
                <a:cs typeface="Helvetica" panose="020B0604020202020204" pitchFamily="34" charset="0"/>
              </a:rPr>
              <a:t>No debe contener más de 6 gramos de </a:t>
            </a:r>
            <a:r>
              <a:rPr lang="es-ES" sz="1800" b="1" dirty="0">
                <a:solidFill>
                  <a:schemeClr val="tx1">
                    <a:lumMod val="65000"/>
                    <a:lumOff val="35000"/>
                  </a:schemeClr>
                </a:solidFill>
                <a:latin typeface="Source Sans Pro" panose="020B0503030403020204" pitchFamily="34" charset="0"/>
                <a:ea typeface="Source Sans Pro" panose="020B0503030403020204" pitchFamily="34" charset="0"/>
                <a:cs typeface="Helvetica" panose="020B0604020202020204" pitchFamily="34" charset="0"/>
              </a:rPr>
              <a:t>azúcares añadidos por onza seca</a:t>
            </a:r>
            <a:r>
              <a:rPr lang="es-ES" sz="1800" dirty="0">
                <a:solidFill>
                  <a:schemeClr val="tx1">
                    <a:lumMod val="65000"/>
                    <a:lumOff val="35000"/>
                  </a:schemeClr>
                </a:solidFill>
                <a:latin typeface="Source Sans Pro" panose="020B0503030403020204" pitchFamily="34" charset="0"/>
                <a:ea typeface="Source Sans Pro" panose="020B0503030403020204" pitchFamily="34" charset="0"/>
                <a:cs typeface="Helvetica" panose="020B0604020202020204" pitchFamily="34" charset="0"/>
              </a:rPr>
              <a:t>. </a:t>
            </a:r>
          </a:p>
          <a:p>
            <a:pPr marL="285750" indent="-285750"/>
            <a:r>
              <a:rPr lang="es-ES" u="sng" dirty="0">
                <a:latin typeface="Source Sans Pro" panose="020B0503030403020204" pitchFamily="34" charset="0"/>
                <a:ea typeface="Source Sans Pro" panose="020B0503030403020204" pitchFamily="34" charset="0"/>
              </a:rPr>
              <a:t>Yogur </a:t>
            </a:r>
          </a:p>
          <a:p>
            <a:pPr marL="971550" lvl="1" indent="-285750"/>
            <a:r>
              <a:rPr lang="es-ES" sz="1800" u="sng" dirty="0">
                <a:solidFill>
                  <a:schemeClr val="tx1">
                    <a:lumMod val="65000"/>
                    <a:lumOff val="35000"/>
                  </a:schemeClr>
                </a:solidFill>
                <a:latin typeface="Source Sans Pro" panose="020B0503030403020204" pitchFamily="34" charset="0"/>
                <a:ea typeface="Source Sans Pro" panose="020B0503030403020204" pitchFamily="34" charset="0"/>
                <a:cs typeface="Helvetica" panose="020B0604020202020204" pitchFamily="34" charset="0"/>
              </a:rPr>
              <a:t>No</a:t>
            </a:r>
            <a:r>
              <a:rPr lang="es-ES" sz="1800" dirty="0">
                <a:solidFill>
                  <a:schemeClr val="tx1">
                    <a:lumMod val="65000"/>
                    <a:lumOff val="35000"/>
                  </a:schemeClr>
                </a:solidFill>
                <a:latin typeface="Source Sans Pro" panose="020B0503030403020204" pitchFamily="34" charset="0"/>
                <a:ea typeface="Source Sans Pro" panose="020B0503030403020204" pitchFamily="34" charset="0"/>
                <a:cs typeface="Helvetica" panose="020B0604020202020204" pitchFamily="34" charset="0"/>
              </a:rPr>
              <a:t> debe contener más de 12 gramos de </a:t>
            </a:r>
            <a:r>
              <a:rPr lang="es-ES" sz="1800" b="1" dirty="0">
                <a:solidFill>
                  <a:schemeClr val="tx1">
                    <a:lumMod val="65000"/>
                    <a:lumOff val="35000"/>
                  </a:schemeClr>
                </a:solidFill>
                <a:latin typeface="Source Sans Pro" panose="020B0503030403020204" pitchFamily="34" charset="0"/>
                <a:ea typeface="Source Sans Pro" panose="020B0503030403020204" pitchFamily="34" charset="0"/>
                <a:cs typeface="Helvetica" panose="020B0604020202020204" pitchFamily="34" charset="0"/>
              </a:rPr>
              <a:t>azúcares añadidos por cada 6 onzas </a:t>
            </a:r>
            <a:r>
              <a:rPr lang="es-ES" sz="1800" dirty="0">
                <a:solidFill>
                  <a:schemeClr val="tx1">
                    <a:lumMod val="65000"/>
                    <a:lumOff val="35000"/>
                  </a:schemeClr>
                </a:solidFill>
                <a:latin typeface="Source Sans Pro" panose="020B0503030403020204" pitchFamily="34" charset="0"/>
                <a:ea typeface="Source Sans Pro" panose="020B0503030403020204" pitchFamily="34" charset="0"/>
                <a:cs typeface="Helvetica" panose="020B0604020202020204" pitchFamily="34" charset="0"/>
              </a:rPr>
              <a:t>(2 gramos de azúcares añadidos por onza).</a:t>
            </a:r>
          </a:p>
          <a:p>
            <a:pPr indent="0" algn="ctr">
              <a:buNone/>
            </a:pPr>
            <a:endParaRPr lang="es-ES" dirty="0"/>
          </a:p>
        </p:txBody>
      </p:sp>
      <p:pic>
        <p:nvPicPr>
          <p:cNvPr id="10" name="Picture 9" descr="Código QR para escanear y le lleva al página web (en inglés) de la regla final con la tabla de implementación para el CACFP &#10;fns.usda.gov/cn/school-nutrition-starndards-updates/implementation-timeline-cacfp-sfsp">
            <a:extLst>
              <a:ext uri="{FF2B5EF4-FFF2-40B4-BE49-F238E27FC236}">
                <a16:creationId xmlns:a16="http://schemas.microsoft.com/office/drawing/2014/main" id="{C0E466C3-52EA-45E0-7DB0-24B54FB684B1}"/>
              </a:ext>
            </a:extLst>
          </p:cNvPr>
          <p:cNvPicPr>
            <a:picLocks noChangeAspect="1"/>
          </p:cNvPicPr>
          <p:nvPr/>
        </p:nvPicPr>
        <p:blipFill>
          <a:blip r:embed="rId3"/>
          <a:stretch>
            <a:fillRect/>
          </a:stretch>
        </p:blipFill>
        <p:spPr>
          <a:xfrm>
            <a:off x="7529953" y="2527433"/>
            <a:ext cx="1150720" cy="1341236"/>
          </a:xfrm>
          <a:prstGeom prst="rect">
            <a:avLst/>
          </a:prstGeom>
        </p:spPr>
      </p:pic>
      <p:sp>
        <p:nvSpPr>
          <p:cNvPr id="5" name="TextBox 4">
            <a:extLst>
              <a:ext uri="{FF2B5EF4-FFF2-40B4-BE49-F238E27FC236}">
                <a16:creationId xmlns:a16="http://schemas.microsoft.com/office/drawing/2014/main" id="{1231DCCF-CA52-8784-EEE1-D5CF052340BA}"/>
              </a:ext>
            </a:extLst>
          </p:cNvPr>
          <p:cNvSpPr txBox="1"/>
          <p:nvPr/>
        </p:nvSpPr>
        <p:spPr>
          <a:xfrm>
            <a:off x="195309" y="4165199"/>
            <a:ext cx="7910004" cy="923330"/>
          </a:xfrm>
          <a:prstGeom prst="rect">
            <a:avLst/>
          </a:prstGeom>
          <a:noFill/>
        </p:spPr>
        <p:txBody>
          <a:bodyPr wrap="square" rtlCol="0">
            <a:spAutoFit/>
          </a:bodyPr>
          <a:lstStyle/>
          <a:p>
            <a:r>
              <a:rPr lang="es-ES" i="0" kern="0" dirty="0">
                <a:solidFill>
                  <a:schemeClr val="tx1">
                    <a:lumMod val="65000"/>
                    <a:lumOff val="35000"/>
                  </a:schemeClr>
                </a:solidFill>
                <a:effectLst/>
                <a:latin typeface="Source Sans Pro" panose="020B0503030403020204" pitchFamily="34" charset="0"/>
                <a:ea typeface="Source Sans Pro" panose="020B0503030403020204" pitchFamily="34" charset="0"/>
                <a:cs typeface="Helvetica" panose="020B0604020202020204" pitchFamily="34" charset="0"/>
              </a:rPr>
              <a:t>Los operadores del CACFP pueden seguir utilizando la lista de WIC de cualquier estado para identificar los cereales y yogur permitidos para el desayuno. </a:t>
            </a:r>
            <a:endParaRPr lang="es-ES" dirty="0">
              <a:solidFill>
                <a:schemeClr val="tx1">
                  <a:lumMod val="65000"/>
                  <a:lumOff val="35000"/>
                </a:schemeClr>
              </a:solidFill>
              <a:latin typeface="Source Sans Pro" panose="020B0503030403020204" pitchFamily="34" charset="0"/>
              <a:ea typeface="Source Sans Pro" panose="020B0503030403020204" pitchFamily="34" charset="0"/>
              <a:cs typeface="Helvetica" panose="020B0604020202020204" pitchFamily="34" charset="0"/>
            </a:endParaRPr>
          </a:p>
          <a:p>
            <a:endParaRPr lang="es-ES" dirty="0"/>
          </a:p>
        </p:txBody>
      </p:sp>
    </p:spTree>
    <p:extLst>
      <p:ext uri="{BB962C8B-B14F-4D97-AF65-F5344CB8AC3E}">
        <p14:creationId xmlns:p14="http://schemas.microsoft.com/office/powerpoint/2010/main" val="795767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DC0FEBF-5761-63CE-F20A-BB5D453B0901}"/>
              </a:ext>
            </a:extLst>
          </p:cNvPr>
          <p:cNvSpPr>
            <a:spLocks noGrp="1"/>
          </p:cNvSpPr>
          <p:nvPr>
            <p:ph type="title"/>
          </p:nvPr>
        </p:nvSpPr>
        <p:spPr>
          <a:xfrm>
            <a:off x="216816" y="0"/>
            <a:ext cx="7669884" cy="819149"/>
          </a:xfrm>
        </p:spPr>
        <p:txBody>
          <a:bodyPr lIns="365760" tIns="228600" rIns="0" bIns="0" anchor="t"/>
          <a:lstStyle/>
          <a:p>
            <a:r>
              <a:rPr lang="es-ES" b="1" dirty="0">
                <a:solidFill>
                  <a:srgbClr val="8E231F"/>
                </a:solidFill>
              </a:rPr>
              <a:t>#2 Pregunta frecuente con respuesta</a:t>
            </a:r>
          </a:p>
        </p:txBody>
      </p:sp>
      <p:sp>
        <p:nvSpPr>
          <p:cNvPr id="13" name="Content Placeholder 12">
            <a:extLst>
              <a:ext uri="{FF2B5EF4-FFF2-40B4-BE49-F238E27FC236}">
                <a16:creationId xmlns:a16="http://schemas.microsoft.com/office/drawing/2014/main" id="{E475549B-B2A9-9887-D3B8-F921CAC7CA13}"/>
              </a:ext>
            </a:extLst>
          </p:cNvPr>
          <p:cNvSpPr>
            <a:spLocks noGrp="1"/>
          </p:cNvSpPr>
          <p:nvPr>
            <p:ph sz="half" idx="2"/>
          </p:nvPr>
        </p:nvSpPr>
        <p:spPr>
          <a:xfrm>
            <a:off x="334808" y="1196196"/>
            <a:ext cx="6697588" cy="472348"/>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2700" b="1" i="0" u="none" strike="noStrike" kern="1200" cap="none" spc="0" normalizeH="0" baseline="0" dirty="0">
                <a:ln>
                  <a:noFill/>
                </a:ln>
                <a:solidFill>
                  <a:srgbClr val="FF9933"/>
                </a:solidFill>
                <a:effectLst/>
                <a:uLnTx/>
                <a:uFillTx/>
                <a:latin typeface="Source Sans Pro"/>
                <a:ea typeface="Source Sans Pro"/>
                <a:cs typeface="Arial"/>
              </a:rPr>
              <a:t>P:  </a:t>
            </a:r>
            <a:r>
              <a:rPr kumimoji="0" lang="es-ES" sz="1650" b="1" i="0" u="none" strike="noStrike" kern="1200" cap="none" spc="0" normalizeH="0" baseline="0" dirty="0">
                <a:ln>
                  <a:noFill/>
                </a:ln>
                <a:solidFill>
                  <a:srgbClr val="000000"/>
                </a:solidFill>
                <a:effectLst/>
                <a:uLnTx/>
                <a:uFillTx/>
                <a:latin typeface="Source Sans Pro"/>
                <a:ea typeface="Source Sans Pro"/>
                <a:cs typeface="Aptos" panose="020B0004020202020204" pitchFamily="34" charset="0"/>
              </a:rPr>
              <a:t>¿Qué son los “azúcares añadidos”?</a:t>
            </a:r>
            <a:endParaRPr lang="es-ES" sz="1650" b="1" dirty="0">
              <a:solidFill>
                <a:srgbClr val="000000"/>
              </a:solidFill>
              <a:latin typeface="Source Sans Pro"/>
              <a:ea typeface="Source Sans Pro"/>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650" b="1" i="0" u="none" strike="noStrike" kern="1200" cap="none" spc="0" normalizeH="0" baseline="0" dirty="0">
              <a:ln>
                <a:noFill/>
              </a:ln>
              <a:solidFill>
                <a:srgbClr val="FF9933"/>
              </a:solidFill>
              <a:effectLst/>
              <a:uLnTx/>
              <a:uFillTx/>
              <a:latin typeface="Source Sans Pro"/>
              <a:ea typeface="Source Sans Pro"/>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dirty="0">
              <a:ln>
                <a:noFill/>
              </a:ln>
              <a:solidFill>
                <a:srgbClr val="FF9933"/>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endParaRPr lang="es-ES" dirty="0"/>
          </a:p>
        </p:txBody>
      </p:sp>
      <p:sp>
        <p:nvSpPr>
          <p:cNvPr id="4" name="TextBox 3">
            <a:extLst>
              <a:ext uri="{FF2B5EF4-FFF2-40B4-BE49-F238E27FC236}">
                <a16:creationId xmlns:a16="http://schemas.microsoft.com/office/drawing/2014/main" id="{639E93C6-2D2E-3EA5-0B74-AC2F6E1C22F6}"/>
              </a:ext>
            </a:extLst>
          </p:cNvPr>
          <p:cNvSpPr txBox="1"/>
          <p:nvPr/>
        </p:nvSpPr>
        <p:spPr>
          <a:xfrm>
            <a:off x="424206" y="1960163"/>
            <a:ext cx="6909848" cy="2308324"/>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2700" b="1" i="0" u="none" strike="noStrike" kern="1200" cap="none" spc="0" normalizeH="0" baseline="0" dirty="0">
                <a:ln>
                  <a:noFill/>
                </a:ln>
                <a:solidFill>
                  <a:srgbClr val="FF9933"/>
                </a:solidFill>
                <a:effectLst/>
                <a:uLnTx/>
                <a:uFillTx/>
                <a:latin typeface="Source Sans Pro"/>
                <a:ea typeface="Source Sans Pro"/>
                <a:cs typeface="Arial"/>
              </a:rPr>
              <a:t>R: </a:t>
            </a:r>
            <a:r>
              <a:rPr kumimoji="0" lang="es-ES" sz="1650" b="0" i="0" u="none" strike="noStrike" kern="1200" cap="none" spc="0" normalizeH="0" baseline="0" dirty="0">
                <a:ln>
                  <a:noFill/>
                </a:ln>
                <a:solidFill>
                  <a:srgbClr val="1B1B1B"/>
                </a:solidFill>
                <a:effectLst/>
                <a:uLnTx/>
                <a:uFillTx/>
                <a:latin typeface="Source Sans Pro"/>
                <a:ea typeface="+mn-ea"/>
                <a:cs typeface="+mn-cs"/>
              </a:rPr>
              <a:t>Según la Administración de Alimentos y Medicamentos de los Estados Unidos (FDA, por sus siglas en inglés), “los </a:t>
            </a:r>
            <a:r>
              <a:rPr kumimoji="0" lang="es-ES" sz="1650" b="0" i="0" u="none" strike="noStrike" kern="1200" cap="none" spc="0" normalizeH="0" baseline="0" dirty="0">
                <a:ln>
                  <a:noFill/>
                </a:ln>
                <a:solidFill>
                  <a:srgbClr val="1B1B1B"/>
                </a:solidFill>
                <a:effectLst/>
                <a:uLnTx/>
                <a:uFillTx/>
                <a:latin typeface="Source Sans Pro"/>
                <a:ea typeface="+mn-ea"/>
                <a:cs typeface="+mn-cs"/>
                <a:hlinkClick r:id="rId3"/>
              </a:rPr>
              <a:t>azúcares añadidos </a:t>
            </a:r>
            <a:r>
              <a:rPr kumimoji="0" lang="es-ES" sz="1650" b="0" i="0" u="none" strike="noStrike" kern="1200" cap="none" spc="0" normalizeH="0" baseline="0" dirty="0">
                <a:ln>
                  <a:noFill/>
                </a:ln>
                <a:solidFill>
                  <a:srgbClr val="1B1B1B"/>
                </a:solidFill>
                <a:effectLst/>
                <a:uLnTx/>
                <a:uFillTx/>
                <a:latin typeface="Source Sans Pro"/>
                <a:ea typeface="+mn-ea"/>
                <a:cs typeface="+mn-cs"/>
              </a:rPr>
              <a:t>incluyen los azúcares que se añaden durante el procesamiento de los alimentos (como la sacarosa o la dextrosa), los alimentos envasados como endulzantes (como el azúcar de mesa), los azúcares de los jarabes y la miel, y los azúcares de los jugos concentrados de frutas o vegetales. No incluyen los azúcares naturales que se encuentran en la leche, las frutas y los vegetales”.</a:t>
            </a:r>
            <a:endParaRPr kumimoji="0" lang="es-ES" sz="1650" b="1" i="0" u="none" strike="noStrike" kern="1200" cap="none" spc="0" normalizeH="0" baseline="0" dirty="0">
              <a:ln>
                <a:noFill/>
              </a:ln>
              <a:solidFill>
                <a:srgbClr val="FF9933"/>
              </a:solidFill>
              <a:effectLst/>
              <a:uLnTx/>
              <a:uFillTx/>
              <a:latin typeface="Source Sans Pro"/>
              <a:ea typeface="Source Sans Pro" panose="020B0503030403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dirty="0">
              <a:ln>
                <a:noFill/>
              </a:ln>
              <a:solidFill>
                <a:srgbClr val="FF9933"/>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4121045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DC0FEBF-5761-63CE-F20A-BB5D453B0901}"/>
              </a:ext>
            </a:extLst>
          </p:cNvPr>
          <p:cNvSpPr>
            <a:spLocks noGrp="1"/>
          </p:cNvSpPr>
          <p:nvPr>
            <p:ph type="title"/>
          </p:nvPr>
        </p:nvSpPr>
        <p:spPr>
          <a:xfrm>
            <a:off x="216816" y="0"/>
            <a:ext cx="7669884" cy="819149"/>
          </a:xfrm>
        </p:spPr>
        <p:txBody>
          <a:bodyPr lIns="365760" tIns="228600" rIns="0" bIns="0" anchor="t"/>
          <a:lstStyle/>
          <a:p>
            <a:r>
              <a:rPr lang="es-ES" b="1" dirty="0">
                <a:solidFill>
                  <a:srgbClr val="8E231F"/>
                </a:solidFill>
              </a:rPr>
              <a:t>#3 Pregunta frecuente</a:t>
            </a:r>
          </a:p>
        </p:txBody>
      </p:sp>
      <p:sp>
        <p:nvSpPr>
          <p:cNvPr id="13" name="Content Placeholder 12">
            <a:extLst>
              <a:ext uri="{FF2B5EF4-FFF2-40B4-BE49-F238E27FC236}">
                <a16:creationId xmlns:a16="http://schemas.microsoft.com/office/drawing/2014/main" id="{E475549B-B2A9-9887-D3B8-F921CAC7CA13}"/>
              </a:ext>
            </a:extLst>
          </p:cNvPr>
          <p:cNvSpPr>
            <a:spLocks noGrp="1"/>
          </p:cNvSpPr>
          <p:nvPr>
            <p:ph sz="half" idx="2"/>
          </p:nvPr>
        </p:nvSpPr>
        <p:spPr>
          <a:xfrm>
            <a:off x="334808" y="1196196"/>
            <a:ext cx="6697588" cy="472348"/>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2700" b="1" i="0" u="none" strike="noStrike" kern="1200" cap="none" spc="0" normalizeH="0" baseline="0" dirty="0">
                <a:ln>
                  <a:noFill/>
                </a:ln>
                <a:solidFill>
                  <a:srgbClr val="FF9933"/>
                </a:solidFill>
                <a:effectLst/>
                <a:uLnTx/>
                <a:uFillTx/>
                <a:latin typeface="+mn-lt"/>
                <a:ea typeface="Source Sans Pro"/>
                <a:cs typeface="Arial"/>
              </a:rPr>
              <a:t>P: </a:t>
            </a:r>
            <a:r>
              <a:rPr kumimoji="0" lang="es-ES" sz="1650" b="1" i="0" u="none" strike="noStrike" kern="1200" cap="none" spc="0" normalizeH="0" baseline="0" dirty="0">
                <a:ln>
                  <a:noFill/>
                </a:ln>
                <a:solidFill>
                  <a:srgbClr val="000000"/>
                </a:solidFill>
                <a:effectLst/>
                <a:uLnTx/>
                <a:uFillTx/>
                <a:latin typeface="+mn-lt"/>
                <a:ea typeface="Source Sans Pro"/>
                <a:cs typeface="Times New Roman"/>
              </a:rPr>
              <a:t>¿Tiene </a:t>
            </a:r>
            <a:r>
              <a:rPr kumimoji="0" lang="es-ES" sz="1650" b="1" i="0" u="none" strike="noStrike" kern="1200" cap="none" spc="0" normalizeH="0" baseline="0" dirty="0" err="1">
                <a:ln>
                  <a:noFill/>
                </a:ln>
                <a:solidFill>
                  <a:srgbClr val="000000"/>
                </a:solidFill>
                <a:effectLst/>
                <a:uLnTx/>
                <a:uFillTx/>
                <a:latin typeface="+mn-lt"/>
                <a:ea typeface="Source Sans Pro"/>
                <a:cs typeface="Times New Roman"/>
              </a:rPr>
              <a:t>Team</a:t>
            </a:r>
            <a:r>
              <a:rPr kumimoji="0" lang="es-ES" sz="1650" b="1" i="0" u="none" strike="noStrike" kern="1200" cap="none" spc="0" normalizeH="0" baseline="0" dirty="0">
                <a:ln>
                  <a:noFill/>
                </a:ln>
                <a:solidFill>
                  <a:srgbClr val="000000"/>
                </a:solidFill>
                <a:effectLst/>
                <a:uLnTx/>
                <a:uFillTx/>
                <a:latin typeface="+mn-lt"/>
                <a:ea typeface="Source Sans Pro"/>
                <a:cs typeface="Times New Roman"/>
              </a:rPr>
              <a:t> Nutrition algún recurso para padres de niños pequeños sobre los azúcares añadidos? </a:t>
            </a:r>
            <a:endParaRPr kumimoji="0" lang="es-ES" sz="1650" b="1" i="0" u="none" strike="noStrike" kern="1200" cap="none" spc="0" normalizeH="0" baseline="0" dirty="0">
              <a:ln>
                <a:noFill/>
              </a:ln>
              <a:solidFill>
                <a:srgbClr val="FF9933"/>
              </a:solidFill>
              <a:effectLst/>
              <a:uLnTx/>
              <a:uFillTx/>
              <a:latin typeface="+mn-lt"/>
              <a:ea typeface="Aptos" panose="020B0004020202020204" pitchFamily="34" charset="0"/>
              <a:cs typeface="Arial" panose="020B0604020202020204" pitchFamily="34" charset="0"/>
            </a:endParaRPr>
          </a:p>
          <a:p>
            <a:endParaRPr lang="es-ES" dirty="0">
              <a:latin typeface="+mn-lt"/>
            </a:endParaRPr>
          </a:p>
        </p:txBody>
      </p:sp>
    </p:spTree>
    <p:extLst>
      <p:ext uri="{BB962C8B-B14F-4D97-AF65-F5344CB8AC3E}">
        <p14:creationId xmlns:p14="http://schemas.microsoft.com/office/powerpoint/2010/main" val="3181074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DC0FEBF-5761-63CE-F20A-BB5D453B0901}"/>
              </a:ext>
            </a:extLst>
          </p:cNvPr>
          <p:cNvSpPr>
            <a:spLocks noGrp="1"/>
          </p:cNvSpPr>
          <p:nvPr>
            <p:ph type="title"/>
          </p:nvPr>
        </p:nvSpPr>
        <p:spPr>
          <a:xfrm>
            <a:off x="216816" y="0"/>
            <a:ext cx="7669884" cy="819149"/>
          </a:xfrm>
        </p:spPr>
        <p:txBody>
          <a:bodyPr lIns="365760" tIns="228600" rIns="0" bIns="0" anchor="t"/>
          <a:lstStyle/>
          <a:p>
            <a:r>
              <a:rPr lang="es-US" b="1" noProof="0" dirty="0">
                <a:solidFill>
                  <a:srgbClr val="8E231F"/>
                </a:solidFill>
              </a:rPr>
              <a:t>#</a:t>
            </a:r>
            <a:r>
              <a:rPr lang="es-US" b="1" dirty="0">
                <a:solidFill>
                  <a:srgbClr val="8E231F"/>
                </a:solidFill>
              </a:rPr>
              <a:t>3</a:t>
            </a:r>
            <a:r>
              <a:rPr lang="es-US" b="1" noProof="0" dirty="0">
                <a:solidFill>
                  <a:srgbClr val="8E231F"/>
                </a:solidFill>
              </a:rPr>
              <a:t> Pregunta frecuente con respuesta</a:t>
            </a:r>
          </a:p>
        </p:txBody>
      </p:sp>
      <p:sp>
        <p:nvSpPr>
          <p:cNvPr id="13" name="Content Placeholder 12">
            <a:extLst>
              <a:ext uri="{FF2B5EF4-FFF2-40B4-BE49-F238E27FC236}">
                <a16:creationId xmlns:a16="http://schemas.microsoft.com/office/drawing/2014/main" id="{E475549B-B2A9-9887-D3B8-F921CAC7CA13}"/>
              </a:ext>
            </a:extLst>
          </p:cNvPr>
          <p:cNvSpPr>
            <a:spLocks noGrp="1"/>
          </p:cNvSpPr>
          <p:nvPr>
            <p:ph sz="half" idx="2"/>
          </p:nvPr>
        </p:nvSpPr>
        <p:spPr>
          <a:xfrm>
            <a:off x="490194" y="1196195"/>
            <a:ext cx="6542202" cy="819149"/>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US" sz="2700" b="1" i="0" u="none" strike="noStrike" kern="1200" cap="none" spc="0" normalizeH="0" baseline="0" noProof="0" dirty="0">
                <a:ln>
                  <a:noFill/>
                </a:ln>
                <a:solidFill>
                  <a:srgbClr val="FF9933"/>
                </a:solidFill>
                <a:effectLst/>
                <a:uLnTx/>
                <a:uFillTx/>
                <a:latin typeface="+mn-lt"/>
                <a:ea typeface="Source Sans Pro"/>
                <a:cs typeface="Arial"/>
              </a:rPr>
              <a:t>P: </a:t>
            </a:r>
            <a:r>
              <a:rPr kumimoji="0" lang="es-US" sz="1650" b="1" i="0" u="none" strike="noStrike" kern="1200" cap="none" spc="0" normalizeH="0" baseline="0" noProof="0" dirty="0">
                <a:ln>
                  <a:noFill/>
                </a:ln>
                <a:solidFill>
                  <a:srgbClr val="000000"/>
                </a:solidFill>
                <a:effectLst/>
                <a:uLnTx/>
                <a:uFillTx/>
                <a:latin typeface="+mn-lt"/>
                <a:ea typeface="Source Sans Pro"/>
                <a:cs typeface="Times New Roman"/>
              </a:rPr>
              <a:t>¿Tiene </a:t>
            </a:r>
            <a:r>
              <a:rPr kumimoji="0" lang="es-US" sz="1650" b="1" i="0" u="none" strike="noStrike" kern="1200" cap="none" spc="0" normalizeH="0" baseline="0" noProof="0" dirty="0" err="1">
                <a:ln>
                  <a:noFill/>
                </a:ln>
                <a:solidFill>
                  <a:srgbClr val="000000"/>
                </a:solidFill>
                <a:effectLst/>
                <a:uLnTx/>
                <a:uFillTx/>
                <a:latin typeface="+mn-lt"/>
                <a:ea typeface="Source Sans Pro"/>
                <a:cs typeface="Times New Roman"/>
              </a:rPr>
              <a:t>Team</a:t>
            </a:r>
            <a:r>
              <a:rPr kumimoji="0" lang="es-US" sz="1650" b="1" i="0" u="none" strike="noStrike" kern="1200" cap="none" spc="0" normalizeH="0" baseline="0" noProof="0" dirty="0">
                <a:ln>
                  <a:noFill/>
                </a:ln>
                <a:solidFill>
                  <a:srgbClr val="000000"/>
                </a:solidFill>
                <a:effectLst/>
                <a:uLnTx/>
                <a:uFillTx/>
                <a:latin typeface="+mn-lt"/>
                <a:ea typeface="Source Sans Pro"/>
                <a:cs typeface="Times New Roman"/>
              </a:rPr>
              <a:t> </a:t>
            </a:r>
            <a:r>
              <a:rPr kumimoji="0" lang="es-US" sz="1650" b="1" i="0" u="none" strike="noStrike" kern="1200" cap="none" spc="0" normalizeH="0" baseline="0" noProof="0" dirty="0" err="1">
                <a:ln>
                  <a:noFill/>
                </a:ln>
                <a:solidFill>
                  <a:srgbClr val="000000"/>
                </a:solidFill>
                <a:effectLst/>
                <a:uLnTx/>
                <a:uFillTx/>
                <a:latin typeface="+mn-lt"/>
                <a:ea typeface="Source Sans Pro"/>
                <a:cs typeface="Times New Roman"/>
              </a:rPr>
              <a:t>Nutrition</a:t>
            </a:r>
            <a:r>
              <a:rPr kumimoji="0" lang="es-US" sz="1650" b="1" i="0" u="none" strike="noStrike" kern="1200" cap="none" spc="0" normalizeH="0" baseline="0" noProof="0" dirty="0">
                <a:ln>
                  <a:noFill/>
                </a:ln>
                <a:solidFill>
                  <a:srgbClr val="000000"/>
                </a:solidFill>
                <a:effectLst/>
                <a:uLnTx/>
                <a:uFillTx/>
                <a:latin typeface="+mn-lt"/>
                <a:ea typeface="Source Sans Pro"/>
                <a:cs typeface="Times New Roman"/>
              </a:rPr>
              <a:t> algún recurso para padres de niños pequeños sobre los azúcares añadidos? </a:t>
            </a:r>
            <a:endParaRPr kumimoji="0" lang="es-US" sz="1650" b="1" i="0" u="none" strike="noStrike" kern="1200" cap="none" spc="0" normalizeH="0" baseline="0" noProof="0" dirty="0">
              <a:ln>
                <a:noFill/>
              </a:ln>
              <a:solidFill>
                <a:srgbClr val="FF9933"/>
              </a:solidFill>
              <a:effectLst/>
              <a:uLnTx/>
              <a:uFillTx/>
              <a:latin typeface="+mn-lt"/>
              <a:ea typeface="Aptos" panose="020B0004020202020204" pitchFamily="34" charset="0"/>
              <a:cs typeface="Arial" panose="020B0604020202020204" pitchFamily="34" charset="0"/>
            </a:endParaRPr>
          </a:p>
          <a:p>
            <a:endParaRPr lang="es-US" noProof="0" dirty="0">
              <a:latin typeface="+mn-lt"/>
            </a:endParaRPr>
          </a:p>
        </p:txBody>
      </p:sp>
      <p:sp>
        <p:nvSpPr>
          <p:cNvPr id="3" name="TextBox 2">
            <a:extLst>
              <a:ext uri="{FF2B5EF4-FFF2-40B4-BE49-F238E27FC236}">
                <a16:creationId xmlns:a16="http://schemas.microsoft.com/office/drawing/2014/main" id="{CB139113-777D-5EF3-CD54-0B89581DE06B}"/>
              </a:ext>
            </a:extLst>
          </p:cNvPr>
          <p:cNvSpPr txBox="1"/>
          <p:nvPr/>
        </p:nvSpPr>
        <p:spPr>
          <a:xfrm>
            <a:off x="490194" y="2378179"/>
            <a:ext cx="7041822" cy="1523494"/>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9933"/>
                </a:solidFill>
                <a:effectLst/>
                <a:uLnTx/>
                <a:uFillTx/>
                <a:ea typeface="Source Sans Pro" panose="020B0503030403020204" pitchFamily="34" charset="0"/>
                <a:cs typeface="Arial" panose="020B0604020202020204" pitchFamily="34" charset="0"/>
              </a:rPr>
              <a:t>R: </a:t>
            </a:r>
            <a:r>
              <a:rPr kumimoji="0" lang="es-ES" sz="1650" b="0" i="0" u="none" strike="noStrike" kern="100" cap="none" spc="0" normalizeH="0" baseline="0" noProof="0" dirty="0">
                <a:ln>
                  <a:noFill/>
                </a:ln>
                <a:solidFill>
                  <a:prstClr val="black"/>
                </a:solidFill>
                <a:effectLst/>
                <a:uLnTx/>
                <a:uFillTx/>
                <a:ea typeface="Aptos" panose="020B0004020202020204" pitchFamily="34" charset="0"/>
                <a:cs typeface="Arial" panose="020B0604020202020204" pitchFamily="34" charset="0"/>
              </a:rPr>
              <a:t>Sí, como parte de la colección de boletines para padres “Mordiscos para la salud” de </a:t>
            </a:r>
            <a:r>
              <a:rPr kumimoji="0" lang="es-ES" sz="1650" b="0" i="0" u="none" strike="noStrike" kern="100" cap="none" spc="0" normalizeH="0" baseline="0" noProof="0" dirty="0" err="1">
                <a:ln>
                  <a:noFill/>
                </a:ln>
                <a:solidFill>
                  <a:prstClr val="black"/>
                </a:solidFill>
                <a:effectLst/>
                <a:uLnTx/>
                <a:uFillTx/>
                <a:ea typeface="Aptos" panose="020B0004020202020204" pitchFamily="34" charset="0"/>
                <a:cs typeface="Arial" panose="020B0604020202020204" pitchFamily="34" charset="0"/>
              </a:rPr>
              <a:t>Team</a:t>
            </a:r>
            <a:r>
              <a:rPr kumimoji="0" lang="es-ES" sz="1650" b="0" i="0" u="none" strike="noStrike" kern="100" cap="none" spc="0" normalizeH="0" baseline="0" noProof="0" dirty="0">
                <a:ln>
                  <a:noFill/>
                </a:ln>
                <a:solidFill>
                  <a:prstClr val="black"/>
                </a:solidFill>
                <a:effectLst/>
                <a:uLnTx/>
                <a:uFillTx/>
                <a:ea typeface="Aptos" panose="020B0004020202020204" pitchFamily="34" charset="0"/>
                <a:cs typeface="Arial" panose="020B0604020202020204" pitchFamily="34" charset="0"/>
              </a:rPr>
              <a:t> </a:t>
            </a:r>
            <a:r>
              <a:rPr kumimoji="0" lang="es-ES" sz="1650" b="0" i="0" u="none" strike="noStrike" kern="100" cap="none" spc="0" normalizeH="0" baseline="0" noProof="0" dirty="0" err="1">
                <a:ln>
                  <a:noFill/>
                </a:ln>
                <a:solidFill>
                  <a:prstClr val="black"/>
                </a:solidFill>
                <a:effectLst/>
                <a:uLnTx/>
                <a:uFillTx/>
                <a:ea typeface="Aptos" panose="020B0004020202020204" pitchFamily="34" charset="0"/>
                <a:cs typeface="Arial" panose="020B0604020202020204" pitchFamily="34" charset="0"/>
              </a:rPr>
              <a:t>Nutrition</a:t>
            </a:r>
            <a:r>
              <a:rPr kumimoji="0" lang="es-ES" sz="1650" b="0" i="0" u="none" strike="noStrike" kern="100" cap="none" spc="0" normalizeH="0" baseline="0" noProof="0" dirty="0">
                <a:ln>
                  <a:noFill/>
                </a:ln>
                <a:solidFill>
                  <a:prstClr val="black"/>
                </a:solidFill>
                <a:effectLst/>
                <a:uLnTx/>
                <a:uFillTx/>
                <a:ea typeface="Aptos" panose="020B0004020202020204" pitchFamily="34" charset="0"/>
                <a:cs typeface="Arial" panose="020B0604020202020204" pitchFamily="34" charset="0"/>
              </a:rPr>
              <a:t>, hay uno titulado “Desarrollando hábitos saludables con menos azúcar”, que puede ayudar a los proveedores del CACFP a conversar sobre los azúcares añadidos con los padres de los niños pequeños a su cargo. Este boletín está disponible en inglés y en español.</a:t>
            </a:r>
            <a:endParaRPr kumimoji="0" lang="en-US" sz="1650" b="0" i="0" u="none" strike="noStrike" kern="100" cap="none" spc="0" normalizeH="0" baseline="0" noProof="0" dirty="0">
              <a:ln>
                <a:noFill/>
              </a:ln>
              <a:solidFill>
                <a:prstClr val="black"/>
              </a:solidFill>
              <a:effectLst/>
              <a:uLnTx/>
              <a:uFillTx/>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73034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DC0FEBF-5761-63CE-F20A-BB5D453B0901}"/>
              </a:ext>
            </a:extLst>
          </p:cNvPr>
          <p:cNvSpPr>
            <a:spLocks noGrp="1"/>
          </p:cNvSpPr>
          <p:nvPr>
            <p:ph type="title"/>
          </p:nvPr>
        </p:nvSpPr>
        <p:spPr>
          <a:xfrm>
            <a:off x="216816" y="0"/>
            <a:ext cx="7669884" cy="819149"/>
          </a:xfrm>
        </p:spPr>
        <p:txBody>
          <a:bodyPr lIns="365760" tIns="228600" rIns="0" bIns="0" anchor="t"/>
          <a:lstStyle/>
          <a:p>
            <a:r>
              <a:rPr lang="es-US" b="1" noProof="0" dirty="0">
                <a:solidFill>
                  <a:srgbClr val="8E231F"/>
                </a:solidFill>
                <a:latin typeface="+mn-lt"/>
              </a:rPr>
              <a:t>#</a:t>
            </a:r>
            <a:r>
              <a:rPr lang="es-US" b="1" dirty="0">
                <a:solidFill>
                  <a:srgbClr val="8E231F"/>
                </a:solidFill>
                <a:latin typeface="+mn-lt"/>
              </a:rPr>
              <a:t>4</a:t>
            </a:r>
            <a:r>
              <a:rPr lang="es-US" b="1" noProof="0" dirty="0">
                <a:solidFill>
                  <a:srgbClr val="8E231F"/>
                </a:solidFill>
                <a:latin typeface="+mn-lt"/>
              </a:rPr>
              <a:t> Pregunta frecuente</a:t>
            </a:r>
          </a:p>
        </p:txBody>
      </p:sp>
      <p:sp>
        <p:nvSpPr>
          <p:cNvPr id="13" name="Content Placeholder 12">
            <a:extLst>
              <a:ext uri="{FF2B5EF4-FFF2-40B4-BE49-F238E27FC236}">
                <a16:creationId xmlns:a16="http://schemas.microsoft.com/office/drawing/2014/main" id="{E475549B-B2A9-9887-D3B8-F921CAC7CA13}"/>
              </a:ext>
            </a:extLst>
          </p:cNvPr>
          <p:cNvSpPr>
            <a:spLocks noGrp="1"/>
          </p:cNvSpPr>
          <p:nvPr>
            <p:ph sz="half" idx="2"/>
          </p:nvPr>
        </p:nvSpPr>
        <p:spPr>
          <a:xfrm>
            <a:off x="334808" y="1196196"/>
            <a:ext cx="6697588" cy="472348"/>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US" sz="2700" b="1" i="0" u="none" strike="noStrike" kern="1200" cap="none" spc="0" normalizeH="0" baseline="0" noProof="0" dirty="0">
                <a:ln>
                  <a:noFill/>
                </a:ln>
                <a:solidFill>
                  <a:srgbClr val="FF9933"/>
                </a:solidFill>
                <a:effectLst/>
                <a:uLnTx/>
                <a:uFillTx/>
                <a:latin typeface="+mn-lt"/>
                <a:ea typeface="Source Sans Pro"/>
                <a:cs typeface="Arial"/>
              </a:rPr>
              <a:t>P: </a:t>
            </a:r>
            <a:r>
              <a:rPr kumimoji="0" lang="es-US" sz="1800" b="1" i="0" u="none" strike="noStrike" kern="0" cap="none" spc="0" normalizeH="0" baseline="0" noProof="0" dirty="0">
                <a:ln>
                  <a:noFill/>
                </a:ln>
                <a:solidFill>
                  <a:srgbClr val="000000"/>
                </a:solidFill>
                <a:effectLst/>
                <a:uLnTx/>
                <a:uFillTx/>
                <a:latin typeface="+mn-lt"/>
                <a:ea typeface="Times New Roman" panose="02020603050405020304" pitchFamily="18" charset="0"/>
                <a:cs typeface="Times New Roman"/>
              </a:rPr>
              <a:t>¿Se aplica el límite de “azúcares añadidos” a los cereales calientes para el desayuno?</a:t>
            </a:r>
            <a:endParaRPr kumimoji="0" lang="es-US" sz="1650" b="1" i="0" u="none" strike="noStrike" kern="1200" cap="none" spc="0" normalizeH="0" baseline="0" noProof="0" dirty="0">
              <a:ln>
                <a:noFill/>
              </a:ln>
              <a:solidFill>
                <a:srgbClr val="FF9933"/>
              </a:solidFill>
              <a:effectLst/>
              <a:uLnTx/>
              <a:uFillTx/>
              <a:latin typeface="+mn-lt"/>
              <a:ea typeface="Aptos" panose="020B0004020202020204" pitchFamily="34" charset="0"/>
              <a:cs typeface="Arial" panose="020B0604020202020204" pitchFamily="34" charset="0"/>
            </a:endParaRPr>
          </a:p>
          <a:p>
            <a:endParaRPr lang="es-US" noProof="0" dirty="0">
              <a:latin typeface="+mn-lt"/>
            </a:endParaRPr>
          </a:p>
        </p:txBody>
      </p:sp>
    </p:spTree>
    <p:extLst>
      <p:ext uri="{BB962C8B-B14F-4D97-AF65-F5344CB8AC3E}">
        <p14:creationId xmlns:p14="http://schemas.microsoft.com/office/powerpoint/2010/main" val="163593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DC0FEBF-5761-63CE-F20A-BB5D453B0901}"/>
              </a:ext>
            </a:extLst>
          </p:cNvPr>
          <p:cNvSpPr>
            <a:spLocks noGrp="1"/>
          </p:cNvSpPr>
          <p:nvPr>
            <p:ph type="title"/>
          </p:nvPr>
        </p:nvSpPr>
        <p:spPr>
          <a:xfrm>
            <a:off x="216816" y="0"/>
            <a:ext cx="7669884" cy="819149"/>
          </a:xfrm>
        </p:spPr>
        <p:txBody>
          <a:bodyPr lIns="365760" tIns="228600" rIns="0" bIns="0" anchor="t"/>
          <a:lstStyle/>
          <a:p>
            <a:r>
              <a:rPr lang="es-ES" b="1" dirty="0">
                <a:solidFill>
                  <a:srgbClr val="8E231F"/>
                </a:solidFill>
              </a:rPr>
              <a:t>#4 Pregunta frecuente con respuesta</a:t>
            </a:r>
          </a:p>
        </p:txBody>
      </p:sp>
      <p:sp>
        <p:nvSpPr>
          <p:cNvPr id="13" name="Content Placeholder 12">
            <a:extLst>
              <a:ext uri="{FF2B5EF4-FFF2-40B4-BE49-F238E27FC236}">
                <a16:creationId xmlns:a16="http://schemas.microsoft.com/office/drawing/2014/main" id="{E475549B-B2A9-9887-D3B8-F921CAC7CA13}"/>
              </a:ext>
            </a:extLst>
          </p:cNvPr>
          <p:cNvSpPr>
            <a:spLocks noGrp="1"/>
          </p:cNvSpPr>
          <p:nvPr>
            <p:ph sz="half" idx="2"/>
          </p:nvPr>
        </p:nvSpPr>
        <p:spPr>
          <a:xfrm>
            <a:off x="334808" y="1196196"/>
            <a:ext cx="6697588" cy="472348"/>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2700" b="1" i="0" u="none" strike="noStrike" kern="1200" cap="none" spc="0" normalizeH="0" baseline="0" dirty="0">
                <a:ln>
                  <a:noFill/>
                </a:ln>
                <a:solidFill>
                  <a:srgbClr val="FF9933"/>
                </a:solidFill>
                <a:effectLst/>
                <a:uLnTx/>
                <a:uFillTx/>
                <a:latin typeface="+mn-lt"/>
                <a:ea typeface="Source Sans Pro"/>
                <a:cs typeface="Arial"/>
              </a:rPr>
              <a:t>Q: </a:t>
            </a:r>
            <a:r>
              <a:rPr kumimoji="0" lang="es-ES" sz="1800" b="1" i="0" u="none" strike="noStrike" kern="0" cap="none" spc="0" normalizeH="0" baseline="0" dirty="0">
                <a:ln>
                  <a:noFill/>
                </a:ln>
                <a:solidFill>
                  <a:srgbClr val="000000"/>
                </a:solidFill>
                <a:effectLst/>
                <a:uLnTx/>
                <a:uFillTx/>
                <a:latin typeface="+mn-lt"/>
                <a:ea typeface="Times New Roman" panose="02020603050405020304" pitchFamily="18" charset="0"/>
                <a:cs typeface="Times New Roman"/>
              </a:rPr>
              <a:t>¿Se aplica el límite de “azúcares añadidos” a los cereales calientes para el desayuno?</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650" b="0" i="0" u="none" strike="noStrike" kern="1200" cap="none" spc="0" normalizeH="0" baseline="0" dirty="0">
              <a:ln>
                <a:noFill/>
              </a:ln>
              <a:solidFill>
                <a:srgbClr val="000000"/>
              </a:solidFill>
              <a:effectLst/>
              <a:uLnTx/>
              <a:uFillTx/>
              <a:latin typeface="+mn-lt"/>
              <a:ea typeface="Source Sans Pro" panose="020B0503030403020204" pitchFamily="34" charset="0"/>
              <a:cs typeface="Aptos" panose="020B00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650" b="1" i="0" u="none" strike="noStrike" kern="1200" cap="none" spc="0" normalizeH="0" baseline="0" dirty="0">
              <a:ln>
                <a:noFill/>
              </a:ln>
              <a:solidFill>
                <a:srgbClr val="FF9933"/>
              </a:solidFill>
              <a:effectLst/>
              <a:uLnTx/>
              <a:uFillTx/>
              <a:latin typeface="+mn-lt"/>
              <a:ea typeface="Aptos" panose="020B0004020202020204" pitchFamily="34" charset="0"/>
              <a:cs typeface="Arial" panose="020B0604020202020204" pitchFamily="34" charset="0"/>
            </a:endParaRPr>
          </a:p>
          <a:p>
            <a:endParaRPr lang="es-ES" dirty="0">
              <a:latin typeface="+mn-lt"/>
            </a:endParaRPr>
          </a:p>
        </p:txBody>
      </p:sp>
      <p:sp>
        <p:nvSpPr>
          <p:cNvPr id="4" name="TextBox 3">
            <a:extLst>
              <a:ext uri="{FF2B5EF4-FFF2-40B4-BE49-F238E27FC236}">
                <a16:creationId xmlns:a16="http://schemas.microsoft.com/office/drawing/2014/main" id="{C3FE9105-7396-D3E9-88C1-04288F936FC5}"/>
              </a:ext>
            </a:extLst>
          </p:cNvPr>
          <p:cNvSpPr txBox="1"/>
          <p:nvPr/>
        </p:nvSpPr>
        <p:spPr>
          <a:xfrm>
            <a:off x="405352" y="2337985"/>
            <a:ext cx="6452647" cy="2031325"/>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2700" b="1" i="0" u="none" strike="noStrike" kern="1200" cap="none" spc="0" normalizeH="0" baseline="0" dirty="0">
                <a:ln>
                  <a:noFill/>
                </a:ln>
                <a:solidFill>
                  <a:srgbClr val="FF9933"/>
                </a:solidFill>
                <a:effectLst/>
                <a:uLnTx/>
                <a:uFillTx/>
                <a:ea typeface="Source Sans Pro"/>
                <a:cs typeface="Arial"/>
              </a:rPr>
              <a:t>R: </a:t>
            </a:r>
            <a:r>
              <a:rPr kumimoji="0" lang="es-ES" sz="1650" b="0" i="0" u="none" strike="noStrike" kern="100" cap="none" spc="0" normalizeH="0" baseline="0" dirty="0">
                <a:ln>
                  <a:noFill/>
                </a:ln>
                <a:solidFill>
                  <a:prstClr val="black"/>
                </a:solidFill>
                <a:effectLst/>
                <a:uLnTx/>
                <a:uFillTx/>
                <a:ea typeface="Aptos" panose="020B0004020202020204" pitchFamily="34" charset="0"/>
                <a:cs typeface="Arial"/>
              </a:rPr>
              <a:t>Sí, el límite de "azúcares añadidos" se aplica a los cereales calientes para el desayuno. A veces, los cereales calientes preparados para el desayuno que cumplen con el límite de azúcares añadidos se endulzan añadiendo azúcar, jarabes/siropes o miel. Estos ingredientes son “azúcares añadidos” y deben utilizarse con moderación. Pruebe a utilizar frutas, especias o mantequillas de frutos secos para dar sabor a los cereales calientes. </a:t>
            </a:r>
          </a:p>
        </p:txBody>
      </p:sp>
    </p:spTree>
    <p:extLst>
      <p:ext uri="{BB962C8B-B14F-4D97-AF65-F5344CB8AC3E}">
        <p14:creationId xmlns:p14="http://schemas.microsoft.com/office/powerpoint/2010/main" val="3343210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n de una pantalla de computadora que muestra el texto &quot;¡Más recursos de Team Nutrition!&quot; e imágenes de trece hojas de capacitación">
            <a:extLst>
              <a:ext uri="{FF2B5EF4-FFF2-40B4-BE49-F238E27FC236}">
                <a16:creationId xmlns:a16="http://schemas.microsoft.com/office/drawing/2014/main" id="{7F1359C4-5948-3065-A1DF-7403B37E282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482826" y="215654"/>
            <a:ext cx="5917658" cy="4023359"/>
          </a:xfrm>
          <a:prstGeom prst="rect">
            <a:avLst/>
          </a:prstGeom>
        </p:spPr>
      </p:pic>
      <p:sp>
        <p:nvSpPr>
          <p:cNvPr id="11" name="Title 2">
            <a:extLst>
              <a:ext uri="{FF2B5EF4-FFF2-40B4-BE49-F238E27FC236}">
                <a16:creationId xmlns:a16="http://schemas.microsoft.com/office/drawing/2014/main" id="{4DC9C69C-9B50-A017-3EDF-846157837639}"/>
              </a:ext>
            </a:extLst>
          </p:cNvPr>
          <p:cNvSpPr>
            <a:spLocks noGrp="1"/>
          </p:cNvSpPr>
          <p:nvPr>
            <p:ph type="title"/>
          </p:nvPr>
        </p:nvSpPr>
        <p:spPr>
          <a:xfrm>
            <a:off x="1425848" y="266565"/>
            <a:ext cx="5651529" cy="819149"/>
          </a:xfrm>
        </p:spPr>
        <p:txBody>
          <a:bodyPr/>
          <a:lstStyle/>
          <a:p>
            <a:pPr algn="ctr"/>
            <a:r>
              <a:rPr lang="es-ES" sz="2550" dirty="0">
                <a:solidFill>
                  <a:srgbClr val="00537E"/>
                </a:solidFill>
              </a:rPr>
              <a:t>¡Más recursos de </a:t>
            </a:r>
            <a:r>
              <a:rPr lang="es-ES" sz="2550" dirty="0" err="1">
                <a:solidFill>
                  <a:srgbClr val="00537E"/>
                </a:solidFill>
              </a:rPr>
              <a:t>Team</a:t>
            </a:r>
            <a:r>
              <a:rPr lang="es-ES" sz="2550" dirty="0">
                <a:solidFill>
                  <a:srgbClr val="00537E"/>
                </a:solidFill>
              </a:rPr>
              <a:t> Nutrition!</a:t>
            </a:r>
            <a:br>
              <a:rPr lang="es-ES" sz="2550" dirty="0">
                <a:solidFill>
                  <a:srgbClr val="00537E"/>
                </a:solidFill>
              </a:rPr>
            </a:br>
            <a:endParaRPr lang="es-ES" sz="2550" dirty="0"/>
          </a:p>
        </p:txBody>
      </p:sp>
      <p:pic>
        <p:nvPicPr>
          <p:cNvPr id="9" name="Picture 8" descr="Icono de clic al vínculo">
            <a:extLst>
              <a:ext uri="{FF2B5EF4-FFF2-40B4-BE49-F238E27FC236}">
                <a16:creationId xmlns:a16="http://schemas.microsoft.com/office/drawing/2014/main" id="{0FCA4DB9-B8D4-4348-9B8B-9770749B6E0A}"/>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4447" y="4517092"/>
            <a:ext cx="423093" cy="423093"/>
          </a:xfrm>
          <a:prstGeom prst="rect">
            <a:avLst/>
          </a:prstGeom>
        </p:spPr>
      </p:pic>
      <p:sp>
        <p:nvSpPr>
          <p:cNvPr id="5" name="Rectangle 4">
            <a:extLst>
              <a:ext uri="{FF2B5EF4-FFF2-40B4-BE49-F238E27FC236}">
                <a16:creationId xmlns:a16="http://schemas.microsoft.com/office/drawing/2014/main" id="{7EDCF1FC-1A6A-C645-B259-CC59EB8AE660}"/>
              </a:ext>
            </a:extLst>
          </p:cNvPr>
          <p:cNvSpPr/>
          <p:nvPr/>
        </p:nvSpPr>
        <p:spPr>
          <a:xfrm>
            <a:off x="2685341" y="4517092"/>
            <a:ext cx="3773318" cy="461665"/>
          </a:xfrm>
          <a:prstGeom prst="rect">
            <a:avLst/>
          </a:prstGeom>
        </p:spPr>
        <p:txBody>
          <a:bodyPr wrap="square" lIns="0">
            <a:spAutoFit/>
          </a:bodyPr>
          <a:lstStyle/>
          <a:p>
            <a:r>
              <a:rPr lang="es-ES" sz="2400" b="1" dirty="0">
                <a:solidFill>
                  <a:schemeClr val="tx1">
                    <a:lumMod val="75000"/>
                    <a:lumOff val="25000"/>
                  </a:schemeClr>
                </a:solidFill>
                <a:latin typeface="Helvetica" pitchFamily="2" charset="0"/>
                <a:hlinkClick r:id="rId5">
                  <a:extLst>
                    <a:ext uri="{A12FA001-AC4F-418D-AE19-62706E023703}">
                      <ahyp:hlinkClr xmlns:ahyp="http://schemas.microsoft.com/office/drawing/2018/hyperlinkcolor" val="tx"/>
                    </a:ext>
                  </a:extLst>
                </a:hlinkClick>
              </a:rPr>
              <a:t>TeamNutrition.USDA.gov</a:t>
            </a:r>
            <a:endParaRPr lang="es-ES" sz="2400" b="1" dirty="0">
              <a:solidFill>
                <a:schemeClr val="tx1">
                  <a:lumMod val="75000"/>
                  <a:lumOff val="25000"/>
                </a:schemeClr>
              </a:solidFill>
              <a:latin typeface="Helvetica" pitchFamily="2" charset="0"/>
              <a:cs typeface="Arial" panose="020B0604020202020204" pitchFamily="34" charset="0"/>
            </a:endParaRPr>
          </a:p>
        </p:txBody>
      </p:sp>
    </p:spTree>
    <p:extLst>
      <p:ext uri="{BB962C8B-B14F-4D97-AF65-F5344CB8AC3E}">
        <p14:creationId xmlns:p14="http://schemas.microsoft.com/office/powerpoint/2010/main" val="4026303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creen Recording 9" descr="Video que muestra la paágina web de Team Nutrition, cambiando el lenjuage a español y luego viendo el contenido según va bajando en la página.">
            <a:hlinkClick r:id="" action="ppaction://media"/>
            <a:extLst>
              <a:ext uri="{FF2B5EF4-FFF2-40B4-BE49-F238E27FC236}">
                <a16:creationId xmlns:a16="http://schemas.microsoft.com/office/drawing/2014/main" id="{B5B04A28-BCE1-68D4-4444-B7481FDCCE1A}"/>
              </a:ext>
            </a:extLst>
          </p:cNvPr>
          <p:cNvPicPr>
            <a:picLocks noChangeAspect="1"/>
          </p:cNvPicPr>
          <p:nvPr>
            <a:videoFile r:link="rId1"/>
            <p:extLst>
              <p:ext uri="{DAA4B4D4-6D71-4841-9C94-3DE7FCFB9230}">
                <p14:media xmlns:p14="http://schemas.microsoft.com/office/powerpoint/2010/main" r:embed="rId2">
                  <p14:trim end="6261.3514"/>
                </p14:media>
              </p:ext>
            </p:extLst>
          </p:nvPr>
        </p:nvPicPr>
        <p:blipFill>
          <a:blip r:embed="rId5"/>
          <a:stretch>
            <a:fillRect/>
          </a:stretch>
        </p:blipFill>
        <p:spPr>
          <a:xfrm>
            <a:off x="219331" y="1241126"/>
            <a:ext cx="6858000" cy="3567411"/>
          </a:xfrm>
          <a:prstGeom prst="rect">
            <a:avLst/>
          </a:prstGeom>
        </p:spPr>
      </p:pic>
      <p:sp>
        <p:nvSpPr>
          <p:cNvPr id="3" name="Title 2">
            <a:extLst>
              <a:ext uri="{FF2B5EF4-FFF2-40B4-BE49-F238E27FC236}">
                <a16:creationId xmlns:a16="http://schemas.microsoft.com/office/drawing/2014/main" id="{414339B4-3765-5854-6E3A-401CDE704777}"/>
              </a:ext>
            </a:extLst>
          </p:cNvPr>
          <p:cNvSpPr>
            <a:spLocks noGrp="1"/>
          </p:cNvSpPr>
          <p:nvPr>
            <p:ph type="title" idx="4294967295"/>
          </p:nvPr>
        </p:nvSpPr>
        <p:spPr>
          <a:xfrm>
            <a:off x="312707" y="334963"/>
            <a:ext cx="5818218" cy="909637"/>
          </a:xfrm>
          <a:prstGeom prst="rect">
            <a:avLst/>
          </a:prstGeom>
        </p:spPr>
        <p:txBody>
          <a:bodyPr>
            <a:normAutofit fontScale="90000"/>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s-US" sz="3000" b="1" noProof="0" dirty="0">
                <a:latin typeface="+mj-lt"/>
                <a:cs typeface="Arial"/>
              </a:rPr>
              <a:t>¡Recursos de </a:t>
            </a:r>
            <a:r>
              <a:rPr lang="es-US" sz="3000" b="1" noProof="0" dirty="0" err="1">
                <a:latin typeface="+mj-lt"/>
                <a:cs typeface="Arial"/>
              </a:rPr>
              <a:t>Team</a:t>
            </a:r>
            <a:r>
              <a:rPr lang="es-US" sz="3000" b="1" noProof="0" dirty="0">
                <a:latin typeface="+mj-lt"/>
                <a:cs typeface="Arial"/>
              </a:rPr>
              <a:t> Nutrition               en español! </a:t>
            </a:r>
          </a:p>
        </p:txBody>
      </p:sp>
      <p:pic>
        <p:nvPicPr>
          <p:cNvPr id="6" name="Picture 5" descr="Código QR para escanear y le lleva a la página web de Team Nutrition en &#10;TeamNutrition.USDA.gov">
            <a:extLst>
              <a:ext uri="{FF2B5EF4-FFF2-40B4-BE49-F238E27FC236}">
                <a16:creationId xmlns:a16="http://schemas.microsoft.com/office/drawing/2014/main" id="{CF1C3119-BF58-3900-F2AB-BACB800965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77331" y="3208768"/>
            <a:ext cx="2016691" cy="1599769"/>
          </a:xfrm>
          <a:prstGeom prst="rect">
            <a:avLst/>
          </a:prstGeom>
        </p:spPr>
      </p:pic>
    </p:spTree>
    <p:extLst>
      <p:ext uri="{BB962C8B-B14F-4D97-AF65-F5344CB8AC3E}">
        <p14:creationId xmlns:p14="http://schemas.microsoft.com/office/powerpoint/2010/main" val="346180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8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A4D29-981D-4C44-B1CA-85CF3A1DB6EB}"/>
              </a:ext>
            </a:extLst>
          </p:cNvPr>
          <p:cNvSpPr>
            <a:spLocks noGrp="1"/>
          </p:cNvSpPr>
          <p:nvPr>
            <p:ph type="title"/>
          </p:nvPr>
        </p:nvSpPr>
        <p:spPr/>
        <p:txBody>
          <a:bodyPr/>
          <a:lstStyle/>
          <a:p>
            <a:r>
              <a:rPr lang="es-US" noProof="0" dirty="0">
                <a:solidFill>
                  <a:srgbClr val="0A2E6F"/>
                </a:solidFill>
                <a:latin typeface="Source Sans Pro" panose="020B0503030403020204" pitchFamily="34" charset="0"/>
                <a:ea typeface="Source Sans Pro" panose="020B0503030403020204" pitchFamily="34" charset="0"/>
              </a:rPr>
              <a:t>Cómo ordenar copias impresas</a:t>
            </a:r>
          </a:p>
        </p:txBody>
      </p:sp>
      <p:sp>
        <p:nvSpPr>
          <p:cNvPr id="3" name="Text Placeholder 2">
            <a:extLst>
              <a:ext uri="{FF2B5EF4-FFF2-40B4-BE49-F238E27FC236}">
                <a16:creationId xmlns:a16="http://schemas.microsoft.com/office/drawing/2014/main" id="{26FC0810-BF36-E240-BE1C-496C92E22B1C}"/>
              </a:ext>
            </a:extLst>
          </p:cNvPr>
          <p:cNvSpPr>
            <a:spLocks noGrp="1"/>
          </p:cNvSpPr>
          <p:nvPr>
            <p:ph type="body" idx="1"/>
          </p:nvPr>
        </p:nvSpPr>
        <p:spPr>
          <a:xfrm>
            <a:off x="334961" y="1097797"/>
            <a:ext cx="7831139" cy="390534"/>
          </a:xfrm>
        </p:spPr>
        <p:txBody>
          <a:bodyPr/>
          <a:lstStyle/>
          <a:p>
            <a:r>
              <a:rPr lang="es-US" sz="2000" noProof="0" dirty="0">
                <a:latin typeface="Source Sans Pro" panose="020B0503030403020204" pitchFamily="34" charset="0"/>
                <a:ea typeface="Source Sans Pro" panose="020B0503030403020204" pitchFamily="34" charset="0"/>
              </a:rPr>
              <a:t>Forma de pedido de recursos </a:t>
            </a:r>
            <a:r>
              <a:rPr lang="es-US" sz="2000" b="1" noProof="0" dirty="0">
                <a:latin typeface="Source Sans Pro" panose="020B0503030403020204" pitchFamily="34" charset="0"/>
                <a:ea typeface="Source Sans Pro" panose="020B0503030403020204" pitchFamily="34" charset="0"/>
                <a:hlinkClick r:id="rId3">
                  <a:extLst>
                    <a:ext uri="{A12FA001-AC4F-418D-AE19-62706E023703}">
                      <ahyp:hlinkClr xmlns:ahyp="http://schemas.microsoft.com/office/drawing/2018/hyperlinkcolor" val="tx"/>
                    </a:ext>
                  </a:extLst>
                </a:hlinkClick>
              </a:rPr>
              <a:t>TeamNutrition.USDA.gov</a:t>
            </a:r>
            <a:r>
              <a:rPr lang="es-US" sz="2000" b="1" noProof="0" dirty="0">
                <a:latin typeface="Source Sans Pro" panose="020B0503030403020204" pitchFamily="34" charset="0"/>
                <a:ea typeface="Source Sans Pro" panose="020B0503030403020204" pitchFamily="34" charset="0"/>
              </a:rPr>
              <a:t>.</a:t>
            </a:r>
          </a:p>
        </p:txBody>
      </p:sp>
      <p:sp>
        <p:nvSpPr>
          <p:cNvPr id="4" name="Content Placeholder 3">
            <a:extLst>
              <a:ext uri="{FF2B5EF4-FFF2-40B4-BE49-F238E27FC236}">
                <a16:creationId xmlns:a16="http://schemas.microsoft.com/office/drawing/2014/main" id="{CF975966-2849-6A45-9C7A-B5568BD199A7}"/>
              </a:ext>
            </a:extLst>
          </p:cNvPr>
          <p:cNvSpPr>
            <a:spLocks noGrp="1"/>
          </p:cNvSpPr>
          <p:nvPr>
            <p:ph sz="half" idx="2"/>
          </p:nvPr>
        </p:nvSpPr>
        <p:spPr>
          <a:xfrm>
            <a:off x="357265" y="1735337"/>
            <a:ext cx="4211636" cy="2442653"/>
          </a:xfrm>
        </p:spPr>
        <p:txBody>
          <a:bodyPr/>
          <a:lstStyle/>
          <a:p>
            <a:pPr marL="234950" marR="0" lvl="0" indent="-234950" algn="l" defTabSz="914400" rtl="0" eaLnBrk="1" fontAlgn="auto" latinLnBrk="0" hangingPunct="1">
              <a:lnSpc>
                <a:spcPct val="90000"/>
              </a:lnSpc>
              <a:spcBef>
                <a:spcPts val="1000"/>
              </a:spcBef>
              <a:spcAft>
                <a:spcPts val="1200"/>
              </a:spcAft>
              <a:buClr>
                <a:srgbClr val="0A2E6F"/>
              </a:buClr>
              <a:buSzTx/>
              <a:buFont typeface="Arial" panose="020B0604020202020204" pitchFamily="34" charset="0"/>
              <a:buChar char="•"/>
              <a:tabLst/>
              <a:defRPr/>
            </a:pPr>
            <a:r>
              <a:rPr kumimoji="0" lang="es-US" sz="1800" b="1"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rPr>
              <a:t>GRATIS </a:t>
            </a:r>
            <a:r>
              <a:rPr kumimoji="0" lang="es-US" sz="1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rPr>
              <a:t>para aquellos que participan en los Programas de Nutrición Infantil del USDA, mientras están disponibles.</a:t>
            </a:r>
          </a:p>
          <a:p>
            <a:pPr marL="234950" marR="0" lvl="0" indent="-234950" algn="l" defTabSz="914400" rtl="0" eaLnBrk="1" fontAlgn="auto" latinLnBrk="0" hangingPunct="1">
              <a:lnSpc>
                <a:spcPct val="90000"/>
              </a:lnSpc>
              <a:spcBef>
                <a:spcPts val="1000"/>
              </a:spcBef>
              <a:spcAft>
                <a:spcPts val="1200"/>
              </a:spcAft>
              <a:buClr>
                <a:srgbClr val="0A2E6F"/>
              </a:buClr>
              <a:buSzTx/>
              <a:buFont typeface="Arial" panose="020B0604020202020204" pitchFamily="34" charset="0"/>
              <a:buChar char="•"/>
              <a:tabLst/>
              <a:defRPr/>
            </a:pPr>
            <a:r>
              <a:rPr kumimoji="0" lang="es-US" sz="1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rPr>
              <a:t>Organizaciones patrocinadoras y agencias estatales también pueden solicitar cantidades grandes enviando un correo electrónico a:</a:t>
            </a:r>
          </a:p>
          <a:p>
            <a:pPr>
              <a:lnSpc>
                <a:spcPct val="120000"/>
              </a:lnSpc>
              <a:spcBef>
                <a:spcPts val="0"/>
              </a:spcBef>
              <a:spcAft>
                <a:spcPts val="600"/>
              </a:spcAft>
            </a:pPr>
            <a:endParaRPr lang="es-US" noProof="0" dirty="0">
              <a:latin typeface="Source Sans Pro" panose="020B0503030403020204" pitchFamily="34" charset="0"/>
              <a:ea typeface="Source Sans Pro" panose="020B0503030403020204" pitchFamily="34" charset="0"/>
            </a:endParaRPr>
          </a:p>
        </p:txBody>
      </p:sp>
      <p:pic>
        <p:nvPicPr>
          <p:cNvPr id="15" name="Picture 14" descr="Icono de correo electrónico">
            <a:extLst>
              <a:ext uri="{FF2B5EF4-FFF2-40B4-BE49-F238E27FC236}">
                <a16:creationId xmlns:a16="http://schemas.microsoft.com/office/drawing/2014/main" id="{261206D2-454B-394B-9259-769C63BB4D93}"/>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5686" y="4501600"/>
            <a:ext cx="400838" cy="400838"/>
          </a:xfrm>
          <a:prstGeom prst="rect">
            <a:avLst/>
          </a:prstGeom>
        </p:spPr>
      </p:pic>
      <p:sp>
        <p:nvSpPr>
          <p:cNvPr id="5" name="Text Placeholder 2">
            <a:extLst>
              <a:ext uri="{FF2B5EF4-FFF2-40B4-BE49-F238E27FC236}">
                <a16:creationId xmlns:a16="http://schemas.microsoft.com/office/drawing/2014/main" id="{D7DB1E27-6C79-204A-911D-6D0C1BA3D9A7}"/>
              </a:ext>
            </a:extLst>
          </p:cNvPr>
          <p:cNvSpPr txBox="1">
            <a:spLocks/>
          </p:cNvSpPr>
          <p:nvPr/>
        </p:nvSpPr>
        <p:spPr>
          <a:xfrm>
            <a:off x="998101" y="4516850"/>
            <a:ext cx="3786661" cy="613725"/>
          </a:xfrm>
          <a:prstGeom prst="rect">
            <a:avLst/>
          </a:prstGeom>
        </p:spPr>
        <p:txBody>
          <a:bodyPr lIns="0" anchor="t" anchorCtr="0"/>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lumMod val="65000"/>
                    <a:lumOff val="3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b="1" u="sng">
                <a:latin typeface="Source Sans Pro" panose="020B0503030403020204" pitchFamily="34" charset="0"/>
                <a:ea typeface="Source Sans Pro" panose="020B0503030403020204" pitchFamily="34" charset="0"/>
                <a:hlinkClick r:id="rId5">
                  <a:extLst>
                    <a:ext uri="{A12FA001-AC4F-418D-AE19-62706E023703}">
                      <ahyp:hlinkClr xmlns:ahyp="http://schemas.microsoft.com/office/drawing/2018/hyperlinkcolor" val="tx"/>
                    </a:ext>
                  </a:extLst>
                </a:hlinkClick>
              </a:rPr>
              <a:t>TeamNutrition@USDA.gov</a:t>
            </a:r>
            <a:r>
              <a:rPr lang="en-US" sz="2000" b="1">
                <a:latin typeface="Source Sans Pro" panose="020B0503030403020204" pitchFamily="34" charset="0"/>
                <a:ea typeface="Source Sans Pro" panose="020B0503030403020204" pitchFamily="34" charset="0"/>
              </a:rPr>
              <a:t> </a:t>
            </a:r>
            <a:endParaRPr lang="en-US" sz="2000">
              <a:latin typeface="Source Sans Pro" panose="020B0503030403020204" pitchFamily="34" charset="0"/>
              <a:ea typeface="Source Sans Pro" panose="020B0503030403020204" pitchFamily="34" charset="0"/>
            </a:endParaRPr>
          </a:p>
        </p:txBody>
      </p:sp>
      <p:pic>
        <p:nvPicPr>
          <p:cNvPr id="10" name="Picture 9" descr="Código QR para escanear y le lleva a la página web para ordenar los materiales de Team Nutrition en&#10;">
            <a:extLst>
              <a:ext uri="{FF2B5EF4-FFF2-40B4-BE49-F238E27FC236}">
                <a16:creationId xmlns:a16="http://schemas.microsoft.com/office/drawing/2014/main" id="{E8720578-4257-B524-B439-CF5072D3C6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00623" y="1583406"/>
            <a:ext cx="2794960" cy="3418358"/>
          </a:xfrm>
          <a:prstGeom prst="rect">
            <a:avLst/>
          </a:prstGeom>
        </p:spPr>
      </p:pic>
    </p:spTree>
    <p:extLst>
      <p:ext uri="{BB962C8B-B14F-4D97-AF65-F5344CB8AC3E}">
        <p14:creationId xmlns:p14="http://schemas.microsoft.com/office/powerpoint/2010/main" val="2190112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9441E-A122-6E47-9FEB-89259D485427}"/>
              </a:ext>
            </a:extLst>
          </p:cNvPr>
          <p:cNvSpPr>
            <a:spLocks noGrp="1"/>
          </p:cNvSpPr>
          <p:nvPr>
            <p:ph type="ctrTitle"/>
          </p:nvPr>
        </p:nvSpPr>
        <p:spPr>
          <a:xfrm>
            <a:off x="365760" y="419100"/>
            <a:ext cx="5867565" cy="820447"/>
          </a:xfrm>
        </p:spPr>
        <p:txBody>
          <a:bodyPr>
            <a:noAutofit/>
          </a:bodyPr>
          <a:lstStyle/>
          <a:p>
            <a:r>
              <a:rPr kumimoji="0" lang="es-ES" sz="6000" b="1" i="0" u="none" strike="noStrike" kern="1200" cap="none" spc="0" normalizeH="0" baseline="0" dirty="0">
                <a:ln>
                  <a:noFill/>
                </a:ln>
                <a:solidFill>
                  <a:srgbClr val="0A2E6F"/>
                </a:solidFill>
                <a:effectLst/>
                <a:uLnTx/>
                <a:uFillTx/>
                <a:latin typeface="Source Sans Pro" panose="020B0503030403020204" pitchFamily="34" charset="0"/>
                <a:ea typeface="Source Sans Pro" panose="020B0503030403020204" pitchFamily="34" charset="0"/>
                <a:cs typeface="Arial"/>
              </a:rPr>
              <a:t>¡</a:t>
            </a:r>
            <a:r>
              <a:rPr kumimoji="0" lang="es-ES" sz="6000" b="1" i="0" u="none" strike="noStrike" kern="1200" cap="none" spc="0" normalizeH="0" baseline="0" dirty="0">
                <a:ln>
                  <a:noFill/>
                </a:ln>
                <a:solidFill>
                  <a:srgbClr val="0A2E6F"/>
                </a:solidFill>
                <a:effectLst/>
                <a:uLnTx/>
                <a:uFillTx/>
                <a:latin typeface="Source Sans Pro" panose="020B0503030403020204" pitchFamily="34" charset="0"/>
                <a:ea typeface="Source Sans Pro" panose="020B0503030403020204" pitchFamily="34" charset="0"/>
              </a:rPr>
              <a:t>Gracias! </a:t>
            </a:r>
            <a:endParaRPr lang="es-ES" sz="6000" dirty="0">
              <a:solidFill>
                <a:srgbClr val="0A2E6F"/>
              </a:solidFill>
              <a:latin typeface="Source Sans Pro" panose="020B0503030403020204" pitchFamily="34" charset="0"/>
              <a:ea typeface="Source Sans Pro" panose="020B0503030403020204" pitchFamily="34" charset="0"/>
            </a:endParaRPr>
          </a:p>
        </p:txBody>
      </p:sp>
      <p:pic>
        <p:nvPicPr>
          <p:cNvPr id="5" name="Picture 4" descr="Icono de clic al vínculo">
            <a:extLst>
              <a:ext uri="{FF2B5EF4-FFF2-40B4-BE49-F238E27FC236}">
                <a16:creationId xmlns:a16="http://schemas.microsoft.com/office/drawing/2014/main" id="{48CA32D0-E8EF-5946-A501-C2642324277B}"/>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760" y="1446249"/>
            <a:ext cx="352270" cy="352270"/>
          </a:xfrm>
          <a:prstGeom prst="rect">
            <a:avLst/>
          </a:prstGeom>
        </p:spPr>
      </p:pic>
      <p:sp>
        <p:nvSpPr>
          <p:cNvPr id="7" name="Rectangle 6">
            <a:extLst>
              <a:ext uri="{FF2B5EF4-FFF2-40B4-BE49-F238E27FC236}">
                <a16:creationId xmlns:a16="http://schemas.microsoft.com/office/drawing/2014/main" id="{FBAEC742-20BB-DD40-967A-2B222CA97856}"/>
              </a:ext>
            </a:extLst>
          </p:cNvPr>
          <p:cNvSpPr/>
          <p:nvPr/>
        </p:nvSpPr>
        <p:spPr>
          <a:xfrm>
            <a:off x="856809" y="1487846"/>
            <a:ext cx="3230564" cy="400110"/>
          </a:xfrm>
          <a:prstGeom prst="rect">
            <a:avLst/>
          </a:prstGeom>
        </p:spPr>
        <p:txBody>
          <a:bodyPr wrap="none">
            <a:spAutoFit/>
          </a:bodyPr>
          <a:lstStyle/>
          <a:p>
            <a:pPr>
              <a:lnSpc>
                <a:spcPct val="100000"/>
              </a:lnSpc>
              <a:spcBef>
                <a:spcPts val="0"/>
              </a:spcBef>
              <a:spcAft>
                <a:spcPts val="3000"/>
              </a:spcAft>
            </a:pPr>
            <a:r>
              <a:rPr lang="es-ES" sz="2000" b="1" u="sng" dirty="0">
                <a:solidFill>
                  <a:schemeClr val="tx1">
                    <a:lumMod val="65000"/>
                    <a:lumOff val="35000"/>
                  </a:schemeClr>
                </a:solidFill>
                <a:latin typeface="Helvetica" pitchFamily="2" charset="0"/>
                <a:hlinkClick r:id="rId4">
                  <a:extLst>
                    <a:ext uri="{A12FA001-AC4F-418D-AE19-62706E023703}">
                      <ahyp:hlinkClr xmlns:ahyp="http://schemas.microsoft.com/office/drawing/2018/hyperlinkcolor" val="tx"/>
                    </a:ext>
                  </a:extLst>
                </a:hlinkClick>
              </a:rPr>
              <a:t>TeamNutrition.USDA.gov</a:t>
            </a:r>
            <a:endParaRPr lang="es-ES" sz="2000" b="1" u="sng" dirty="0">
              <a:solidFill>
                <a:schemeClr val="tx1">
                  <a:lumMod val="65000"/>
                  <a:lumOff val="35000"/>
                </a:schemeClr>
              </a:solidFill>
              <a:latin typeface="Helvetica" pitchFamily="2" charset="0"/>
            </a:endParaRPr>
          </a:p>
        </p:txBody>
      </p:sp>
      <p:pic>
        <p:nvPicPr>
          <p:cNvPr id="11" name="Picture 10" descr="Icono de correo electrónico">
            <a:extLst>
              <a:ext uri="{FF2B5EF4-FFF2-40B4-BE49-F238E27FC236}">
                <a16:creationId xmlns:a16="http://schemas.microsoft.com/office/drawing/2014/main" id="{927B7179-D590-9244-AF6B-C5D24CEA191A}"/>
              </a:ex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3262" y="2210129"/>
            <a:ext cx="400838" cy="400838"/>
          </a:xfrm>
          <a:prstGeom prst="rect">
            <a:avLst/>
          </a:prstGeom>
        </p:spPr>
      </p:pic>
      <p:sp>
        <p:nvSpPr>
          <p:cNvPr id="17" name="Rectangle 16">
            <a:extLst>
              <a:ext uri="{FF2B5EF4-FFF2-40B4-BE49-F238E27FC236}">
                <a16:creationId xmlns:a16="http://schemas.microsoft.com/office/drawing/2014/main" id="{13D2632A-49A3-0046-B67B-FF9D276211A1}"/>
              </a:ext>
            </a:extLst>
          </p:cNvPr>
          <p:cNvSpPr/>
          <p:nvPr/>
        </p:nvSpPr>
        <p:spPr>
          <a:xfrm>
            <a:off x="881372" y="2250352"/>
            <a:ext cx="3480633" cy="400110"/>
          </a:xfrm>
          <a:prstGeom prst="rect">
            <a:avLst/>
          </a:prstGeom>
        </p:spPr>
        <p:txBody>
          <a:bodyPr wrap="none">
            <a:spAutoFit/>
          </a:bodyPr>
          <a:lstStyle/>
          <a:p>
            <a:r>
              <a:rPr lang="es-ES" sz="2000" b="1" u="sng" dirty="0">
                <a:solidFill>
                  <a:schemeClr val="tx1">
                    <a:lumMod val="65000"/>
                    <a:lumOff val="35000"/>
                  </a:schemeClr>
                </a:solidFill>
                <a:latin typeface="Helvetica" pitchFamily="2" charset="0"/>
                <a:hlinkClick r:id="rId6">
                  <a:extLst>
                    <a:ext uri="{A12FA001-AC4F-418D-AE19-62706E023703}">
                      <ahyp:hlinkClr xmlns:ahyp="http://schemas.microsoft.com/office/drawing/2018/hyperlinkcolor" val="tx"/>
                    </a:ext>
                  </a:extLst>
                </a:hlinkClick>
              </a:rPr>
              <a:t>TeamNutrition@USDA.gov</a:t>
            </a:r>
            <a:r>
              <a:rPr lang="es-ES" sz="2000" b="1" dirty="0">
                <a:solidFill>
                  <a:schemeClr val="tx1">
                    <a:lumMod val="65000"/>
                    <a:lumOff val="35000"/>
                  </a:schemeClr>
                </a:solidFill>
                <a:latin typeface="Helvetica" pitchFamily="2" charset="0"/>
                <a:hlinkClick r:id="rId6">
                  <a:extLst>
                    <a:ext uri="{A12FA001-AC4F-418D-AE19-62706E023703}">
                      <ahyp:hlinkClr xmlns:ahyp="http://schemas.microsoft.com/office/drawing/2018/hyperlinkcolor" val="tx"/>
                    </a:ext>
                  </a:extLst>
                </a:hlinkClick>
              </a:rPr>
              <a:t> </a:t>
            </a:r>
            <a:endParaRPr lang="es-ES" sz="2000" b="1" dirty="0">
              <a:solidFill>
                <a:schemeClr val="tx1">
                  <a:lumMod val="65000"/>
                  <a:lumOff val="35000"/>
                </a:schemeClr>
              </a:solidFill>
              <a:latin typeface="Helvetica" pitchFamily="2" charset="0"/>
            </a:endParaRPr>
          </a:p>
        </p:txBody>
      </p:sp>
      <p:pic>
        <p:nvPicPr>
          <p:cNvPr id="9" name="Picture 2" descr="Team Nutrition e-newsletter logo">
            <a:extLst>
              <a:ext uri="{FF2B5EF4-FFF2-40B4-BE49-F238E27FC236}">
                <a16:creationId xmlns:a16="http://schemas.microsoft.com/office/drawing/2014/main" id="{1311A378-C658-E146-B795-506C32BFE83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2693" y="2739008"/>
            <a:ext cx="3965013" cy="67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Icono de clic al vínculo">
            <a:extLst>
              <a:ext uri="{FF2B5EF4-FFF2-40B4-BE49-F238E27FC236}">
                <a16:creationId xmlns:a16="http://schemas.microsoft.com/office/drawing/2014/main" id="{F25A497C-7776-0B41-CADB-E56BB0561E90}"/>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1895" y="3737192"/>
            <a:ext cx="352270" cy="352270"/>
          </a:xfrm>
          <a:prstGeom prst="rect">
            <a:avLst/>
          </a:prstGeom>
        </p:spPr>
      </p:pic>
      <p:sp>
        <p:nvSpPr>
          <p:cNvPr id="8" name="TextBox 7">
            <a:extLst>
              <a:ext uri="{FF2B5EF4-FFF2-40B4-BE49-F238E27FC236}">
                <a16:creationId xmlns:a16="http://schemas.microsoft.com/office/drawing/2014/main" id="{604AB570-76E0-84F6-3147-905C4DE821F7}"/>
              </a:ext>
            </a:extLst>
          </p:cNvPr>
          <p:cNvSpPr txBox="1"/>
          <p:nvPr/>
        </p:nvSpPr>
        <p:spPr>
          <a:xfrm>
            <a:off x="922599" y="3559384"/>
            <a:ext cx="7298801" cy="707886"/>
          </a:xfrm>
          <a:prstGeom prst="rect">
            <a:avLst/>
          </a:prstGeom>
          <a:noFill/>
        </p:spPr>
        <p:txBody>
          <a:bodyPr wrap="square">
            <a:spAutoFit/>
          </a:bodyPr>
          <a:lstStyle/>
          <a:p>
            <a:pPr algn="l" rtl="0" fontAlgn="base"/>
            <a:r>
              <a:rPr lang="es-ES" sz="2000" b="1" i="0" u="sng" dirty="0">
                <a:solidFill>
                  <a:schemeClr val="bg2">
                    <a:lumMod val="50000"/>
                  </a:schemeClr>
                </a:solidFill>
                <a:effectLst/>
                <a:latin typeface="Helvetica" panose="020B0604020202020204" pitchFamily="34" charset="0"/>
                <a:cs typeface="Helvetica" panose="020B0604020202020204" pitchFamily="34" charset="0"/>
              </a:rPr>
              <a:t>cacfp.org/</a:t>
            </a:r>
            <a:r>
              <a:rPr lang="es-ES" sz="2000" b="1" i="0" u="sng" dirty="0" err="1">
                <a:solidFill>
                  <a:schemeClr val="bg2">
                    <a:lumMod val="50000"/>
                  </a:schemeClr>
                </a:solidFill>
                <a:effectLst/>
                <a:latin typeface="Helvetica" panose="020B0604020202020204" pitchFamily="34" charset="0"/>
                <a:cs typeface="Helvetica" panose="020B0604020202020204" pitchFamily="34" charset="0"/>
              </a:rPr>
              <a:t>usda-webinars</a:t>
            </a:r>
            <a:r>
              <a:rPr lang="es-ES" sz="2000" b="0" i="0" dirty="0">
                <a:solidFill>
                  <a:schemeClr val="bg2">
                    <a:lumMod val="50000"/>
                  </a:schemeClr>
                </a:solidFill>
                <a:effectLst/>
                <a:latin typeface="Helvetica" panose="020B0604020202020204" pitchFamily="34" charset="0"/>
                <a:cs typeface="Helvetica" panose="020B0604020202020204" pitchFamily="34" charset="0"/>
              </a:rPr>
              <a:t>​</a:t>
            </a:r>
          </a:p>
          <a:p>
            <a:pPr algn="l" rtl="0" fontAlgn="base"/>
            <a:r>
              <a:rPr lang="es-ES" sz="2000" b="1" i="0" u="none" strike="noStrike" dirty="0" err="1">
                <a:solidFill>
                  <a:schemeClr val="bg2">
                    <a:lumMod val="50000"/>
                  </a:schemeClr>
                </a:solidFill>
                <a:effectLst/>
                <a:latin typeface="Helvetica" panose="020B0604020202020204" pitchFamily="34" charset="0"/>
                <a:cs typeface="Helvetica" panose="020B0604020202020204" pitchFamily="34" charset="0"/>
              </a:rPr>
              <a:t>National</a:t>
            </a:r>
            <a:r>
              <a:rPr lang="es-ES" sz="2000" b="1" i="0" u="none" strike="noStrike" dirty="0">
                <a:solidFill>
                  <a:schemeClr val="bg2">
                    <a:lumMod val="50000"/>
                  </a:schemeClr>
                </a:solidFill>
                <a:effectLst/>
                <a:latin typeface="Helvetica" panose="020B0604020202020204" pitchFamily="34" charset="0"/>
                <a:cs typeface="Helvetica" panose="020B0604020202020204" pitchFamily="34" charset="0"/>
              </a:rPr>
              <a:t> CACFP Sponsors </a:t>
            </a:r>
            <a:r>
              <a:rPr lang="es-ES" sz="2000" b="1" i="0" u="none" strike="noStrike" dirty="0" err="1">
                <a:solidFill>
                  <a:schemeClr val="bg2">
                    <a:lumMod val="50000"/>
                  </a:schemeClr>
                </a:solidFill>
                <a:effectLst/>
                <a:latin typeface="Helvetica" panose="020B0604020202020204" pitchFamily="34" charset="0"/>
                <a:cs typeface="Helvetica" panose="020B0604020202020204" pitchFamily="34" charset="0"/>
              </a:rPr>
              <a:t>Association</a:t>
            </a:r>
            <a:endParaRPr lang="es-ES" sz="2000" b="1" i="0" dirty="0">
              <a:solidFill>
                <a:schemeClr val="bg2">
                  <a:lumMod val="50000"/>
                </a:schemeClr>
              </a:solidFill>
              <a:effectLst/>
              <a:latin typeface="Helvetica" panose="020B0604020202020204" pitchFamily="34" charset="0"/>
              <a:cs typeface="Helvetica" panose="020B0604020202020204" pitchFamily="34" charset="0"/>
            </a:endParaRPr>
          </a:p>
        </p:txBody>
      </p:sp>
      <p:pic>
        <p:nvPicPr>
          <p:cNvPr id="13" name="Picture 12" descr="Código QR para escanear y le lleva a la página web de Team Nutrition en &#10;TeamNutrition.USDA.gov">
            <a:extLst>
              <a:ext uri="{FF2B5EF4-FFF2-40B4-BE49-F238E27FC236}">
                <a16:creationId xmlns:a16="http://schemas.microsoft.com/office/drawing/2014/main" id="{608E7C55-E862-2711-896C-26C9DDB35F5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59277" y="1118535"/>
            <a:ext cx="4567484" cy="3598888"/>
          </a:xfrm>
          <a:prstGeom prst="rect">
            <a:avLst/>
          </a:prstGeom>
        </p:spPr>
      </p:pic>
      <p:sp>
        <p:nvSpPr>
          <p:cNvPr id="12" name="TextBox 11">
            <a:extLst>
              <a:ext uri="{FF2B5EF4-FFF2-40B4-BE49-F238E27FC236}">
                <a16:creationId xmlns:a16="http://schemas.microsoft.com/office/drawing/2014/main" id="{00A22DF6-043E-B149-BC76-96A14ECAE066}"/>
              </a:ext>
            </a:extLst>
          </p:cNvPr>
          <p:cNvSpPr txBox="1"/>
          <p:nvPr/>
        </p:nvSpPr>
        <p:spPr>
          <a:xfrm>
            <a:off x="153877" y="4629788"/>
            <a:ext cx="7056819" cy="346249"/>
          </a:xfrm>
          <a:prstGeom prst="rect">
            <a:avLst/>
          </a:prstGeom>
          <a:noFill/>
        </p:spPr>
        <p:txBody>
          <a:bodyPr wrap="square" rtlCol="0">
            <a:spAutoFit/>
          </a:bodyPr>
          <a:lstStyle/>
          <a:p>
            <a:r>
              <a:rPr kumimoji="0" lang="es-ES" sz="1650" b="0" i="1" u="none" strike="noStrike" kern="1200" cap="none" spc="0" normalizeH="0" baseline="0" dirty="0">
                <a:ln>
                  <a:noFill/>
                </a:ln>
                <a:solidFill>
                  <a:prstClr val="black"/>
                </a:solidFill>
                <a:effectLst/>
                <a:uLnTx/>
                <a:uFillTx/>
                <a:latin typeface="Source Sans Pro" panose="020B0503030403020204" pitchFamily="34" charset="0"/>
                <a:ea typeface="Source Sans Pro" panose="020B0503030403020204" pitchFamily="34" charset="0"/>
              </a:rPr>
              <a:t>USDA es un proveedor, empleador, y prestamista de igualdad de oportunidades.</a:t>
            </a:r>
            <a:endParaRPr lang="es-ES" sz="1650" i="1"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810068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58503F4-68D8-A042-BCFB-3CA95445A8DF}"/>
              </a:ext>
            </a:extLst>
          </p:cNvPr>
          <p:cNvSpPr>
            <a:spLocks noGrp="1"/>
          </p:cNvSpPr>
          <p:nvPr>
            <p:ph type="title"/>
          </p:nvPr>
        </p:nvSpPr>
        <p:spPr>
          <a:xfrm>
            <a:off x="-86164" y="138939"/>
            <a:ext cx="7653364" cy="640080"/>
          </a:xfrm>
        </p:spPr>
        <p:txBody>
          <a:bodyPr/>
          <a:lstStyle/>
          <a:p>
            <a:r>
              <a:rPr lang="es-ES" sz="2400" dirty="0">
                <a:latin typeface="Source Sans Pro" panose="020B0503030403020204" pitchFamily="34" charset="0"/>
              </a:rPr>
              <a:t>Cereales para el desayuno bajos en azúcares añadidos</a:t>
            </a:r>
          </a:p>
        </p:txBody>
      </p:sp>
      <p:pic>
        <p:nvPicPr>
          <p:cNvPr id="24" name="Picture 23" descr="Primera página de la hoja de capacitación: Elija cereales para el desayuno bajos en azúcares añadidos en el CACFP">
            <a:extLst>
              <a:ext uri="{FF2B5EF4-FFF2-40B4-BE49-F238E27FC236}">
                <a16:creationId xmlns:a16="http://schemas.microsoft.com/office/drawing/2014/main" id="{B889464C-94E8-CCEA-82E9-3A76BF297E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890" y="982121"/>
            <a:ext cx="3086448" cy="4003610"/>
          </a:xfrm>
          <a:prstGeom prst="rect">
            <a:avLst/>
          </a:prstGeom>
        </p:spPr>
      </p:pic>
      <p:sp>
        <p:nvSpPr>
          <p:cNvPr id="6" name="Text Placeholder 2">
            <a:extLst>
              <a:ext uri="{FF2B5EF4-FFF2-40B4-BE49-F238E27FC236}">
                <a16:creationId xmlns:a16="http://schemas.microsoft.com/office/drawing/2014/main" id="{B5105C1D-D29E-1244-BD70-6FEFCB6C8FD5}"/>
              </a:ext>
            </a:extLst>
          </p:cNvPr>
          <p:cNvSpPr>
            <a:spLocks noGrp="1"/>
          </p:cNvSpPr>
          <p:nvPr>
            <p:ph type="body" idx="1"/>
          </p:nvPr>
        </p:nvSpPr>
        <p:spPr>
          <a:xfrm>
            <a:off x="3983128" y="1073099"/>
            <a:ext cx="3868737" cy="312738"/>
          </a:xfrm>
        </p:spPr>
        <p:txBody>
          <a:bodyPr/>
          <a:lstStyle/>
          <a:p>
            <a:r>
              <a:rPr lang="es-ES" sz="2400" b="1" dirty="0">
                <a:solidFill>
                  <a:srgbClr val="740507"/>
                </a:solidFill>
                <a:latin typeface="Source Sans Pro" panose="020B0503030403020204" pitchFamily="34" charset="0"/>
                <a:ea typeface="Source Sans Pro" panose="020B0503030403020204" pitchFamily="34" charset="0"/>
              </a:rPr>
              <a:t>¡Consejos!</a:t>
            </a:r>
            <a:endParaRPr lang="es-ES" sz="2400" dirty="0">
              <a:solidFill>
                <a:srgbClr val="740507"/>
              </a:solidFill>
              <a:latin typeface="Source Sans Pro" panose="020B0503030403020204" pitchFamily="34" charset="0"/>
              <a:ea typeface="Source Sans Pro" panose="020B0503030403020204" pitchFamily="34" charset="0"/>
            </a:endParaRPr>
          </a:p>
        </p:txBody>
      </p:sp>
      <p:sp>
        <p:nvSpPr>
          <p:cNvPr id="18" name="Text Placeholder 2">
            <a:extLst>
              <a:ext uri="{FF2B5EF4-FFF2-40B4-BE49-F238E27FC236}">
                <a16:creationId xmlns:a16="http://schemas.microsoft.com/office/drawing/2014/main" id="{82E47AAF-1E8D-4C96-8407-223933F72DBD}"/>
              </a:ext>
            </a:extLst>
          </p:cNvPr>
          <p:cNvSpPr txBox="1">
            <a:spLocks/>
          </p:cNvSpPr>
          <p:nvPr/>
        </p:nvSpPr>
        <p:spPr>
          <a:xfrm>
            <a:off x="3687295" y="1679917"/>
            <a:ext cx="5255106" cy="3087155"/>
          </a:xfrm>
          <a:prstGeom prst="rect">
            <a:avLst/>
          </a:prstGeom>
        </p:spPr>
        <p:txBody>
          <a:bodyPr lIns="0" anchor="t" anchorCtr="0"/>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lumMod val="65000"/>
                    <a:lumOff val="3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indent="-342900">
              <a:spcAft>
                <a:spcPts val="1600"/>
              </a:spcAft>
              <a:buClr>
                <a:schemeClr val="bg1"/>
              </a:buClr>
              <a:buFont typeface="+mj-lt"/>
              <a:buAutoNum type="arabicPeriod"/>
            </a:pPr>
            <a:r>
              <a:rPr lang="es-ES" sz="1700" dirty="0">
                <a:latin typeface="Source Sans Pro" panose="020B0503030403020204" pitchFamily="34" charset="0"/>
                <a:ea typeface="Source Sans Pro" panose="020B0503030403020204" pitchFamily="34" charset="0"/>
              </a:rPr>
              <a:t>A partir del 1 de octubre de 2025, el cereal de desayuno no debe contener más de 6 gramos de azúcares añadidos por onza seca.</a:t>
            </a:r>
          </a:p>
          <a:p>
            <a:pPr marL="342900" indent="-342900">
              <a:spcAft>
                <a:spcPts val="1400"/>
              </a:spcAft>
              <a:buClr>
                <a:schemeClr val="bg1"/>
              </a:buClr>
              <a:buFont typeface="+mj-lt"/>
              <a:buAutoNum type="arabicPeriod"/>
            </a:pPr>
            <a:r>
              <a:rPr lang="es-ES" sz="1700" dirty="0">
                <a:latin typeface="Source Sans Pro" panose="020B0503030403020204" pitchFamily="34" charset="0"/>
                <a:ea typeface="Source Sans Pro" panose="020B0503030403020204" pitchFamily="34" charset="0"/>
              </a:rPr>
              <a:t>Puede utilizar cualquier cereal que se enumere en la lista de cereales aprobados por WIC de cualquier agencia estatal.</a:t>
            </a:r>
          </a:p>
          <a:p>
            <a:pPr marL="342900" indent="-342900">
              <a:spcAft>
                <a:spcPts val="1600"/>
              </a:spcAft>
              <a:buClr>
                <a:schemeClr val="bg1"/>
              </a:buClr>
              <a:buFont typeface="+mj-lt"/>
              <a:buAutoNum type="arabicPeriod"/>
            </a:pPr>
            <a:r>
              <a:rPr lang="es-ES" sz="1700" dirty="0">
                <a:latin typeface="Source Sans Pro" panose="020B0503030403020204" pitchFamily="34" charset="0"/>
                <a:ea typeface="Source Sans Pro" panose="020B0503030403020204" pitchFamily="34" charset="0"/>
              </a:rPr>
              <a:t>Puede encontrar cereales que cumplan con el límite de  azúcares añadidos utilizando la hoja de capacitación “Elija cereales para el desayuno bajos en azúcares añadidos en el CACFP” de </a:t>
            </a:r>
            <a:r>
              <a:rPr lang="es-ES" sz="1700" dirty="0" err="1">
                <a:latin typeface="Source Sans Pro" panose="020B0503030403020204" pitchFamily="34" charset="0"/>
                <a:ea typeface="Source Sans Pro" panose="020B0503030403020204" pitchFamily="34" charset="0"/>
              </a:rPr>
              <a:t>Team</a:t>
            </a:r>
            <a:r>
              <a:rPr lang="es-ES" sz="1700" dirty="0">
                <a:latin typeface="Source Sans Pro" panose="020B0503030403020204" pitchFamily="34" charset="0"/>
                <a:ea typeface="Source Sans Pro" panose="020B0503030403020204" pitchFamily="34" charset="0"/>
              </a:rPr>
              <a:t> Nutrition (</a:t>
            </a:r>
            <a:r>
              <a:rPr lang="es-ES" sz="1700" b="1" u="sng" dirty="0">
                <a:latin typeface="Source Sans Pro" panose="020B0503030403020204" pitchFamily="34" charset="0"/>
                <a:ea typeface="Source Sans Pro" panose="020B0503030403020204" pitchFamily="34" charset="0"/>
                <a:hlinkClick r:id="rId4">
                  <a:extLst>
                    <a:ext uri="{A12FA001-AC4F-418D-AE19-62706E023703}">
                      <ahyp:hlinkClr xmlns:ahyp="http://schemas.microsoft.com/office/drawing/2018/hyperlinkcolor" val="tx"/>
                    </a:ext>
                  </a:extLst>
                </a:hlinkClick>
              </a:rPr>
              <a:t>TeamNutrition.usda.gov</a:t>
            </a:r>
            <a:r>
              <a:rPr lang="es-ES" sz="1700" dirty="0">
                <a:latin typeface="Source Sans Pro" panose="020B0503030403020204" pitchFamily="34" charset="0"/>
                <a:ea typeface="Source Sans Pro" panose="020B0503030403020204" pitchFamily="34" charset="0"/>
              </a:rPr>
              <a:t>).</a:t>
            </a:r>
          </a:p>
        </p:txBody>
      </p:sp>
      <p:grpSp>
        <p:nvGrpSpPr>
          <p:cNvPr id="4" name="Group 3" descr="[decorative] ">
            <a:extLst>
              <a:ext uri="{FF2B5EF4-FFF2-40B4-BE49-F238E27FC236}">
                <a16:creationId xmlns:a16="http://schemas.microsoft.com/office/drawing/2014/main" id="{A0DA2CCD-A933-4D48-87C6-4AC20F56BAAE}"/>
              </a:ext>
              <a:ext uri="{C183D7F6-B498-43B3-948B-1728B52AA6E4}">
                <adec:decorative xmlns:adec="http://schemas.microsoft.com/office/drawing/2017/decorative" val="0"/>
              </a:ext>
            </a:extLst>
          </p:cNvPr>
          <p:cNvGrpSpPr/>
          <p:nvPr/>
        </p:nvGrpSpPr>
        <p:grpSpPr>
          <a:xfrm>
            <a:off x="3261507" y="982121"/>
            <a:ext cx="5376314" cy="3492731"/>
            <a:chOff x="3264549" y="1067884"/>
            <a:chExt cx="5454721" cy="3492731"/>
          </a:xfrm>
        </p:grpSpPr>
        <p:cxnSp>
          <p:nvCxnSpPr>
            <p:cNvPr id="12" name="Straight Connector 11">
              <a:extLst>
                <a:ext uri="{FF2B5EF4-FFF2-40B4-BE49-F238E27FC236}">
                  <a16:creationId xmlns:a16="http://schemas.microsoft.com/office/drawing/2014/main" id="{8C2D6E7D-DDF0-9E4D-8144-A3C4A9036CEA}"/>
                </a:ext>
                <a:ext uri="{C183D7F6-B498-43B3-948B-1728B52AA6E4}">
                  <adec:decorative xmlns:adec="http://schemas.microsoft.com/office/drawing/2017/decorative" val="1"/>
                </a:ext>
              </a:extLst>
            </p:cNvPr>
            <p:cNvCxnSpPr/>
            <p:nvPr/>
          </p:nvCxnSpPr>
          <p:spPr>
            <a:xfrm>
              <a:off x="3281556" y="1744499"/>
              <a:ext cx="5437714" cy="0"/>
            </a:xfrm>
            <a:prstGeom prst="line">
              <a:avLst/>
            </a:prstGeom>
            <a:ln w="12700">
              <a:solidFill>
                <a:srgbClr val="740507"/>
              </a:solidFill>
            </a:ln>
          </p:spPr>
          <p:style>
            <a:lnRef idx="1">
              <a:schemeClr val="accent1"/>
            </a:lnRef>
            <a:fillRef idx="0">
              <a:schemeClr val="accent1"/>
            </a:fillRef>
            <a:effectRef idx="0">
              <a:schemeClr val="accent1"/>
            </a:effectRef>
            <a:fontRef idx="minor">
              <a:schemeClr val="tx1"/>
            </a:fontRef>
          </p:style>
        </p:cxnSp>
        <p:pic>
          <p:nvPicPr>
            <p:cNvPr id="3" name="Picture 2" descr="[decorative] ">
              <a:extLst>
                <a:ext uri="{FF2B5EF4-FFF2-40B4-BE49-F238E27FC236}">
                  <a16:creationId xmlns:a16="http://schemas.microsoft.com/office/drawing/2014/main" id="{EC263E0E-C382-944E-81A0-BDFFA595C5E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81556" y="1067884"/>
              <a:ext cx="520939" cy="520939"/>
            </a:xfrm>
            <a:prstGeom prst="rect">
              <a:avLst/>
            </a:prstGeom>
          </p:spPr>
        </p:pic>
        <p:sp>
          <p:nvSpPr>
            <p:cNvPr id="14" name="Oval 13">
              <a:extLst>
                <a:ext uri="{FF2B5EF4-FFF2-40B4-BE49-F238E27FC236}">
                  <a16:creationId xmlns:a16="http://schemas.microsoft.com/office/drawing/2014/main" id="{19B37ACA-4152-1D4F-8902-6FEDED650DC8}"/>
                </a:ext>
              </a:extLst>
            </p:cNvPr>
            <p:cNvSpPr>
              <a:spLocks noChangeAspect="1"/>
            </p:cNvSpPr>
            <p:nvPr/>
          </p:nvSpPr>
          <p:spPr>
            <a:xfrm>
              <a:off x="3264549" y="3920535"/>
              <a:ext cx="640080" cy="640080"/>
            </a:xfrm>
            <a:prstGeom prst="ellipse">
              <a:avLst/>
            </a:prstGeom>
            <a:solidFill>
              <a:srgbClr val="FDC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rgbClr val="740507"/>
                  </a:solidFill>
                  <a:latin typeface="Source Sans Pro" panose="020B0503030403020204" pitchFamily="34" charset="0"/>
                  <a:ea typeface="Source Sans Pro" panose="020B0503030403020204" pitchFamily="34" charset="0"/>
                </a:rPr>
                <a:t>3</a:t>
              </a:r>
            </a:p>
          </p:txBody>
        </p:sp>
        <p:sp>
          <p:nvSpPr>
            <p:cNvPr id="13" name="Oval 12">
              <a:extLst>
                <a:ext uri="{FF2B5EF4-FFF2-40B4-BE49-F238E27FC236}">
                  <a16:creationId xmlns:a16="http://schemas.microsoft.com/office/drawing/2014/main" id="{025B96D5-3EC2-F048-BF31-7C03DEB1A22B}"/>
                </a:ext>
              </a:extLst>
            </p:cNvPr>
            <p:cNvSpPr>
              <a:spLocks noChangeAspect="1"/>
            </p:cNvSpPr>
            <p:nvPr/>
          </p:nvSpPr>
          <p:spPr>
            <a:xfrm>
              <a:off x="3264549" y="2961165"/>
              <a:ext cx="640080" cy="640080"/>
            </a:xfrm>
            <a:prstGeom prst="ellipse">
              <a:avLst/>
            </a:prstGeom>
            <a:solidFill>
              <a:srgbClr val="FDC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rgbClr val="740507"/>
                  </a:solidFill>
                  <a:latin typeface="Helvetica" pitchFamily="2" charset="0"/>
                </a:rPr>
                <a:t>2</a:t>
              </a:r>
            </a:p>
          </p:txBody>
        </p:sp>
        <p:sp>
          <p:nvSpPr>
            <p:cNvPr id="9" name="Oval 8">
              <a:extLst>
                <a:ext uri="{FF2B5EF4-FFF2-40B4-BE49-F238E27FC236}">
                  <a16:creationId xmlns:a16="http://schemas.microsoft.com/office/drawing/2014/main" id="{D060066A-4DFF-F249-B0C3-62D8CD094FDF}"/>
                </a:ext>
              </a:extLst>
            </p:cNvPr>
            <p:cNvSpPr>
              <a:spLocks noChangeAspect="1"/>
            </p:cNvSpPr>
            <p:nvPr/>
          </p:nvSpPr>
          <p:spPr>
            <a:xfrm>
              <a:off x="3264549" y="1964319"/>
              <a:ext cx="640080" cy="640080"/>
            </a:xfrm>
            <a:prstGeom prst="ellipse">
              <a:avLst/>
            </a:prstGeom>
            <a:solidFill>
              <a:srgbClr val="FDC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rgbClr val="740507"/>
                  </a:solidFill>
                  <a:latin typeface="Helvetica" pitchFamily="2" charset="0"/>
                </a:rPr>
                <a:t>1</a:t>
              </a:r>
            </a:p>
          </p:txBody>
        </p:sp>
      </p:grpSp>
    </p:spTree>
    <p:extLst>
      <p:ext uri="{BB962C8B-B14F-4D97-AF65-F5344CB8AC3E}">
        <p14:creationId xmlns:p14="http://schemas.microsoft.com/office/powerpoint/2010/main" val="2548512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8167C-90A8-BFE8-010A-3D096F1303F2}"/>
              </a:ext>
            </a:extLst>
          </p:cNvPr>
          <p:cNvSpPr>
            <a:spLocks noGrp="1"/>
          </p:cNvSpPr>
          <p:nvPr>
            <p:ph type="title" idx="4294967295"/>
          </p:nvPr>
        </p:nvSpPr>
        <p:spPr>
          <a:xfrm>
            <a:off x="87987" y="955135"/>
            <a:ext cx="7756076" cy="7429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3200" b="0" i="0" u="none" strike="noStrike" kern="1200" cap="none" spc="0" normalizeH="0" baseline="0" noProof="0" dirty="0">
                <a:ln>
                  <a:noFill/>
                </a:ln>
                <a:solidFill>
                  <a:srgbClr val="AA1217"/>
                </a:solidFill>
                <a:effectLst/>
                <a:uLnTx/>
                <a:uFillTx/>
                <a:latin typeface="Source Sans Pro" panose="020B0503030403020204" pitchFamily="34" charset="0"/>
                <a:ea typeface="Source Sans Pro" panose="020B0503030403020204" pitchFamily="34" charset="0"/>
                <a:cs typeface="+mj-cs"/>
              </a:rPr>
              <a:t>Pasos para determinar si un cereal de desayuno cumple con el límite de azúcares añadidos</a:t>
            </a:r>
          </a:p>
        </p:txBody>
      </p:sp>
      <p:sp>
        <p:nvSpPr>
          <p:cNvPr id="10" name="Title 9">
            <a:extLst>
              <a:ext uri="{FF2B5EF4-FFF2-40B4-BE49-F238E27FC236}">
                <a16:creationId xmlns:a16="http://schemas.microsoft.com/office/drawing/2014/main" id="{2FEFAF03-8D3B-CFE9-0CC4-37505CBF02F0}"/>
              </a:ext>
            </a:extLst>
          </p:cNvPr>
          <p:cNvSpPr txBox="1">
            <a:spLocks/>
          </p:cNvSpPr>
          <p:nvPr/>
        </p:nvSpPr>
        <p:spPr>
          <a:xfrm>
            <a:off x="39053" y="252606"/>
            <a:ext cx="7853945"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740507"/>
                </a:solidFill>
                <a:effectLst/>
                <a:uLnTx/>
                <a:uFillTx/>
                <a:latin typeface="Source Sans Pro" panose="020B0503030403020204" pitchFamily="34" charset="0"/>
                <a:ea typeface="+mj-ea"/>
                <a:cs typeface="+mj-cs"/>
              </a:rPr>
              <a:t>Cereales para el desayuno bajos en azúcares añadidos</a:t>
            </a:r>
            <a:endParaRPr kumimoji="0" lang="es-ES" sz="1400" b="0" i="0" u="none" strike="noStrike" kern="1200" cap="none" spc="0" normalizeH="0" baseline="0" noProof="0" dirty="0">
              <a:ln>
                <a:noFill/>
              </a:ln>
              <a:solidFill>
                <a:schemeClr val="tx1"/>
              </a:solidFill>
              <a:effectLst/>
              <a:uLnTx/>
              <a:uFillTx/>
              <a:latin typeface="Source Sans Pro" panose="020B0503030403020204" pitchFamily="34" charset="0"/>
              <a:ea typeface="+mn-ea"/>
              <a:cs typeface="+mn-cs"/>
            </a:endParaRPr>
          </a:p>
        </p:txBody>
      </p:sp>
      <p:graphicFrame>
        <p:nvGraphicFramePr>
          <p:cNvPr id="3" name="Diagram 2" descr="Diagrama con los 4 pasos que puede seguir para determinar si un cereal de desayuno cumple con el límite de azúcares añadidos.&#10;">
            <a:extLst>
              <a:ext uri="{FF2B5EF4-FFF2-40B4-BE49-F238E27FC236}">
                <a16:creationId xmlns:a16="http://schemas.microsoft.com/office/drawing/2014/main" id="{40296979-379D-5A33-4EF9-05E77F902FBC}"/>
              </a:ext>
            </a:extLst>
          </p:cNvPr>
          <p:cNvGraphicFramePr/>
          <p:nvPr>
            <p:extLst>
              <p:ext uri="{D42A27DB-BD31-4B8C-83A1-F6EECF244321}">
                <p14:modId xmlns:p14="http://schemas.microsoft.com/office/powerpoint/2010/main" val="2941746118"/>
              </p:ext>
            </p:extLst>
          </p:nvPr>
        </p:nvGraphicFramePr>
        <p:xfrm>
          <a:off x="271159" y="2054711"/>
          <a:ext cx="8601683" cy="3314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D9CA1AE2-2488-CE61-E65F-FB7DB4B0279E}"/>
              </a:ext>
            </a:extLst>
          </p:cNvPr>
          <p:cNvSpPr/>
          <p:nvPr/>
        </p:nvSpPr>
        <p:spPr>
          <a:xfrm>
            <a:off x="656617" y="1853119"/>
            <a:ext cx="787940" cy="718631"/>
          </a:xfrm>
          <a:prstGeom prst="ellipse">
            <a:avLst/>
          </a:prstGeom>
          <a:solidFill>
            <a:srgbClr val="FDC2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600" b="1" dirty="0">
                <a:solidFill>
                  <a:srgbClr val="743C3D"/>
                </a:solidFill>
                <a:latin typeface="Source Sans Pro" panose="020B0503030403020204" pitchFamily="34" charset="0"/>
                <a:ea typeface="Source Sans Pro" panose="020B0503030403020204" pitchFamily="34" charset="0"/>
              </a:rPr>
              <a:t>1</a:t>
            </a:r>
          </a:p>
        </p:txBody>
      </p:sp>
      <p:sp>
        <p:nvSpPr>
          <p:cNvPr id="5" name="Oval 4">
            <a:extLst>
              <a:ext uri="{FF2B5EF4-FFF2-40B4-BE49-F238E27FC236}">
                <a16:creationId xmlns:a16="http://schemas.microsoft.com/office/drawing/2014/main" id="{3369B494-DE2C-3E03-4E85-243DD081E508}"/>
              </a:ext>
            </a:extLst>
          </p:cNvPr>
          <p:cNvSpPr/>
          <p:nvPr/>
        </p:nvSpPr>
        <p:spPr>
          <a:xfrm>
            <a:off x="3025303" y="1853119"/>
            <a:ext cx="787940" cy="718631"/>
          </a:xfrm>
          <a:prstGeom prst="ellipse">
            <a:avLst/>
          </a:prstGeom>
          <a:solidFill>
            <a:srgbClr val="FDC2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600" b="1" dirty="0">
                <a:solidFill>
                  <a:srgbClr val="743C3D"/>
                </a:solidFill>
                <a:latin typeface="Source Sans Pro" panose="020B0503030403020204" pitchFamily="34" charset="0"/>
                <a:ea typeface="Source Sans Pro" panose="020B0503030403020204" pitchFamily="34" charset="0"/>
              </a:rPr>
              <a:t>2</a:t>
            </a:r>
          </a:p>
        </p:txBody>
      </p:sp>
      <p:sp>
        <p:nvSpPr>
          <p:cNvPr id="6" name="Oval 5">
            <a:extLst>
              <a:ext uri="{FF2B5EF4-FFF2-40B4-BE49-F238E27FC236}">
                <a16:creationId xmlns:a16="http://schemas.microsoft.com/office/drawing/2014/main" id="{8953FE09-48E6-964A-31C4-AF2279998DAB}"/>
              </a:ext>
            </a:extLst>
          </p:cNvPr>
          <p:cNvSpPr/>
          <p:nvPr/>
        </p:nvSpPr>
        <p:spPr>
          <a:xfrm>
            <a:off x="5372102" y="1853119"/>
            <a:ext cx="787940" cy="718631"/>
          </a:xfrm>
          <a:prstGeom prst="ellipse">
            <a:avLst/>
          </a:prstGeom>
          <a:solidFill>
            <a:srgbClr val="FDC2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600" b="1" dirty="0">
                <a:solidFill>
                  <a:srgbClr val="743C3D"/>
                </a:solidFill>
                <a:latin typeface="Source Sans Pro" panose="020B0503030403020204" pitchFamily="34" charset="0"/>
                <a:ea typeface="Source Sans Pro" panose="020B0503030403020204" pitchFamily="34" charset="0"/>
              </a:rPr>
              <a:t>3</a:t>
            </a:r>
          </a:p>
        </p:txBody>
      </p:sp>
      <p:sp>
        <p:nvSpPr>
          <p:cNvPr id="7" name="Oval 6">
            <a:extLst>
              <a:ext uri="{FF2B5EF4-FFF2-40B4-BE49-F238E27FC236}">
                <a16:creationId xmlns:a16="http://schemas.microsoft.com/office/drawing/2014/main" id="{3536FB11-0044-D1BD-47C4-1C80FE31A870}"/>
              </a:ext>
            </a:extLst>
          </p:cNvPr>
          <p:cNvSpPr/>
          <p:nvPr/>
        </p:nvSpPr>
        <p:spPr>
          <a:xfrm>
            <a:off x="7684856" y="1853119"/>
            <a:ext cx="787940" cy="718631"/>
          </a:xfrm>
          <a:prstGeom prst="ellipse">
            <a:avLst/>
          </a:prstGeom>
          <a:solidFill>
            <a:srgbClr val="FDC2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600" b="1" dirty="0">
                <a:solidFill>
                  <a:srgbClr val="743C3D"/>
                </a:solidFill>
                <a:latin typeface="Source Sans Pro" panose="020B0503030403020204" pitchFamily="34" charset="0"/>
                <a:ea typeface="Source Sans Pro" panose="020B0503030403020204" pitchFamily="34" charset="0"/>
              </a:rPr>
              <a:t>4</a:t>
            </a:r>
          </a:p>
        </p:txBody>
      </p:sp>
    </p:spTree>
    <p:extLst>
      <p:ext uri="{BB962C8B-B14F-4D97-AF65-F5344CB8AC3E}">
        <p14:creationId xmlns:p14="http://schemas.microsoft.com/office/powerpoint/2010/main" val="4163566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A173-5738-194A-BBD6-CD470C4B6559}"/>
              </a:ext>
            </a:extLst>
          </p:cNvPr>
          <p:cNvSpPr>
            <a:spLocks noGrp="1"/>
          </p:cNvSpPr>
          <p:nvPr>
            <p:ph type="title"/>
          </p:nvPr>
        </p:nvSpPr>
        <p:spPr>
          <a:xfrm>
            <a:off x="0" y="0"/>
            <a:ext cx="8436334" cy="850790"/>
          </a:xfrm>
        </p:spPr>
        <p:txBody>
          <a:bodyPr/>
          <a:lstStyle/>
          <a:p>
            <a:r>
              <a:rPr lang="es-ES" dirty="0">
                <a:latin typeface="+mj-lt"/>
              </a:rPr>
              <a:t>Paso 1</a:t>
            </a:r>
          </a:p>
        </p:txBody>
      </p:sp>
      <p:pic>
        <p:nvPicPr>
          <p:cNvPr id="4" name="Picture 3" descr="Primera página de la hoja de capacitación: Elija cereales para el desayuno bajos en azúcares añadidos en el CACFP">
            <a:extLst>
              <a:ext uri="{FF2B5EF4-FFF2-40B4-BE49-F238E27FC236}">
                <a16:creationId xmlns:a16="http://schemas.microsoft.com/office/drawing/2014/main" id="{B735048D-E68E-E5ED-97C9-0216968F4F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268" y="947273"/>
            <a:ext cx="2745289" cy="3561073"/>
          </a:xfrm>
          <a:prstGeom prst="rect">
            <a:avLst/>
          </a:prstGeom>
        </p:spPr>
      </p:pic>
      <p:pic>
        <p:nvPicPr>
          <p:cNvPr id="5" name="Picture 4" descr="La etiqueta de información nutricional de un cereal con un tamaño de porción de 3/4 taza (30g).">
            <a:extLst>
              <a:ext uri="{FF2B5EF4-FFF2-40B4-BE49-F238E27FC236}">
                <a16:creationId xmlns:a16="http://schemas.microsoft.com/office/drawing/2014/main" id="{687733ED-FCBE-E51E-3A4B-1812E5F821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0398" y="1471010"/>
            <a:ext cx="3133706" cy="2474609"/>
          </a:xfrm>
          <a:prstGeom prst="rect">
            <a:avLst/>
          </a:prstGeom>
        </p:spPr>
      </p:pic>
      <p:cxnSp>
        <p:nvCxnSpPr>
          <p:cNvPr id="16" name="Connector: Elbow 15" descr="Flecha que va de la etiqueta de información nutricional, en la sección del tamaño de porción, hacia la caja de texto que explica el paso 1.">
            <a:extLst>
              <a:ext uri="{FF2B5EF4-FFF2-40B4-BE49-F238E27FC236}">
                <a16:creationId xmlns:a16="http://schemas.microsoft.com/office/drawing/2014/main" id="{747E50DB-4573-6044-D8BD-566EB3BFF9C3}"/>
              </a:ext>
              <a:ext uri="{C183D7F6-B498-43B3-948B-1728B52AA6E4}">
                <adec:decorative xmlns:adec="http://schemas.microsoft.com/office/drawing/2017/decorative" val="0"/>
              </a:ext>
            </a:extLst>
          </p:cNvPr>
          <p:cNvCxnSpPr>
            <a:cxnSpLocks/>
          </p:cNvCxnSpPr>
          <p:nvPr/>
        </p:nvCxnSpPr>
        <p:spPr>
          <a:xfrm>
            <a:off x="4745111" y="2018160"/>
            <a:ext cx="1112390" cy="857790"/>
          </a:xfrm>
          <a:prstGeom prst="bentConnector3">
            <a:avLst>
              <a:gd name="adj1" fmla="val 50000"/>
            </a:avLst>
          </a:prstGeom>
          <a:ln w="25400">
            <a:solidFill>
              <a:srgbClr val="AA121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48" descr="Rectangle">
            <a:extLst>
              <a:ext uri="{FF2B5EF4-FFF2-40B4-BE49-F238E27FC236}">
                <a16:creationId xmlns:a16="http://schemas.microsoft.com/office/drawing/2014/main" id="{9C16A39C-D7EA-96A7-79D2-F14722F3BD28}"/>
              </a:ext>
              <a:ext uri="{C183D7F6-B498-43B3-948B-1728B52AA6E4}">
                <adec:decorative xmlns:adec="http://schemas.microsoft.com/office/drawing/2017/decorative" val="0"/>
              </a:ext>
            </a:extLst>
          </p:cNvPr>
          <p:cNvSpPr/>
          <p:nvPr/>
        </p:nvSpPr>
        <p:spPr>
          <a:xfrm>
            <a:off x="5720813" y="1937713"/>
            <a:ext cx="2582625" cy="1816646"/>
          </a:xfrm>
          <a:prstGeom prst="roundRect">
            <a:avLst/>
          </a:prstGeom>
          <a:solidFill>
            <a:srgbClr val="F2F3F4"/>
          </a:solidFill>
          <a:ln>
            <a:noFill/>
          </a:ln>
          <a:effectLst>
            <a:outerShdw blurRad="635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prstClr val="white"/>
              </a:solidFill>
            </a:endParaRPr>
          </a:p>
        </p:txBody>
      </p:sp>
      <p:graphicFrame>
        <p:nvGraphicFramePr>
          <p:cNvPr id="8" name="Table 7" descr="Tabla que explica el paso 1">
            <a:extLst>
              <a:ext uri="{FF2B5EF4-FFF2-40B4-BE49-F238E27FC236}">
                <a16:creationId xmlns:a16="http://schemas.microsoft.com/office/drawing/2014/main" id="{64BBD2B8-922E-36E2-1DFD-F6F9376D3612}"/>
              </a:ext>
            </a:extLst>
          </p:cNvPr>
          <p:cNvGraphicFramePr>
            <a:graphicFrameLocks noGrp="1"/>
          </p:cNvGraphicFramePr>
          <p:nvPr>
            <p:extLst>
              <p:ext uri="{D42A27DB-BD31-4B8C-83A1-F6EECF244321}">
                <p14:modId xmlns:p14="http://schemas.microsoft.com/office/powerpoint/2010/main" val="1988201131"/>
              </p:ext>
            </p:extLst>
          </p:nvPr>
        </p:nvGraphicFramePr>
        <p:xfrm>
          <a:off x="5857501" y="2053556"/>
          <a:ext cx="2309248" cy="1584960"/>
        </p:xfrm>
        <a:graphic>
          <a:graphicData uri="http://schemas.openxmlformats.org/drawingml/2006/table">
            <a:tbl>
              <a:tblPr firstRow="1" bandRow="1">
                <a:tableStyleId>{5C22544A-7EE6-4342-B048-85BDC9FD1C3A}</a:tableStyleId>
              </a:tblPr>
              <a:tblGrid>
                <a:gridCol w="449518">
                  <a:extLst>
                    <a:ext uri="{9D8B030D-6E8A-4147-A177-3AD203B41FA5}">
                      <a16:colId xmlns:a16="http://schemas.microsoft.com/office/drawing/2014/main" val="3522522875"/>
                    </a:ext>
                  </a:extLst>
                </a:gridCol>
                <a:gridCol w="1859730">
                  <a:extLst>
                    <a:ext uri="{9D8B030D-6E8A-4147-A177-3AD203B41FA5}">
                      <a16:colId xmlns:a16="http://schemas.microsoft.com/office/drawing/2014/main" val="617471889"/>
                    </a:ext>
                  </a:extLst>
                </a:gridCol>
              </a:tblGrid>
              <a:tr h="1487244">
                <a:tc>
                  <a:txBody>
                    <a:bodyPr/>
                    <a:lstStyle/>
                    <a:p>
                      <a:pPr algn="ctr"/>
                      <a:r>
                        <a:rPr lang="es-ES" sz="4800" b="1" noProof="0" dirty="0">
                          <a:solidFill>
                            <a:srgbClr val="740507"/>
                          </a:solidFill>
                          <a:latin typeface="+mn-lt"/>
                          <a:cs typeface="Times New Roman" panose="02020603050405020304" pitchFamily="18" charset="0"/>
                        </a:rPr>
                        <a:t>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DC26D"/>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sysClr val="windowText" lastClr="00000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Utilice la etiqueta de información nutricional para encontrar el  </a:t>
                      </a:r>
                      <a:r>
                        <a:rPr kumimoji="0" lang="es-ES" sz="1400" b="1" i="0" u="none" strike="noStrike" kern="0" cap="none" spc="0" normalizeH="0" baseline="0" noProof="0" dirty="0">
                          <a:ln>
                            <a:noFill/>
                          </a:ln>
                          <a:solidFill>
                            <a:sysClr val="windowText" lastClr="00000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Tamaño de porción </a:t>
                      </a:r>
                      <a:r>
                        <a:rPr kumimoji="0" lang="es-ES" sz="1400" b="0" i="1" u="none" strike="noStrike" kern="0" cap="none" spc="0" normalizeH="0" baseline="0" noProof="0" dirty="0">
                          <a:ln>
                            <a:noFill/>
                          </a:ln>
                          <a:solidFill>
                            <a:sysClr val="windowText" lastClr="00000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a:t>
                      </a:r>
                      <a:r>
                        <a:rPr kumimoji="0" lang="es-ES" sz="1400" b="0" i="1" u="none" strike="noStrike" kern="0" cap="none" spc="0" normalizeH="0" baseline="0" noProof="0" dirty="0" err="1">
                          <a:ln>
                            <a:noFill/>
                          </a:ln>
                          <a:solidFill>
                            <a:sysClr val="windowText" lastClr="00000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Serving</a:t>
                      </a:r>
                      <a:r>
                        <a:rPr kumimoji="0" lang="es-ES" sz="1400" b="0" i="1" u="none" strike="noStrike" kern="0" cap="none" spc="0" normalizeH="0" baseline="0" noProof="0" dirty="0">
                          <a:ln>
                            <a:noFill/>
                          </a:ln>
                          <a:solidFill>
                            <a:sysClr val="windowText" lastClr="00000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 </a:t>
                      </a:r>
                      <a:r>
                        <a:rPr kumimoji="0" lang="es-ES" sz="1400" b="0" i="1" u="none" strike="noStrike" kern="0" cap="none" spc="0" normalizeH="0" baseline="0" noProof="0" dirty="0" err="1">
                          <a:ln>
                            <a:noFill/>
                          </a:ln>
                          <a:solidFill>
                            <a:sysClr val="windowText" lastClr="00000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Size</a:t>
                      </a:r>
                      <a:r>
                        <a:rPr kumimoji="0" lang="es-ES" sz="1400" b="0" i="1" u="none" strike="noStrike" kern="0" cap="none" spc="0" normalizeH="0" baseline="0" noProof="0" dirty="0">
                          <a:ln>
                            <a:noFill/>
                          </a:ln>
                          <a:solidFill>
                            <a:sysClr val="windowText" lastClr="00000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a:t>
                      </a:r>
                      <a:r>
                        <a:rPr kumimoji="0" lang="es-ES" sz="1400" b="0" i="0" u="none" strike="noStrike" kern="0" cap="none" spc="0" normalizeH="0" baseline="0" noProof="0" dirty="0">
                          <a:ln>
                            <a:noFill/>
                          </a:ln>
                          <a:solidFill>
                            <a:sysClr val="windowText" lastClr="00000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 en gramos (g), del cereal.</a:t>
                      </a:r>
                      <a:endParaRPr kumimoji="0" lang="es-ES" sz="1800" b="0" i="0" u="none" strike="noStrike" kern="0" cap="none" spc="0" normalizeH="0" baseline="0" noProof="0" dirty="0">
                        <a:ln>
                          <a:noFill/>
                        </a:ln>
                        <a:solidFill>
                          <a:sysClr val="windowText" lastClr="000000"/>
                        </a:solidFill>
                        <a:effectLst/>
                        <a:uLnTx/>
                        <a:uFillTx/>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2F2F3"/>
                    </a:solidFill>
                  </a:tcPr>
                </a:tc>
                <a:extLst>
                  <a:ext uri="{0D108BD9-81ED-4DB2-BD59-A6C34878D82A}">
                    <a16:rowId xmlns:a16="http://schemas.microsoft.com/office/drawing/2014/main" val="3714166765"/>
                  </a:ext>
                </a:extLst>
              </a:tr>
            </a:tbl>
          </a:graphicData>
        </a:graphic>
      </p:graphicFrame>
      <p:pic>
        <p:nvPicPr>
          <p:cNvPr id="10" name="Picture 9" descr="Icono de clic al vínculo">
            <a:extLst>
              <a:ext uri="{FF2B5EF4-FFF2-40B4-BE49-F238E27FC236}">
                <a16:creationId xmlns:a16="http://schemas.microsoft.com/office/drawing/2014/main" id="{47799FA4-408B-7F44-A46D-2D3989AA4A98}"/>
              </a:ex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0141" y="4577125"/>
            <a:ext cx="352270" cy="352270"/>
          </a:xfrm>
          <a:prstGeom prst="rect">
            <a:avLst/>
          </a:prstGeom>
        </p:spPr>
      </p:pic>
      <p:sp>
        <p:nvSpPr>
          <p:cNvPr id="9" name="Rectangle 8" descr="URL de página web de la hoja de capacitación en fns.usda.gov/es/tn/cacfp/meal-pattern-training-worksheets&#10;">
            <a:extLst>
              <a:ext uri="{FF2B5EF4-FFF2-40B4-BE49-F238E27FC236}">
                <a16:creationId xmlns:a16="http://schemas.microsoft.com/office/drawing/2014/main" id="{4561F20B-E5C1-C344-A896-28D6DDE19020}"/>
              </a:ext>
            </a:extLst>
          </p:cNvPr>
          <p:cNvSpPr/>
          <p:nvPr/>
        </p:nvSpPr>
        <p:spPr>
          <a:xfrm>
            <a:off x="762410" y="4585630"/>
            <a:ext cx="7768273" cy="369332"/>
          </a:xfrm>
          <a:prstGeom prst="rect">
            <a:avLst/>
          </a:prstGeom>
        </p:spPr>
        <p:txBody>
          <a:bodyPr wrap="square">
            <a:spAutoFit/>
          </a:bodyPr>
          <a:lstStyle/>
          <a:p>
            <a:r>
              <a:rPr lang="es-ES" b="1" u="sng" dirty="0">
                <a:solidFill>
                  <a:schemeClr val="tx1">
                    <a:lumMod val="65000"/>
                    <a:lumOff val="35000"/>
                  </a:schemeClr>
                </a:solidFill>
                <a:latin typeface="+mj-lt"/>
                <a:hlinkClick r:id="rId6"/>
              </a:rPr>
              <a:t>fns.usda.gov/es/</a:t>
            </a:r>
            <a:r>
              <a:rPr lang="es-ES" b="1" u="sng" dirty="0" err="1">
                <a:solidFill>
                  <a:schemeClr val="tx1">
                    <a:lumMod val="65000"/>
                    <a:lumOff val="35000"/>
                  </a:schemeClr>
                </a:solidFill>
                <a:latin typeface="+mj-lt"/>
                <a:hlinkClick r:id="rId6"/>
              </a:rPr>
              <a:t>tn</a:t>
            </a:r>
            <a:r>
              <a:rPr lang="es-ES" b="1" u="sng" dirty="0">
                <a:solidFill>
                  <a:schemeClr val="tx1">
                    <a:lumMod val="65000"/>
                    <a:lumOff val="35000"/>
                  </a:schemeClr>
                </a:solidFill>
                <a:latin typeface="+mj-lt"/>
                <a:hlinkClick r:id="rId6"/>
              </a:rPr>
              <a:t>/</a:t>
            </a:r>
            <a:r>
              <a:rPr lang="es-ES" b="1" u="sng" dirty="0" err="1">
                <a:solidFill>
                  <a:schemeClr val="tx1">
                    <a:lumMod val="65000"/>
                    <a:lumOff val="35000"/>
                  </a:schemeClr>
                </a:solidFill>
                <a:latin typeface="+mj-lt"/>
                <a:hlinkClick r:id="rId6"/>
              </a:rPr>
              <a:t>cacfp</a:t>
            </a:r>
            <a:r>
              <a:rPr lang="es-ES" b="1" u="sng" dirty="0">
                <a:solidFill>
                  <a:schemeClr val="tx1">
                    <a:lumMod val="65000"/>
                    <a:lumOff val="35000"/>
                  </a:schemeClr>
                </a:solidFill>
                <a:latin typeface="+mj-lt"/>
                <a:hlinkClick r:id="rId6"/>
              </a:rPr>
              <a:t>/</a:t>
            </a:r>
            <a:r>
              <a:rPr lang="es-ES" b="1" u="sng" dirty="0" err="1">
                <a:solidFill>
                  <a:schemeClr val="tx1">
                    <a:lumMod val="65000"/>
                    <a:lumOff val="35000"/>
                  </a:schemeClr>
                </a:solidFill>
                <a:latin typeface="+mj-lt"/>
                <a:hlinkClick r:id="rId6"/>
              </a:rPr>
              <a:t>meal</a:t>
            </a:r>
            <a:r>
              <a:rPr lang="es-ES" b="1" u="sng" dirty="0">
                <a:solidFill>
                  <a:schemeClr val="tx1">
                    <a:lumMod val="65000"/>
                    <a:lumOff val="35000"/>
                  </a:schemeClr>
                </a:solidFill>
                <a:latin typeface="+mj-lt"/>
                <a:hlinkClick r:id="rId6"/>
              </a:rPr>
              <a:t>-</a:t>
            </a:r>
            <a:r>
              <a:rPr lang="es-ES" b="1" u="sng" dirty="0" err="1">
                <a:solidFill>
                  <a:schemeClr val="tx1">
                    <a:lumMod val="65000"/>
                    <a:lumOff val="35000"/>
                  </a:schemeClr>
                </a:solidFill>
                <a:latin typeface="+mj-lt"/>
                <a:hlinkClick r:id="rId6"/>
              </a:rPr>
              <a:t>pattern</a:t>
            </a:r>
            <a:r>
              <a:rPr lang="es-ES" b="1" u="sng" dirty="0">
                <a:solidFill>
                  <a:schemeClr val="tx1">
                    <a:lumMod val="65000"/>
                    <a:lumOff val="35000"/>
                  </a:schemeClr>
                </a:solidFill>
                <a:latin typeface="+mj-lt"/>
                <a:hlinkClick r:id="rId6"/>
              </a:rPr>
              <a:t>-training-</a:t>
            </a:r>
            <a:r>
              <a:rPr lang="es-ES" b="1" u="sng" dirty="0" err="1">
                <a:solidFill>
                  <a:schemeClr val="tx1">
                    <a:lumMod val="65000"/>
                    <a:lumOff val="35000"/>
                  </a:schemeClr>
                </a:solidFill>
                <a:latin typeface="+mj-lt"/>
                <a:hlinkClick r:id="rId6"/>
              </a:rPr>
              <a:t>worksheets</a:t>
            </a:r>
            <a:endParaRPr lang="es-ES" b="1" u="sng" dirty="0">
              <a:solidFill>
                <a:schemeClr val="tx1">
                  <a:lumMod val="65000"/>
                  <a:lumOff val="35000"/>
                </a:schemeClr>
              </a:solidFill>
              <a:latin typeface="+mj-lt"/>
            </a:endParaRPr>
          </a:p>
        </p:txBody>
      </p:sp>
      <p:pic>
        <p:nvPicPr>
          <p:cNvPr id="1026" name="Picture 2" descr="Código QR para escanear y le lleva a la página web de la hoja de capacitación en&#10;fns.usda.gov/es/tn/cacfp/meal-pattern-training-worksheets">
            <a:extLst>
              <a:ext uri="{FF2B5EF4-FFF2-40B4-BE49-F238E27FC236}">
                <a16:creationId xmlns:a16="http://schemas.microsoft.com/office/drawing/2014/main" id="{0BED3712-0272-3097-270A-BBF600FA98A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68556" y="3814784"/>
            <a:ext cx="1079651" cy="1278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569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2F9A38C-F9BC-7DD4-AB46-84B4612C915D}"/>
              </a:ext>
              <a:ext uri="{C183D7F6-B498-43B3-948B-1728B52AA6E4}">
                <adec:decorative xmlns:adec="http://schemas.microsoft.com/office/drawing/2017/decorative" val="1"/>
              </a:ext>
            </a:extLst>
          </p:cNvPr>
          <p:cNvSpPr>
            <a:spLocks/>
          </p:cNvSpPr>
          <p:nvPr/>
        </p:nvSpPr>
        <p:spPr>
          <a:xfrm>
            <a:off x="0" y="-58189"/>
            <a:ext cx="3037398" cy="1476046"/>
          </a:xfrm>
          <a:prstGeom prst="rect">
            <a:avLst/>
          </a:prstGeom>
          <a:noFill/>
          <a:ln>
            <a:noFill/>
            <a:prstDash/>
          </a:ln>
          <a:effectLst/>
        </p:spPr>
        <p:txBody>
          <a:bodyPr rot="0" spcFirstLastPara="0" vertOverflow="overflow" horzOverflow="overflow" vert="horz" wrap="square" lIns="137160" tIns="228600" rIns="4572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8000" b="1" i="0" u="none" strike="noStrike" kern="1200" cap="none" spc="0" normalizeH="0" baseline="0" dirty="0">
                <a:ln>
                  <a:noFill/>
                </a:ln>
                <a:solidFill>
                  <a:srgbClr val="740507"/>
                </a:solidFill>
                <a:effectLst/>
                <a:uLnTx/>
                <a:uFillTx/>
                <a:latin typeface="Source Sans Pro" panose="020B0503030403020204" pitchFamily="34" charset="0"/>
                <a:ea typeface="Source Sans Pro" panose="020B0503030403020204" pitchFamily="34" charset="0"/>
                <a:cs typeface="+mj-cs"/>
              </a:rPr>
              <a:t>?</a:t>
            </a:r>
          </a:p>
        </p:txBody>
      </p:sp>
      <p:sp>
        <p:nvSpPr>
          <p:cNvPr id="13" name="Text Placeholder 2">
            <a:extLst>
              <a:ext uri="{FF2B5EF4-FFF2-40B4-BE49-F238E27FC236}">
                <a16:creationId xmlns:a16="http://schemas.microsoft.com/office/drawing/2014/main" id="{BC7D1C15-B7C7-0776-2140-7FC52C1E67BB}"/>
              </a:ext>
            </a:extLst>
          </p:cNvPr>
          <p:cNvSpPr txBox="1">
            <a:spLocks noGrp="1"/>
          </p:cNvSpPr>
          <p:nvPr>
            <p:ph type="title" idx="4294967295"/>
          </p:nvPr>
        </p:nvSpPr>
        <p:spPr>
          <a:xfrm>
            <a:off x="94519" y="1124542"/>
            <a:ext cx="3144868" cy="972362"/>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lumMod val="65000"/>
                    <a:lumOff val="3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2000" b="1" i="0" u="none" strike="noStrike" kern="1200" cap="none" spc="0" normalizeH="0" baseline="0" dirty="0">
                <a:ln>
                  <a:noFill/>
                </a:ln>
                <a:solidFill>
                  <a:srgbClr val="740507"/>
                </a:solidFill>
                <a:effectLst/>
                <a:uLnTx/>
                <a:uFillTx/>
                <a:latin typeface="+mn-lt"/>
                <a:ea typeface="+mn-ea"/>
                <a:cs typeface="+mn-cs"/>
              </a:rPr>
              <a:t>#1 ¡Inténtelo!: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2000" b="0" i="0" u="none" strike="noStrike" kern="1200" cap="none" spc="0" normalizeH="0" baseline="0" dirty="0">
                <a:ln>
                  <a:noFill/>
                </a:ln>
                <a:solidFill>
                  <a:srgbClr val="740507"/>
                </a:solidFill>
                <a:effectLst/>
                <a:uLnTx/>
                <a:uFillTx/>
                <a:latin typeface="+mn-lt"/>
                <a:ea typeface="+mn-ea"/>
                <a:cs typeface="+mn-cs"/>
              </a:rPr>
              <a:t>¿Cuál es el tamaño de porción?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000" b="0" i="0" u="none" strike="noStrike" kern="1200" cap="none" spc="0" normalizeH="0" baseline="0" dirty="0">
              <a:ln>
                <a:noFill/>
              </a:ln>
              <a:solidFill>
                <a:schemeClr val="tx1">
                  <a:lumMod val="65000"/>
                  <a:lumOff val="35000"/>
                </a:schemeClr>
              </a:solidFill>
              <a:effectLst/>
              <a:uLnTx/>
              <a:uFillTx/>
              <a:latin typeface="Helvetica" pitchFamily="2" charset="0"/>
              <a:ea typeface="+mn-ea"/>
              <a:cs typeface="+mn-cs"/>
            </a:endParaRPr>
          </a:p>
        </p:txBody>
      </p:sp>
      <p:pic>
        <p:nvPicPr>
          <p:cNvPr id="7" name="Picture 6" descr="La etiqueta de información nutricional de un cereal con un tamaño de porción de 3/4 taza (30g).">
            <a:extLst>
              <a:ext uri="{FF2B5EF4-FFF2-40B4-BE49-F238E27FC236}">
                <a16:creationId xmlns:a16="http://schemas.microsoft.com/office/drawing/2014/main" id="{706E13DE-26AC-E9B8-A893-2EA3F13830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67" y="2289392"/>
            <a:ext cx="3156151" cy="2492334"/>
          </a:xfrm>
          <a:prstGeom prst="rect">
            <a:avLst/>
          </a:prstGeom>
        </p:spPr>
      </p:pic>
      <p:sp>
        <p:nvSpPr>
          <p:cNvPr id="3" name="Text Placeholder 2">
            <a:extLst>
              <a:ext uri="{FF2B5EF4-FFF2-40B4-BE49-F238E27FC236}">
                <a16:creationId xmlns:a16="http://schemas.microsoft.com/office/drawing/2014/main" id="{C9E9E01B-EC5E-194C-90C5-26AC36EDB63B}"/>
              </a:ext>
            </a:extLst>
          </p:cNvPr>
          <p:cNvSpPr>
            <a:spLocks noGrp="1"/>
          </p:cNvSpPr>
          <p:nvPr>
            <p:ph type="body" idx="1"/>
          </p:nvPr>
        </p:nvSpPr>
        <p:spPr/>
        <p:txBody>
          <a:bodyPr/>
          <a:lstStyle/>
          <a:p>
            <a:r>
              <a:rPr lang="es-ES" sz="2000" b="1" dirty="0">
                <a:latin typeface="+mn-lt"/>
              </a:rPr>
              <a:t>¿Cuál es el tamaño de porción?</a:t>
            </a:r>
          </a:p>
          <a:p>
            <a:endParaRPr lang="es-ES" sz="2000" dirty="0"/>
          </a:p>
        </p:txBody>
      </p:sp>
      <p:sp>
        <p:nvSpPr>
          <p:cNvPr id="4" name="Content Placeholder 3">
            <a:extLst>
              <a:ext uri="{FF2B5EF4-FFF2-40B4-BE49-F238E27FC236}">
                <a16:creationId xmlns:a16="http://schemas.microsoft.com/office/drawing/2014/main" id="{E333BE86-E834-8143-8C6C-BC94F93BC2C8}"/>
              </a:ext>
            </a:extLst>
          </p:cNvPr>
          <p:cNvSpPr>
            <a:spLocks noGrp="1"/>
          </p:cNvSpPr>
          <p:nvPr>
            <p:ph sz="half" idx="2"/>
          </p:nvPr>
        </p:nvSpPr>
        <p:spPr/>
        <p:txBody>
          <a:bodyPr/>
          <a:lstStyle/>
          <a:p>
            <a:pPr marL="346075" indent="-339725">
              <a:buClr>
                <a:srgbClr val="740507"/>
              </a:buClr>
              <a:buFont typeface="Wingdings" pitchFamily="2" charset="2"/>
              <a:buChar char="q"/>
            </a:pPr>
            <a:r>
              <a:rPr lang="es-ES" sz="2000" dirty="0">
                <a:latin typeface="+mn-lt"/>
                <a:cs typeface="Helvetica" panose="020B0604020202020204" pitchFamily="34" charset="0"/>
              </a:rPr>
              <a:t>15 g</a:t>
            </a:r>
          </a:p>
          <a:p>
            <a:pPr marL="346075" indent="-339725">
              <a:buClr>
                <a:srgbClr val="740507"/>
              </a:buClr>
              <a:buFont typeface="Wingdings" pitchFamily="2" charset="2"/>
              <a:buChar char="q"/>
            </a:pPr>
            <a:r>
              <a:rPr lang="es-ES" sz="2000" dirty="0">
                <a:latin typeface="+mn-lt"/>
                <a:cs typeface="Helvetica" panose="020B0604020202020204" pitchFamily="34" charset="0"/>
              </a:rPr>
              <a:t>30 g</a:t>
            </a:r>
          </a:p>
          <a:p>
            <a:pPr marL="346075" indent="-339725">
              <a:buClr>
                <a:srgbClr val="740507"/>
              </a:buClr>
              <a:buFont typeface="Wingdings" pitchFamily="2" charset="2"/>
              <a:buChar char="q"/>
            </a:pPr>
            <a:r>
              <a:rPr lang="es-ES" sz="2000" dirty="0">
                <a:latin typeface="+mn-lt"/>
                <a:cs typeface="Helvetica" panose="020B0604020202020204" pitchFamily="34" charset="0"/>
              </a:rPr>
              <a:t>  5 g</a:t>
            </a:r>
          </a:p>
          <a:p>
            <a:pPr marL="346075" indent="-339725"/>
            <a:endParaRPr lang="es-ES" sz="2000" dirty="0"/>
          </a:p>
        </p:txBody>
      </p:sp>
      <p:pic>
        <p:nvPicPr>
          <p:cNvPr id="14" name="Picture 13" descr="Caja de cereal">
            <a:extLst>
              <a:ext uri="{FF2B5EF4-FFF2-40B4-BE49-F238E27FC236}">
                <a16:creationId xmlns:a16="http://schemas.microsoft.com/office/drawing/2014/main" id="{E5A65956-6B32-144B-AEEA-CB5770BBE9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61515">
            <a:off x="6343203" y="1942978"/>
            <a:ext cx="2203943" cy="2743200"/>
          </a:xfrm>
          <a:prstGeom prst="rect">
            <a:avLst/>
          </a:prstGeom>
        </p:spPr>
      </p:pic>
    </p:spTree>
    <p:extLst>
      <p:ext uri="{BB962C8B-B14F-4D97-AF65-F5344CB8AC3E}">
        <p14:creationId xmlns:p14="http://schemas.microsoft.com/office/powerpoint/2010/main" val="2833459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2F9A38C-F9BC-7DD4-AB46-84B4612C915D}"/>
              </a:ext>
              <a:ext uri="{C183D7F6-B498-43B3-948B-1728B52AA6E4}">
                <adec:decorative xmlns:adec="http://schemas.microsoft.com/office/drawing/2017/decorative" val="1"/>
              </a:ext>
            </a:extLst>
          </p:cNvPr>
          <p:cNvSpPr>
            <a:spLocks/>
          </p:cNvSpPr>
          <p:nvPr/>
        </p:nvSpPr>
        <p:spPr>
          <a:xfrm>
            <a:off x="0" y="-58189"/>
            <a:ext cx="3037398" cy="1476046"/>
          </a:xfrm>
          <a:prstGeom prst="rect">
            <a:avLst/>
          </a:prstGeom>
          <a:noFill/>
          <a:ln>
            <a:noFill/>
            <a:prstDash/>
          </a:ln>
          <a:effectLst/>
        </p:spPr>
        <p:txBody>
          <a:bodyPr rot="0" spcFirstLastPara="0" vertOverflow="overflow" horzOverflow="overflow" vert="horz" wrap="square" lIns="137160" tIns="228600" rIns="4572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8000" b="1" i="0" u="none" strike="noStrike" kern="1200" cap="none" spc="0" normalizeH="0" baseline="0" dirty="0">
                <a:ln>
                  <a:noFill/>
                </a:ln>
                <a:solidFill>
                  <a:srgbClr val="740507"/>
                </a:solidFill>
                <a:effectLst/>
                <a:uLnTx/>
                <a:uFillTx/>
                <a:latin typeface="Source Sans Pro" panose="020B0503030403020204" pitchFamily="34" charset="0"/>
                <a:ea typeface="Source Sans Pro" panose="020B0503030403020204" pitchFamily="34" charset="0"/>
                <a:cs typeface="+mj-cs"/>
              </a:rPr>
              <a:t>?</a:t>
            </a:r>
          </a:p>
        </p:txBody>
      </p:sp>
      <p:sp>
        <p:nvSpPr>
          <p:cNvPr id="13" name="Text Placeholder 2">
            <a:extLst>
              <a:ext uri="{FF2B5EF4-FFF2-40B4-BE49-F238E27FC236}">
                <a16:creationId xmlns:a16="http://schemas.microsoft.com/office/drawing/2014/main" id="{BC7D1C15-B7C7-0776-2140-7FC52C1E67BB}"/>
              </a:ext>
            </a:extLst>
          </p:cNvPr>
          <p:cNvSpPr txBox="1">
            <a:spLocks noGrp="1"/>
          </p:cNvSpPr>
          <p:nvPr>
            <p:ph type="title" idx="4294967295"/>
          </p:nvPr>
        </p:nvSpPr>
        <p:spPr>
          <a:xfrm>
            <a:off x="157942" y="1132885"/>
            <a:ext cx="2959331" cy="465138"/>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lumMod val="65000"/>
                    <a:lumOff val="3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2000" b="1" i="0" u="none" strike="noStrike" kern="1200" cap="none" spc="0" normalizeH="0" baseline="0" dirty="0">
                <a:ln>
                  <a:noFill/>
                </a:ln>
                <a:solidFill>
                  <a:srgbClr val="740507"/>
                </a:solidFill>
                <a:effectLst/>
                <a:uLnTx/>
                <a:uFillTx/>
                <a:latin typeface="+mn-lt"/>
                <a:ea typeface="+mn-ea"/>
                <a:cs typeface="+mn-cs"/>
              </a:rPr>
              <a:t>#2 Respuesta: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2000" b="0" i="0" u="none" strike="noStrike" kern="1200" cap="none" spc="0" normalizeH="0" baseline="0" dirty="0">
                <a:ln>
                  <a:noFill/>
                </a:ln>
                <a:solidFill>
                  <a:srgbClr val="740507"/>
                </a:solidFill>
                <a:effectLst/>
                <a:uLnTx/>
                <a:uFillTx/>
                <a:latin typeface="+mn-lt"/>
                <a:ea typeface="+mn-ea"/>
                <a:cs typeface="+mn-cs"/>
              </a:rPr>
              <a:t>¿Cuál es el tamaño de porción?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000" b="0" i="0" u="none" strike="noStrike" kern="1200" cap="none" spc="0" normalizeH="0" baseline="0" dirty="0">
              <a:ln>
                <a:noFill/>
              </a:ln>
              <a:solidFill>
                <a:schemeClr val="tx1">
                  <a:lumMod val="65000"/>
                  <a:lumOff val="35000"/>
                </a:schemeClr>
              </a:solidFill>
              <a:effectLst/>
              <a:uLnTx/>
              <a:uFillTx/>
              <a:latin typeface="Helvetica" pitchFamily="2" charset="0"/>
              <a:ea typeface="+mn-ea"/>
              <a:cs typeface="+mn-cs"/>
            </a:endParaRPr>
          </a:p>
        </p:txBody>
      </p:sp>
      <p:pic>
        <p:nvPicPr>
          <p:cNvPr id="8" name="Picture 7" descr="La etiqueta de información nutricional de un cereal con un tamaño de porción de 3/4 taza (30g).">
            <a:extLst>
              <a:ext uri="{FF2B5EF4-FFF2-40B4-BE49-F238E27FC236}">
                <a16:creationId xmlns:a16="http://schemas.microsoft.com/office/drawing/2014/main" id="{BD27F5CA-BED5-9BD8-D3DE-E00D0B6F33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689" y="2291188"/>
            <a:ext cx="3176724" cy="2508580"/>
          </a:xfrm>
          <a:prstGeom prst="rect">
            <a:avLst/>
          </a:prstGeom>
        </p:spPr>
      </p:pic>
      <p:sp>
        <p:nvSpPr>
          <p:cNvPr id="3" name="Text Placeholder 2">
            <a:extLst>
              <a:ext uri="{FF2B5EF4-FFF2-40B4-BE49-F238E27FC236}">
                <a16:creationId xmlns:a16="http://schemas.microsoft.com/office/drawing/2014/main" id="{C9E9E01B-EC5E-194C-90C5-26AC36EDB63B}"/>
              </a:ext>
            </a:extLst>
          </p:cNvPr>
          <p:cNvSpPr>
            <a:spLocks noGrp="1"/>
          </p:cNvSpPr>
          <p:nvPr>
            <p:ph type="body" idx="1"/>
          </p:nvPr>
        </p:nvSpPr>
        <p:spPr/>
        <p:txBody>
          <a:bodyPr/>
          <a:lstStyle/>
          <a:p>
            <a:r>
              <a:rPr lang="es-ES" sz="2000" b="1" dirty="0">
                <a:latin typeface="+mn-lt"/>
              </a:rPr>
              <a:t>¿Cuá</a:t>
            </a:r>
            <a:r>
              <a:rPr lang="es-ES" b="1" dirty="0">
                <a:latin typeface="+mn-lt"/>
              </a:rPr>
              <a:t>l es el tamaño de porción</a:t>
            </a:r>
            <a:r>
              <a:rPr lang="es-ES" sz="2000" b="1" dirty="0">
                <a:latin typeface="+mn-lt"/>
              </a:rPr>
              <a:t>?</a:t>
            </a:r>
          </a:p>
          <a:p>
            <a:endParaRPr lang="es-ES" sz="2000" dirty="0"/>
          </a:p>
        </p:txBody>
      </p:sp>
      <p:sp>
        <p:nvSpPr>
          <p:cNvPr id="4" name="Content Placeholder 3">
            <a:extLst>
              <a:ext uri="{FF2B5EF4-FFF2-40B4-BE49-F238E27FC236}">
                <a16:creationId xmlns:a16="http://schemas.microsoft.com/office/drawing/2014/main" id="{E333BE86-E834-8143-8C6C-BC94F93BC2C8}"/>
              </a:ext>
            </a:extLst>
          </p:cNvPr>
          <p:cNvSpPr>
            <a:spLocks noGrp="1"/>
          </p:cNvSpPr>
          <p:nvPr>
            <p:ph sz="half" idx="2"/>
          </p:nvPr>
        </p:nvSpPr>
        <p:spPr/>
        <p:txBody>
          <a:bodyPr/>
          <a:lstStyle/>
          <a:p>
            <a:pPr marL="346075" indent="-339725">
              <a:buClr>
                <a:srgbClr val="740507"/>
              </a:buClr>
              <a:buFont typeface="Wingdings" pitchFamily="2" charset="2"/>
              <a:buChar char="q"/>
            </a:pPr>
            <a:r>
              <a:rPr lang="es-ES" sz="2000" dirty="0">
                <a:latin typeface="+mn-lt"/>
                <a:cs typeface="Helvetica" panose="020B0604020202020204" pitchFamily="34" charset="0"/>
              </a:rPr>
              <a:t>15 g</a:t>
            </a:r>
          </a:p>
          <a:p>
            <a:pPr marL="346075" indent="-339725">
              <a:buClr>
                <a:srgbClr val="740507"/>
              </a:buClr>
              <a:buFont typeface="Wingdings" pitchFamily="2" charset="2"/>
              <a:buChar char="q"/>
            </a:pPr>
            <a:r>
              <a:rPr lang="es-ES" sz="2000" b="1" dirty="0">
                <a:solidFill>
                  <a:srgbClr val="740507"/>
                </a:solidFill>
                <a:latin typeface="+mn-lt"/>
                <a:cs typeface="Helvetica" panose="020B0604020202020204" pitchFamily="34" charset="0"/>
              </a:rPr>
              <a:t>30 g</a:t>
            </a:r>
          </a:p>
          <a:p>
            <a:pPr marL="346075" indent="-339725">
              <a:buClr>
                <a:srgbClr val="740507"/>
              </a:buClr>
              <a:buFont typeface="Wingdings" pitchFamily="2" charset="2"/>
              <a:buChar char="q"/>
            </a:pPr>
            <a:r>
              <a:rPr lang="es-ES" sz="2000" dirty="0">
                <a:latin typeface="+mn-lt"/>
                <a:cs typeface="Helvetica" panose="020B0604020202020204" pitchFamily="34" charset="0"/>
              </a:rPr>
              <a:t>  5 g</a:t>
            </a:r>
          </a:p>
          <a:p>
            <a:pPr marL="346075" indent="-339725"/>
            <a:endParaRPr lang="es-ES" sz="2000" dirty="0"/>
          </a:p>
        </p:txBody>
      </p:sp>
      <p:pic>
        <p:nvPicPr>
          <p:cNvPr id="7" name="Picture 6" descr="Marca de verificación al lado de la respuesta que dice 30 gramos">
            <a:extLst>
              <a:ext uri="{FF2B5EF4-FFF2-40B4-BE49-F238E27FC236}">
                <a16:creationId xmlns:a16="http://schemas.microsoft.com/office/drawing/2014/main" id="{E7E8521E-8AC9-B6AD-4A20-72F916E96B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7600" y="1861692"/>
            <a:ext cx="506548" cy="542730"/>
          </a:xfrm>
          <a:prstGeom prst="rect">
            <a:avLst/>
          </a:prstGeom>
        </p:spPr>
      </p:pic>
      <p:pic>
        <p:nvPicPr>
          <p:cNvPr id="14" name="Picture 13" descr="Caja de cereal">
            <a:extLst>
              <a:ext uri="{FF2B5EF4-FFF2-40B4-BE49-F238E27FC236}">
                <a16:creationId xmlns:a16="http://schemas.microsoft.com/office/drawing/2014/main" id="{E5A65956-6B32-144B-AEEA-CB5770BBE9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761515">
            <a:off x="6343203" y="1942978"/>
            <a:ext cx="2203943" cy="2743200"/>
          </a:xfrm>
          <a:prstGeom prst="rect">
            <a:avLst/>
          </a:prstGeom>
        </p:spPr>
      </p:pic>
    </p:spTree>
    <p:extLst>
      <p:ext uri="{BB962C8B-B14F-4D97-AF65-F5344CB8AC3E}">
        <p14:creationId xmlns:p14="http://schemas.microsoft.com/office/powerpoint/2010/main" val="3488351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A173-5738-194A-BBD6-CD470C4B6559}"/>
              </a:ext>
            </a:extLst>
          </p:cNvPr>
          <p:cNvSpPr>
            <a:spLocks noGrp="1"/>
          </p:cNvSpPr>
          <p:nvPr>
            <p:ph type="title"/>
          </p:nvPr>
        </p:nvSpPr>
        <p:spPr>
          <a:xfrm>
            <a:off x="0" y="0"/>
            <a:ext cx="8436334" cy="850790"/>
          </a:xfrm>
        </p:spPr>
        <p:txBody>
          <a:bodyPr/>
          <a:lstStyle/>
          <a:p>
            <a:r>
              <a:rPr lang="es-ES" dirty="0">
                <a:latin typeface="+mj-lt"/>
              </a:rPr>
              <a:t>Paso 2</a:t>
            </a:r>
          </a:p>
        </p:txBody>
      </p:sp>
      <p:pic>
        <p:nvPicPr>
          <p:cNvPr id="4" name="Picture 3" descr="Primera página de la hoja de capacitación: Elija cereales para el desayuno bajos en azúcares añadidos en el CACFP">
            <a:extLst>
              <a:ext uri="{FF2B5EF4-FFF2-40B4-BE49-F238E27FC236}">
                <a16:creationId xmlns:a16="http://schemas.microsoft.com/office/drawing/2014/main" id="{C0F8F12E-8D26-DE34-5981-7320521427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4677" y="926699"/>
            <a:ext cx="2775821" cy="3604179"/>
          </a:xfrm>
          <a:prstGeom prst="rect">
            <a:avLst/>
          </a:prstGeom>
        </p:spPr>
      </p:pic>
      <p:cxnSp>
        <p:nvCxnSpPr>
          <p:cNvPr id="16" name="Connector: Elbow 15" descr="Línea que va de la hoja de capacitación, en el paso 2 hacia la caja de texto que explica el paso 2. ">
            <a:extLst>
              <a:ext uri="{FF2B5EF4-FFF2-40B4-BE49-F238E27FC236}">
                <a16:creationId xmlns:a16="http://schemas.microsoft.com/office/drawing/2014/main" id="{747E50DB-4573-6044-D8BD-566EB3BFF9C3}"/>
              </a:ext>
            </a:extLst>
          </p:cNvPr>
          <p:cNvCxnSpPr>
            <a:cxnSpLocks/>
            <a:endCxn id="13" idx="1"/>
          </p:cNvCxnSpPr>
          <p:nvPr/>
        </p:nvCxnSpPr>
        <p:spPr>
          <a:xfrm>
            <a:off x="1424066" y="2251362"/>
            <a:ext cx="2261497" cy="427887"/>
          </a:xfrm>
          <a:prstGeom prst="bentConnector3">
            <a:avLst>
              <a:gd name="adj1" fmla="val 73531"/>
            </a:avLst>
          </a:prstGeom>
          <a:ln w="25400">
            <a:solidFill>
              <a:srgbClr val="AA121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48" descr="Rectangle">
            <a:extLst>
              <a:ext uri="{FF2B5EF4-FFF2-40B4-BE49-F238E27FC236}">
                <a16:creationId xmlns:a16="http://schemas.microsoft.com/office/drawing/2014/main" id="{9C16A39C-D7EA-96A7-79D2-F14722F3BD28}"/>
              </a:ext>
              <a:ext uri="{C183D7F6-B498-43B3-948B-1728B52AA6E4}">
                <adec:decorative xmlns:adec="http://schemas.microsoft.com/office/drawing/2017/decorative" val="0"/>
              </a:ext>
            </a:extLst>
          </p:cNvPr>
          <p:cNvSpPr/>
          <p:nvPr/>
        </p:nvSpPr>
        <p:spPr>
          <a:xfrm>
            <a:off x="3685563" y="2163397"/>
            <a:ext cx="4323122" cy="1031704"/>
          </a:xfrm>
          <a:prstGeom prst="roundRect">
            <a:avLst/>
          </a:prstGeom>
          <a:solidFill>
            <a:srgbClr val="F2F3F4"/>
          </a:solidFill>
          <a:ln>
            <a:noFill/>
          </a:ln>
          <a:effectLst>
            <a:outerShdw blurRad="635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prstClr val="white"/>
              </a:solidFill>
            </a:endParaRPr>
          </a:p>
        </p:txBody>
      </p:sp>
      <p:graphicFrame>
        <p:nvGraphicFramePr>
          <p:cNvPr id="8" name="Table 7" descr="Tabla que explica el paso 2">
            <a:extLst>
              <a:ext uri="{FF2B5EF4-FFF2-40B4-BE49-F238E27FC236}">
                <a16:creationId xmlns:a16="http://schemas.microsoft.com/office/drawing/2014/main" id="{64BBD2B8-922E-36E2-1DFD-F6F9376D3612}"/>
              </a:ext>
            </a:extLst>
          </p:cNvPr>
          <p:cNvGraphicFramePr>
            <a:graphicFrameLocks noGrp="1"/>
          </p:cNvGraphicFramePr>
          <p:nvPr>
            <p:extLst>
              <p:ext uri="{D42A27DB-BD31-4B8C-83A1-F6EECF244321}">
                <p14:modId xmlns:p14="http://schemas.microsoft.com/office/powerpoint/2010/main" val="3427340136"/>
              </p:ext>
            </p:extLst>
          </p:nvPr>
        </p:nvGraphicFramePr>
        <p:xfrm>
          <a:off x="3873731" y="2251362"/>
          <a:ext cx="4026085" cy="822960"/>
        </p:xfrm>
        <a:graphic>
          <a:graphicData uri="http://schemas.openxmlformats.org/drawingml/2006/table">
            <a:tbl>
              <a:tblPr firstRow="1" bandRow="1">
                <a:tableStyleId>{5C22544A-7EE6-4342-B048-85BDC9FD1C3A}</a:tableStyleId>
              </a:tblPr>
              <a:tblGrid>
                <a:gridCol w="783718">
                  <a:extLst>
                    <a:ext uri="{9D8B030D-6E8A-4147-A177-3AD203B41FA5}">
                      <a16:colId xmlns:a16="http://schemas.microsoft.com/office/drawing/2014/main" val="3522522875"/>
                    </a:ext>
                  </a:extLst>
                </a:gridCol>
                <a:gridCol w="3242367">
                  <a:extLst>
                    <a:ext uri="{9D8B030D-6E8A-4147-A177-3AD203B41FA5}">
                      <a16:colId xmlns:a16="http://schemas.microsoft.com/office/drawing/2014/main" val="617471889"/>
                    </a:ext>
                  </a:extLst>
                </a:gridCol>
              </a:tblGrid>
              <a:tr h="816596">
                <a:tc>
                  <a:txBody>
                    <a:bodyPr/>
                    <a:lstStyle/>
                    <a:p>
                      <a:pPr algn="ctr"/>
                      <a:r>
                        <a:rPr lang="es-ES" sz="4800" b="1" noProof="0" dirty="0">
                          <a:solidFill>
                            <a:srgbClr val="740507"/>
                          </a:solidFill>
                          <a:latin typeface="+mn-lt"/>
                          <a:cs typeface="Times New Roman" panose="02020603050405020304" pitchFamily="18" charset="0"/>
                        </a:rPr>
                        <a:t>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DC26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0" noProof="0" dirty="0">
                          <a:solidFill>
                            <a:schemeClr val="tx1"/>
                          </a:solidFill>
                          <a:latin typeface="+mn-lt"/>
                          <a:cs typeface="Times New Roman" panose="02020603050405020304" pitchFamily="18" charset="0"/>
                        </a:rPr>
                        <a:t>Busque la línea </a:t>
                      </a:r>
                      <a:r>
                        <a:rPr lang="es-ES" sz="1600" b="1" noProof="0" dirty="0">
                          <a:solidFill>
                            <a:schemeClr val="tx1"/>
                          </a:solidFill>
                          <a:latin typeface="+mn-lt"/>
                          <a:cs typeface="Times New Roman" panose="02020603050405020304" pitchFamily="18" charset="0"/>
                        </a:rPr>
                        <a:t>Azúcares añadidos.</a:t>
                      </a:r>
                      <a:r>
                        <a:rPr lang="es-ES" sz="1600" b="0" noProof="0" dirty="0">
                          <a:solidFill>
                            <a:schemeClr val="tx1"/>
                          </a:solidFill>
                          <a:latin typeface="+mn-lt"/>
                          <a:cs typeface="Times New Roman" panose="02020603050405020304" pitchFamily="18" charset="0"/>
                        </a:rPr>
                        <a:t> Mire el número de gramos (g) al lado de los azúcares añadidos.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2F2F3"/>
                    </a:solidFill>
                  </a:tcPr>
                </a:tc>
                <a:extLst>
                  <a:ext uri="{0D108BD9-81ED-4DB2-BD59-A6C34878D82A}">
                    <a16:rowId xmlns:a16="http://schemas.microsoft.com/office/drawing/2014/main" val="3714166765"/>
                  </a:ext>
                </a:extLst>
              </a:tr>
            </a:tbl>
          </a:graphicData>
        </a:graphic>
      </p:graphicFrame>
      <p:pic>
        <p:nvPicPr>
          <p:cNvPr id="10" name="Picture 9" descr="Icono de clic al vínculo">
            <a:extLst>
              <a:ext uri="{FF2B5EF4-FFF2-40B4-BE49-F238E27FC236}">
                <a16:creationId xmlns:a16="http://schemas.microsoft.com/office/drawing/2014/main" id="{47799FA4-408B-7F44-A46D-2D3989AA4A98}"/>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1401" y="4577125"/>
            <a:ext cx="352270" cy="352270"/>
          </a:xfrm>
          <a:prstGeom prst="rect">
            <a:avLst/>
          </a:prstGeom>
        </p:spPr>
      </p:pic>
      <p:sp>
        <p:nvSpPr>
          <p:cNvPr id="12" name="Rectangle 11">
            <a:extLst>
              <a:ext uri="{FF2B5EF4-FFF2-40B4-BE49-F238E27FC236}">
                <a16:creationId xmlns:a16="http://schemas.microsoft.com/office/drawing/2014/main" id="{9ED896EF-8041-11B7-E8A8-2CB817A746A5}"/>
              </a:ext>
            </a:extLst>
          </p:cNvPr>
          <p:cNvSpPr/>
          <p:nvPr/>
        </p:nvSpPr>
        <p:spPr>
          <a:xfrm>
            <a:off x="1032233" y="4597241"/>
            <a:ext cx="7768273" cy="369332"/>
          </a:xfrm>
          <a:prstGeom prst="rect">
            <a:avLst/>
          </a:prstGeom>
        </p:spPr>
        <p:txBody>
          <a:bodyPr wrap="square">
            <a:spAutoFit/>
          </a:bodyPr>
          <a:lstStyle/>
          <a:p>
            <a:r>
              <a:rPr lang="es-ES" b="1" u="sng" dirty="0">
                <a:solidFill>
                  <a:schemeClr val="tx1">
                    <a:lumMod val="65000"/>
                    <a:lumOff val="35000"/>
                  </a:schemeClr>
                </a:solidFill>
                <a:latin typeface="+mj-lt"/>
                <a:hlinkClick r:id="rId5"/>
              </a:rPr>
              <a:t>fns.usda.gov/es/</a:t>
            </a:r>
            <a:r>
              <a:rPr lang="es-ES" b="1" u="sng" dirty="0" err="1">
                <a:solidFill>
                  <a:schemeClr val="tx1">
                    <a:lumMod val="65000"/>
                    <a:lumOff val="35000"/>
                  </a:schemeClr>
                </a:solidFill>
                <a:latin typeface="+mj-lt"/>
                <a:hlinkClick r:id="rId5"/>
              </a:rPr>
              <a:t>tn</a:t>
            </a:r>
            <a:r>
              <a:rPr lang="es-ES" b="1" u="sng" dirty="0">
                <a:solidFill>
                  <a:schemeClr val="tx1">
                    <a:lumMod val="65000"/>
                    <a:lumOff val="35000"/>
                  </a:schemeClr>
                </a:solidFill>
                <a:latin typeface="+mj-lt"/>
                <a:hlinkClick r:id="rId5"/>
              </a:rPr>
              <a:t>/</a:t>
            </a:r>
            <a:r>
              <a:rPr lang="es-ES" b="1" u="sng" dirty="0" err="1">
                <a:solidFill>
                  <a:schemeClr val="tx1">
                    <a:lumMod val="65000"/>
                    <a:lumOff val="35000"/>
                  </a:schemeClr>
                </a:solidFill>
                <a:latin typeface="+mj-lt"/>
                <a:hlinkClick r:id="rId5"/>
              </a:rPr>
              <a:t>cacfp</a:t>
            </a:r>
            <a:r>
              <a:rPr lang="es-ES" b="1" u="sng" dirty="0">
                <a:solidFill>
                  <a:schemeClr val="tx1">
                    <a:lumMod val="65000"/>
                    <a:lumOff val="35000"/>
                  </a:schemeClr>
                </a:solidFill>
                <a:latin typeface="+mj-lt"/>
                <a:hlinkClick r:id="rId5"/>
              </a:rPr>
              <a:t>/</a:t>
            </a:r>
            <a:r>
              <a:rPr lang="es-ES" b="1" u="sng" dirty="0" err="1">
                <a:solidFill>
                  <a:schemeClr val="tx1">
                    <a:lumMod val="65000"/>
                    <a:lumOff val="35000"/>
                  </a:schemeClr>
                </a:solidFill>
                <a:latin typeface="+mj-lt"/>
                <a:hlinkClick r:id="rId5"/>
              </a:rPr>
              <a:t>meal</a:t>
            </a:r>
            <a:r>
              <a:rPr lang="es-ES" b="1" u="sng" dirty="0">
                <a:solidFill>
                  <a:schemeClr val="tx1">
                    <a:lumMod val="65000"/>
                    <a:lumOff val="35000"/>
                  </a:schemeClr>
                </a:solidFill>
                <a:latin typeface="+mj-lt"/>
                <a:hlinkClick r:id="rId5"/>
              </a:rPr>
              <a:t>-</a:t>
            </a:r>
            <a:r>
              <a:rPr lang="es-ES" b="1" u="sng" dirty="0" err="1">
                <a:solidFill>
                  <a:schemeClr val="tx1">
                    <a:lumMod val="65000"/>
                    <a:lumOff val="35000"/>
                  </a:schemeClr>
                </a:solidFill>
                <a:latin typeface="+mj-lt"/>
                <a:hlinkClick r:id="rId5"/>
              </a:rPr>
              <a:t>pattern</a:t>
            </a:r>
            <a:r>
              <a:rPr lang="es-ES" b="1" u="sng" dirty="0">
                <a:solidFill>
                  <a:schemeClr val="tx1">
                    <a:lumMod val="65000"/>
                    <a:lumOff val="35000"/>
                  </a:schemeClr>
                </a:solidFill>
                <a:latin typeface="+mj-lt"/>
                <a:hlinkClick r:id="rId5"/>
              </a:rPr>
              <a:t>-training-</a:t>
            </a:r>
            <a:r>
              <a:rPr lang="es-ES" b="1" u="sng" dirty="0" err="1">
                <a:solidFill>
                  <a:schemeClr val="tx1">
                    <a:lumMod val="65000"/>
                    <a:lumOff val="35000"/>
                  </a:schemeClr>
                </a:solidFill>
                <a:latin typeface="+mj-lt"/>
                <a:hlinkClick r:id="rId5"/>
              </a:rPr>
              <a:t>worksheets</a:t>
            </a:r>
            <a:endParaRPr lang="es-ES" b="1" u="sng" dirty="0">
              <a:solidFill>
                <a:schemeClr val="tx1">
                  <a:lumMod val="65000"/>
                  <a:lumOff val="35000"/>
                </a:schemeClr>
              </a:solidFill>
              <a:latin typeface="+mj-lt"/>
            </a:endParaRPr>
          </a:p>
        </p:txBody>
      </p:sp>
    </p:spTree>
    <p:extLst>
      <p:ext uri="{BB962C8B-B14F-4D97-AF65-F5344CB8AC3E}">
        <p14:creationId xmlns:p14="http://schemas.microsoft.com/office/powerpoint/2010/main" val="3253344060"/>
      </p:ext>
    </p:extLst>
  </p:cSld>
  <p:clrMapOvr>
    <a:masterClrMapping/>
  </p:clrMapOvr>
</p:sld>
</file>

<file path=ppt/theme/theme1.xml><?xml version="1.0" encoding="utf-8"?>
<a:theme xmlns:a="http://schemas.openxmlformats.org/drawingml/2006/main" name="2_Cover Pag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neral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eneral Slide 2 (two lin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General Slide 2 (one 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General Slid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General Slid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over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Cover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6">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Cover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Notes xmlns="df38bbad-0bb0-41a7-b78f-084b382b3af7" xsi:nil="true"/>
    <lcf76f155ced4ddcb4097134ff3c332f xmlns="df38bbad-0bb0-41a7-b78f-084b382b3af7">
      <Terms xmlns="http://schemas.microsoft.com/office/infopath/2007/PartnerControls"/>
    </lcf76f155ced4ddcb4097134ff3c332f>
    <TaxCatchAll xmlns="73fb875a-8af9-4255-b008-0995492d31c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45F41949DA2A940B8D082ECAF8F142D" ma:contentTypeVersion="17" ma:contentTypeDescription="Create a new document." ma:contentTypeScope="" ma:versionID="c7ce1ccdfc920db8e2e0d980605960f8">
  <xsd:schema xmlns:xsd="http://www.w3.org/2001/XMLSchema" xmlns:xs="http://www.w3.org/2001/XMLSchema" xmlns:p="http://schemas.microsoft.com/office/2006/metadata/properties" xmlns:ns2="df38bbad-0bb0-41a7-b78f-084b382b3af7" xmlns:ns3="e9322675-4e6c-4dcb-b08b-f40420b09916" xmlns:ns4="73fb875a-8af9-4255-b008-0995492d31cd" targetNamespace="http://schemas.microsoft.com/office/2006/metadata/properties" ma:root="true" ma:fieldsID="65e77a37c101bd2b64b8cf7b272099c9" ns2:_="" ns3:_="" ns4:_="">
    <xsd:import namespace="df38bbad-0bb0-41a7-b78f-084b382b3af7"/>
    <xsd:import namespace="e9322675-4e6c-4dcb-b08b-f40420b09916"/>
    <xsd:import namespace="73fb875a-8af9-4255-b008-0995492d31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4:TaxCatchAll" minOccurs="0"/>
                <xsd:element ref="ns2:MediaServiceLocation" minOccurs="0"/>
                <xsd:element ref="ns2:Note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38bbad-0bb0-41a7-b78f-084b382b3a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ff62593-b918-4deb-ac08-0d74ac0cc7e6"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Notes" ma:index="22" nillable="true" ma:displayName="Notes" ma:format="Dropdown" ma:internalName="Notes">
      <xsd:simpleType>
        <xsd:restriction base="dms:Text">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322675-4e6c-4dcb-b08b-f40420b0991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fb875a-8af9-4255-b008-0995492d31cd"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9a85c85e-d283-4619-96e9-bf549773bf29}" ma:internalName="TaxCatchAll" ma:showField="CatchAllData" ma:web="e9322675-4e6c-4dcb-b08b-f40420b099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B44A0D-4548-4ACA-9458-C765D2B36160}">
  <ds:schemaRefs>
    <ds:schemaRef ds:uri="http://schemas.microsoft.com/sharepoint/v3/contenttype/forms"/>
  </ds:schemaRefs>
</ds:datastoreItem>
</file>

<file path=customXml/itemProps2.xml><?xml version="1.0" encoding="utf-8"?>
<ds:datastoreItem xmlns:ds="http://schemas.openxmlformats.org/officeDocument/2006/customXml" ds:itemID="{F1C312EB-A01C-413B-A213-01FB81B1D64E}">
  <ds:schemaRefs>
    <ds:schemaRef ds:uri="http://www.w3.org/XML/1998/namespace"/>
    <ds:schemaRef ds:uri="http://schemas.microsoft.com/office/infopath/2007/PartnerControls"/>
    <ds:schemaRef ds:uri="http://schemas.microsoft.com/office/2006/metadata/properties"/>
    <ds:schemaRef ds:uri="http://purl.org/dc/dcmitype/"/>
    <ds:schemaRef ds:uri="http://purl.org/dc/elements/1.1/"/>
    <ds:schemaRef ds:uri="df38bbad-0bb0-41a7-b78f-084b382b3af7"/>
    <ds:schemaRef ds:uri="http://schemas.microsoft.com/office/2006/documentManagement/types"/>
    <ds:schemaRef ds:uri="http://purl.org/dc/terms/"/>
    <ds:schemaRef ds:uri="http://schemas.openxmlformats.org/package/2006/metadata/core-properties"/>
    <ds:schemaRef ds:uri="73fb875a-8af9-4255-b008-0995492d31cd"/>
    <ds:schemaRef ds:uri="e9322675-4e6c-4dcb-b08b-f40420b09916"/>
  </ds:schemaRefs>
</ds:datastoreItem>
</file>

<file path=customXml/itemProps3.xml><?xml version="1.0" encoding="utf-8"?>
<ds:datastoreItem xmlns:ds="http://schemas.openxmlformats.org/officeDocument/2006/customXml" ds:itemID="{76E25F68-1C11-4610-81AF-2C0BC09DA332}">
  <ds:schemaRefs>
    <ds:schemaRef ds:uri="73fb875a-8af9-4255-b008-0995492d31cd"/>
    <ds:schemaRef ds:uri="df38bbad-0bb0-41a7-b78f-084b382b3af7"/>
    <ds:schemaRef ds:uri="e9322675-4e6c-4dcb-b08b-f40420b099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2679</TotalTime>
  <Words>5062</Words>
  <Application>Microsoft Office PowerPoint</Application>
  <PresentationFormat>On-screen Show (16:9)</PresentationFormat>
  <Paragraphs>365</Paragraphs>
  <Slides>38</Slides>
  <Notes>38</Notes>
  <HiddenSlides>0</HiddenSlides>
  <MMClips>1</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38</vt:i4>
      </vt:variant>
    </vt:vector>
  </HeadingPairs>
  <TitlesOfParts>
    <vt:vector size="53" baseType="lpstr">
      <vt:lpstr>Aptos</vt:lpstr>
      <vt:lpstr>Arial</vt:lpstr>
      <vt:lpstr>Calibri</vt:lpstr>
      <vt:lpstr>Helvetica</vt:lpstr>
      <vt:lpstr>Source Sans Pro</vt:lpstr>
      <vt:lpstr>Wingdings</vt:lpstr>
      <vt:lpstr>2_Cover Page</vt:lpstr>
      <vt:lpstr>General Slide</vt:lpstr>
      <vt:lpstr>General Slide 2 (two lines)</vt:lpstr>
      <vt:lpstr>1_General Slide 2 (one line)</vt:lpstr>
      <vt:lpstr>General Slide 3</vt:lpstr>
      <vt:lpstr>1_General Slide 3</vt:lpstr>
      <vt:lpstr>1_Cover Page</vt:lpstr>
      <vt:lpstr>3_Cover Page</vt:lpstr>
      <vt:lpstr>4_Cover Page</vt:lpstr>
      <vt:lpstr>Elija cereales para el desayuno bajos en azúcares añadidos </vt:lpstr>
      <vt:lpstr>Team Nutrition</vt:lpstr>
      <vt:lpstr>Estándares de nutrición actualizados para azúcares añadidos</vt:lpstr>
      <vt:lpstr>Cereales para el desayuno bajos en azúcares añadidos</vt:lpstr>
      <vt:lpstr>Pasos para determinar si un cereal de desayuno cumple con el límite de azúcares añadidos</vt:lpstr>
      <vt:lpstr>Paso 1</vt:lpstr>
      <vt:lpstr>#1 ¡Inténtelo!: ¿Cuál es el tamaño de porción? </vt:lpstr>
      <vt:lpstr>#2 Respuesta: ¿Cuál es el tamaño de porción? </vt:lpstr>
      <vt:lpstr>Paso 2</vt:lpstr>
      <vt:lpstr>#3 ¡Inténtelo! ¿Cuánto azúcar añadido hay en una porción de este cereal? </vt:lpstr>
      <vt:lpstr>#3 Respuesta:</vt:lpstr>
      <vt:lpstr>Paso 3</vt:lpstr>
      <vt:lpstr>#4 ¡Inténtelo! Si el tamaño de la porción de un cereal es de 30 gramos, ¿en cuál línea se encontraría?</vt:lpstr>
      <vt:lpstr>#4 Respuesta Si el tamaño de la porción de un cereal es de 30 gramos, ¿en cuál línea se encontraría?</vt:lpstr>
      <vt:lpstr>Paso 4</vt:lpstr>
      <vt:lpstr>#5 ¡Inténtelo! ¿Es acreditable este cereal?</vt:lpstr>
      <vt:lpstr>#5 Respuesta: ¿Es este cereal acreditable? </vt:lpstr>
      <vt:lpstr>#6 ¡Inténtelo!  ¿Qué cereales puede añadir a su lista? </vt:lpstr>
      <vt:lpstr>#6 ¡Inténtelo!  ¿Es acreditable este cereal?</vt:lpstr>
      <vt:lpstr>Respuesta: ¿Es acreditable este cereal?</vt:lpstr>
      <vt:lpstr>Cereales para servir en el CACFP </vt:lpstr>
      <vt:lpstr>#7 ¡Inténtelo!  ¿Qué cereales puede añadir a su lista? </vt:lpstr>
      <vt:lpstr>#7 ¡Inténtelo!  ¿Es acreditable este cereal?</vt:lpstr>
      <vt:lpstr>#7 Respuesta ¿Es acreditable este cereal?</vt:lpstr>
      <vt:lpstr>Cosas que debe recordar: Porciones por envase </vt:lpstr>
      <vt:lpstr>Cosas que debe recordar:  Explicación del tamaño de la porción </vt:lpstr>
      <vt:lpstr>#1 Pregunta frecuente</vt:lpstr>
      <vt:lpstr>#1 Pregunta frecuente con respuesta</vt:lpstr>
      <vt:lpstr>#2 Pregunta frecuente</vt:lpstr>
      <vt:lpstr>#2 Pregunta frecuente con respuesta</vt:lpstr>
      <vt:lpstr>#3 Pregunta frecuente</vt:lpstr>
      <vt:lpstr>#3 Pregunta frecuente con respuesta</vt:lpstr>
      <vt:lpstr>#4 Pregunta frecuente</vt:lpstr>
      <vt:lpstr>#4 Pregunta frecuente con respuesta</vt:lpstr>
      <vt:lpstr>¡Más recursos de Team Nutrition! </vt:lpstr>
      <vt:lpstr>¡Recursos de Team Nutrition               en español! </vt:lpstr>
      <vt:lpstr>Cómo ordenar copias impresas</vt:lpstr>
      <vt:lpstr>¡Gracias!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Choose Breakfast Cereals that are Lower in Added Sugars</dc:title>
  <dc:subject/>
  <dc:creator>USDA Team Nutrition</dc:creator>
  <cp:keywords/>
  <dc:description/>
  <cp:lastModifiedBy>Padovani, Kaylyn - FNS</cp:lastModifiedBy>
  <cp:revision>93</cp:revision>
  <cp:lastPrinted>2019-05-14T16:57:48Z</cp:lastPrinted>
  <dcterms:created xsi:type="dcterms:W3CDTF">2018-10-28T19:53:06Z</dcterms:created>
  <dcterms:modified xsi:type="dcterms:W3CDTF">2024-11-13T17:18:09Z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0x010100B45F41949DA2A940B8D082ECAF8F142D</vt:lpwstr>
  </property>
  <property fmtid="{D5CDD505-2E9C-101B-9397-08002B2CF9AE}" pid="3" name="MediaServiceImageTags">
    <vt:lpwstr/>
  </property>
</Properties>
</file>