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theme/theme7.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8.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9.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0" r:id="rId4"/>
    <p:sldMasterId id="2147483662" r:id="rId5"/>
    <p:sldMasterId id="2147483670" r:id="rId6"/>
    <p:sldMasterId id="2147483678" r:id="rId7"/>
    <p:sldMasterId id="2147483672" r:id="rId8"/>
    <p:sldMasterId id="2147483674" r:id="rId9"/>
    <p:sldMasterId id="2147483676" r:id="rId10"/>
    <p:sldMasterId id="2147483682" r:id="rId11"/>
    <p:sldMasterId id="2147483685" r:id="rId12"/>
    <p:sldMasterId id="2147483749" r:id="rId13"/>
  </p:sldMasterIdLst>
  <p:notesMasterIdLst>
    <p:notesMasterId r:id="rId52"/>
  </p:notesMasterIdLst>
  <p:handoutMasterIdLst>
    <p:handoutMasterId r:id="rId53"/>
  </p:handoutMasterIdLst>
  <p:sldIdLst>
    <p:sldId id="278" r:id="rId14"/>
    <p:sldId id="261" r:id="rId15"/>
    <p:sldId id="305" r:id="rId16"/>
    <p:sldId id="257" r:id="rId17"/>
    <p:sldId id="291" r:id="rId18"/>
    <p:sldId id="263" r:id="rId19"/>
    <p:sldId id="264" r:id="rId20"/>
    <p:sldId id="306" r:id="rId21"/>
    <p:sldId id="307" r:id="rId22"/>
    <p:sldId id="266" r:id="rId23"/>
    <p:sldId id="308" r:id="rId24"/>
    <p:sldId id="309" r:id="rId25"/>
    <p:sldId id="268" r:id="rId26"/>
    <p:sldId id="310" r:id="rId27"/>
    <p:sldId id="311" r:id="rId28"/>
    <p:sldId id="312" r:id="rId29"/>
    <p:sldId id="313" r:id="rId30"/>
    <p:sldId id="273" r:id="rId31"/>
    <p:sldId id="274" r:id="rId32"/>
    <p:sldId id="314" r:id="rId33"/>
    <p:sldId id="275" r:id="rId34"/>
    <p:sldId id="317" r:id="rId35"/>
    <p:sldId id="318" r:id="rId36"/>
    <p:sldId id="319" r:id="rId37"/>
    <p:sldId id="302" r:id="rId38"/>
    <p:sldId id="303" r:id="rId39"/>
    <p:sldId id="270" r:id="rId40"/>
    <p:sldId id="328" r:id="rId41"/>
    <p:sldId id="331" r:id="rId42"/>
    <p:sldId id="334" r:id="rId43"/>
    <p:sldId id="333" r:id="rId44"/>
    <p:sldId id="335" r:id="rId45"/>
    <p:sldId id="336" r:id="rId46"/>
    <p:sldId id="337" r:id="rId47"/>
    <p:sldId id="297" r:id="rId48"/>
    <p:sldId id="327" r:id="rId49"/>
    <p:sldId id="315" r:id="rId50"/>
    <p:sldId id="316" r:id="rId5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963914D-B87B-A797-0881-636E4F43E279}" name="Mazerall, Amy - FNS" initials="AM" userId="S::amy.mazerall@usda.gov::2be7f0cb-18f3-4ce6-ae04-f6ce9859cb6c" providerId="AD"/>
  <p188:author id="{CCDD22E0-F241-BB5F-F24C-46238A9E4EE9}" name="Davis, Xaviera - FNS" initials="XD" userId="S::xaviera.davis@usda.gov::9286097c-0dfc-43e0-9ad6-a39ae79263c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arcia, Evelyn - FNS" initials="GE-F" lastIdx="59" clrIdx="0"/>
  <p:cmAuthor id="2" name="Halasz, Katey - FNS" initials="HK-F" lastIdx="25" clrIdx="1"/>
  <p:cmAuthor id="3" name="Wu, Tsun-Min &quot;Mimi&quot; - FNS" initials="WT&quot;-F" lastIdx="2" clrIdx="2"/>
  <p:cmAuthor id="4" name="Danielle Arreola" initials="DA" lastIdx="1" clrIdx="3"/>
  <p:cmAuthor id="5" name="White, Alicia - FNS" initials="WA-F" lastIdx="21" clrIdx="4"/>
  <p:cmAuthor id="6" name="Patricia Linn" initials="PL"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C26D"/>
    <a:srgbClr val="743C3D"/>
    <a:srgbClr val="8E231F"/>
    <a:srgbClr val="F9A13A"/>
    <a:srgbClr val="EB9D3F"/>
    <a:srgbClr val="AA1217"/>
    <a:srgbClr val="740507"/>
    <a:srgbClr val="F3BF6F"/>
    <a:srgbClr val="EBC07B"/>
    <a:srgbClr val="6B14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C749CC-E784-4FF3-A020-6841B2B8D3B0}" v="257" dt="2024-11-12T12:14:29.4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5" autoAdjust="0"/>
    <p:restoredTop sz="69804" autoAdjust="0"/>
  </p:normalViewPr>
  <p:slideViewPr>
    <p:cSldViewPr snapToGrid="0">
      <p:cViewPr varScale="1">
        <p:scale>
          <a:sx n="76" d="100"/>
          <a:sy n="76" d="100"/>
        </p:scale>
        <p:origin x="907" y="43"/>
      </p:cViewPr>
      <p:guideLst>
        <p:guide orient="horz" pos="1620"/>
        <p:guide pos="2880"/>
      </p:guideLst>
    </p:cSldViewPr>
  </p:slideViewPr>
  <p:outlineViewPr>
    <p:cViewPr>
      <p:scale>
        <a:sx n="33" d="100"/>
        <a:sy n="33" d="100"/>
      </p:scale>
      <p:origin x="0" y="-985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Master" Target="slideMasters/slideMaster2.xml"/><Relationship Id="rId61" Type="http://schemas.microsoft.com/office/2018/10/relationships/authors" Target="authors.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8.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microsoft.com/office/2016/11/relationships/changesInfo" Target="changesInfos/changesInfo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theme" Target="theme/theme1.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notesMaster" Target="notesMasters/notesMaster1.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s, Xaviera - FNS" userId="S::xaviera.davis@usda.gov::9286097c-0dfc-43e0-9ad6-a39ae79263c1" providerId="AD" clId="Web-{9582C9FD-38B4-4B4B-B0CF-9802059E0345}"/>
    <pc:docChg chg="modSld">
      <pc:chgData name="Davis, Xaviera - FNS" userId="S::xaviera.davis@usda.gov::9286097c-0dfc-43e0-9ad6-a39ae79263c1" providerId="AD" clId="Web-{9582C9FD-38B4-4B4B-B0CF-9802059E0345}" dt="2024-11-13T13:51:07.379" v="86"/>
      <pc:docMkLst>
        <pc:docMk/>
      </pc:docMkLst>
      <pc:sldChg chg="modNotes">
        <pc:chgData name="Davis, Xaviera - FNS" userId="S::xaviera.davis@usda.gov::9286097c-0dfc-43e0-9ad6-a39ae79263c1" providerId="AD" clId="Web-{9582C9FD-38B4-4B4B-B0CF-9802059E0345}" dt="2024-11-13T13:51:07.379" v="86"/>
        <pc:sldMkLst>
          <pc:docMk/>
          <pc:sldMk cId="762616102" sldId="270"/>
        </pc:sldMkLst>
      </pc:sldChg>
    </pc:docChg>
  </pc:docChgLst>
  <pc:docChgLst>
    <pc:chgData name="Padovani, Kaylyn - FNS" userId="7789a409-fae4-48df-9648-0bc9092e5fb4" providerId="ADAL" clId="{9DC749CC-E784-4FF3-A020-6841B2B8D3B0}"/>
    <pc:docChg chg="custSel modSld">
      <pc:chgData name="Padovani, Kaylyn - FNS" userId="7789a409-fae4-48df-9648-0bc9092e5fb4" providerId="ADAL" clId="{9DC749CC-E784-4FF3-A020-6841B2B8D3B0}" dt="2024-11-12T12:16:34.717" v="259" actId="13244"/>
      <pc:docMkLst>
        <pc:docMk/>
      </pc:docMkLst>
      <pc:sldChg chg="delSp modSp mod">
        <pc:chgData name="Padovani, Kaylyn - FNS" userId="7789a409-fae4-48df-9648-0bc9092e5fb4" providerId="ADAL" clId="{9DC749CC-E784-4FF3-A020-6841B2B8D3B0}" dt="2024-11-12T12:16:34.717" v="259" actId="13244"/>
        <pc:sldMkLst>
          <pc:docMk/>
          <pc:sldMk cId="4163566602" sldId="291"/>
        </pc:sldMkLst>
        <pc:spChg chg="mod">
          <ac:chgData name="Padovani, Kaylyn - FNS" userId="7789a409-fae4-48df-9648-0bc9092e5fb4" providerId="ADAL" clId="{9DC749CC-E784-4FF3-A020-6841B2B8D3B0}" dt="2024-11-12T12:16:16.926" v="258" actId="207"/>
          <ac:spMkLst>
            <pc:docMk/>
            <pc:sldMk cId="4163566602" sldId="291"/>
            <ac:spMk id="4" creationId="{D9CA1AE2-2488-CE61-E65F-FB7DB4B0279E}"/>
          </ac:spMkLst>
        </pc:spChg>
        <pc:spChg chg="mod">
          <ac:chgData name="Padovani, Kaylyn - FNS" userId="7789a409-fae4-48df-9648-0bc9092e5fb4" providerId="ADAL" clId="{9DC749CC-E784-4FF3-A020-6841B2B8D3B0}" dt="2024-11-12T12:16:16.926" v="258" actId="207"/>
          <ac:spMkLst>
            <pc:docMk/>
            <pc:sldMk cId="4163566602" sldId="291"/>
            <ac:spMk id="5" creationId="{3369B494-DE2C-3E03-4E85-243DD081E508}"/>
          </ac:spMkLst>
        </pc:spChg>
        <pc:spChg chg="mod">
          <ac:chgData name="Padovani, Kaylyn - FNS" userId="7789a409-fae4-48df-9648-0bc9092e5fb4" providerId="ADAL" clId="{9DC749CC-E784-4FF3-A020-6841B2B8D3B0}" dt="2024-11-12T12:16:16.926" v="258" actId="207"/>
          <ac:spMkLst>
            <pc:docMk/>
            <pc:sldMk cId="4163566602" sldId="291"/>
            <ac:spMk id="6" creationId="{8953FE09-48E6-964A-31C4-AF2279998DAB}"/>
          </ac:spMkLst>
        </pc:spChg>
        <pc:spChg chg="mod">
          <ac:chgData name="Padovani, Kaylyn - FNS" userId="7789a409-fae4-48df-9648-0bc9092e5fb4" providerId="ADAL" clId="{9DC749CC-E784-4FF3-A020-6841B2B8D3B0}" dt="2024-11-12T12:16:16.926" v="258" actId="207"/>
          <ac:spMkLst>
            <pc:docMk/>
            <pc:sldMk cId="4163566602" sldId="291"/>
            <ac:spMk id="7" creationId="{3536FB11-0044-D1BD-47C4-1C80FE31A870}"/>
          </ac:spMkLst>
        </pc:spChg>
        <pc:spChg chg="ord">
          <ac:chgData name="Padovani, Kaylyn - FNS" userId="7789a409-fae4-48df-9648-0bc9092e5fb4" providerId="ADAL" clId="{9DC749CC-E784-4FF3-A020-6841B2B8D3B0}" dt="2024-11-12T12:16:34.717" v="259" actId="13244"/>
          <ac:spMkLst>
            <pc:docMk/>
            <pc:sldMk cId="4163566602" sldId="291"/>
            <ac:spMk id="10" creationId="{2FEFAF03-8D3B-CFE9-0CC4-37505CBF02F0}"/>
          </ac:spMkLst>
        </pc:spChg>
        <pc:graphicFrameChg chg="mod">
          <ac:chgData name="Padovani, Kaylyn - FNS" userId="7789a409-fae4-48df-9648-0bc9092e5fb4" providerId="ADAL" clId="{9DC749CC-E784-4FF3-A020-6841B2B8D3B0}" dt="2024-11-12T12:14:29.458" v="256" actId="962"/>
          <ac:graphicFrameMkLst>
            <pc:docMk/>
            <pc:sldMk cId="4163566602" sldId="291"/>
            <ac:graphicFrameMk id="3" creationId="{40296979-379D-5A33-4EF9-05E77F902FBC}"/>
          </ac:graphicFrameMkLst>
        </pc:graphicFrameChg>
        <pc:picChg chg="del">
          <ac:chgData name="Padovani, Kaylyn - FNS" userId="7789a409-fae4-48df-9648-0bc9092e5fb4" providerId="ADAL" clId="{9DC749CC-E784-4FF3-A020-6841B2B8D3B0}" dt="2024-11-12T12:13:06.453" v="0" actId="478"/>
          <ac:picMkLst>
            <pc:docMk/>
            <pc:sldMk cId="4163566602" sldId="291"/>
            <ac:picMk id="11" creationId="{80FD5FCF-D6AA-4049-21EE-7B35F465855E}"/>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49D1F4-C56E-4689-A341-0C99C45D504B}" type="doc">
      <dgm:prSet loTypeId="urn:microsoft.com/office/officeart/2005/8/layout/process1" loCatId="process" qsTypeId="urn:microsoft.com/office/officeart/2005/8/quickstyle/simple1" qsCatId="simple" csTypeId="urn:microsoft.com/office/officeart/2005/8/colors/accent0_1" csCatId="mainScheme" phldr="1"/>
      <dgm:spPr/>
    </dgm:pt>
    <dgm:pt modelId="{66AB966E-1777-45AA-B35F-1FBFE28EA4C9}">
      <dgm:prSet phldrT="[Text]"/>
      <dgm:spPr/>
      <dgm:t>
        <a:bodyPr/>
        <a:lstStyle/>
        <a:p>
          <a:r>
            <a:rPr lang="en-US" b="0">
              <a:latin typeface="Source Sans Pro" panose="020B0503030403020204" pitchFamily="34" charset="0"/>
              <a:ea typeface="Source Sans Pro" panose="020B0503030403020204" pitchFamily="34" charset="0"/>
              <a:cs typeface="Times New Roman" panose="02020603050405020304" pitchFamily="18" charset="0"/>
            </a:rPr>
            <a:t>Use the Nutrition Facts label to find the </a:t>
          </a:r>
          <a:r>
            <a:rPr lang="en-US" b="1">
              <a:latin typeface="Source Sans Pro" panose="020B0503030403020204" pitchFamily="34" charset="0"/>
              <a:ea typeface="Source Sans Pro" panose="020B0503030403020204" pitchFamily="34" charset="0"/>
              <a:cs typeface="Times New Roman" panose="02020603050405020304" pitchFamily="18" charset="0"/>
            </a:rPr>
            <a:t>Serving Size</a:t>
          </a:r>
          <a:r>
            <a:rPr lang="en-US" b="0">
              <a:latin typeface="Source Sans Pro" panose="020B0503030403020204" pitchFamily="34" charset="0"/>
              <a:ea typeface="Source Sans Pro" panose="020B0503030403020204" pitchFamily="34" charset="0"/>
              <a:cs typeface="Times New Roman" panose="02020603050405020304" pitchFamily="18" charset="0"/>
            </a:rPr>
            <a:t>, in grams (g), of the breakfast cereal. </a:t>
          </a:r>
          <a:endParaRPr lang="en-US">
            <a:latin typeface="Source Sans Pro" panose="020B0503030403020204" pitchFamily="34" charset="0"/>
            <a:ea typeface="Source Sans Pro" panose="020B0503030403020204" pitchFamily="34" charset="0"/>
          </a:endParaRPr>
        </a:p>
      </dgm:t>
    </dgm:pt>
    <dgm:pt modelId="{F69FDE58-F2FE-4CCF-AC8C-D2DEAD2570C6}" type="parTrans" cxnId="{02104E08-72E5-42F6-8E95-054E19D0F8F4}">
      <dgm:prSet/>
      <dgm:spPr/>
      <dgm:t>
        <a:bodyPr/>
        <a:lstStyle/>
        <a:p>
          <a:endParaRPr lang="en-US"/>
        </a:p>
      </dgm:t>
    </dgm:pt>
    <dgm:pt modelId="{985B803E-5FD6-4789-8B87-41AE570C2F87}" type="sibTrans" cxnId="{02104E08-72E5-42F6-8E95-054E19D0F8F4}">
      <dgm:prSet/>
      <dgm:spPr/>
      <dgm:t>
        <a:bodyPr/>
        <a:lstStyle/>
        <a:p>
          <a:endParaRPr lang="en-US">
            <a:solidFill>
              <a:schemeClr val="bg1"/>
            </a:solidFill>
            <a:latin typeface="Source Sans Pro" panose="020B0503030403020204" pitchFamily="34" charset="0"/>
            <a:ea typeface="Source Sans Pro" panose="020B0503030403020204" pitchFamily="34" charset="0"/>
          </a:endParaRPr>
        </a:p>
      </dgm:t>
    </dgm:pt>
    <dgm:pt modelId="{447C2371-31E0-476D-A6A0-F9BBD1D778E3}">
      <dgm:prSet phldrT="[Text]"/>
      <dgm:spPr/>
      <dgm:t>
        <a:bodyPr/>
        <a:lstStyle/>
        <a:p>
          <a:r>
            <a:rPr lang="en-US" b="0">
              <a:latin typeface="Source Sans Pro" panose="020B0503030403020204" pitchFamily="34" charset="0"/>
              <a:ea typeface="Source Sans Pro" panose="020B0503030403020204" pitchFamily="34" charset="0"/>
              <a:cs typeface="Times New Roman" panose="02020603050405020304" pitchFamily="18" charset="0"/>
            </a:rPr>
            <a:t>Find the </a:t>
          </a:r>
          <a:r>
            <a:rPr lang="en-US" b="1">
              <a:latin typeface="Source Sans Pro" panose="020B0503030403020204" pitchFamily="34" charset="0"/>
              <a:ea typeface="Source Sans Pro" panose="020B0503030403020204" pitchFamily="34" charset="0"/>
              <a:cs typeface="Times New Roman" panose="02020603050405020304" pitchFamily="18" charset="0"/>
            </a:rPr>
            <a:t>Added Sugars</a:t>
          </a:r>
          <a:r>
            <a:rPr lang="en-US" b="0">
              <a:latin typeface="Source Sans Pro" panose="020B0503030403020204" pitchFamily="34" charset="0"/>
              <a:ea typeface="Source Sans Pro" panose="020B0503030403020204" pitchFamily="34" charset="0"/>
              <a:cs typeface="Times New Roman" panose="02020603050405020304" pitchFamily="18" charset="0"/>
            </a:rPr>
            <a:t> line. Look at the number of grams (g) next to Added Sugars.</a:t>
          </a:r>
          <a:endParaRPr lang="en-US">
            <a:latin typeface="Source Sans Pro" panose="020B0503030403020204" pitchFamily="34" charset="0"/>
            <a:ea typeface="Source Sans Pro" panose="020B0503030403020204" pitchFamily="34" charset="0"/>
          </a:endParaRPr>
        </a:p>
      </dgm:t>
    </dgm:pt>
    <dgm:pt modelId="{35B4D802-9BA0-40BE-B948-7CE1AF84EE6F}" type="parTrans" cxnId="{45C30891-E573-4D41-89B9-F2F8A345D004}">
      <dgm:prSet/>
      <dgm:spPr/>
      <dgm:t>
        <a:bodyPr/>
        <a:lstStyle/>
        <a:p>
          <a:endParaRPr lang="en-US"/>
        </a:p>
      </dgm:t>
    </dgm:pt>
    <dgm:pt modelId="{02D9ACA5-6FEE-4175-B3E7-B074E4B36303}" type="sibTrans" cxnId="{45C30891-E573-4D41-89B9-F2F8A345D004}">
      <dgm:prSet/>
      <dgm:spPr/>
      <dgm:t>
        <a:bodyPr/>
        <a:lstStyle/>
        <a:p>
          <a:endParaRPr lang="en-US">
            <a:solidFill>
              <a:schemeClr val="bg1"/>
            </a:solidFill>
            <a:latin typeface="Source Sans Pro" panose="020B0503030403020204" pitchFamily="34" charset="0"/>
            <a:ea typeface="Source Sans Pro" panose="020B0503030403020204" pitchFamily="34" charset="0"/>
          </a:endParaRPr>
        </a:p>
      </dgm:t>
    </dgm:pt>
    <dgm:pt modelId="{FF1BCEF9-6C38-4512-BB1C-52773C5537D3}">
      <dgm:prSet phldrT="[Text]"/>
      <dgm:spPr/>
      <dgm:t>
        <a:bodyPr/>
        <a:lstStyle/>
        <a:p>
          <a:r>
            <a:rPr lang="en-US" b="0">
              <a:latin typeface="Source Sans Pro" panose="020B0503030403020204" pitchFamily="34" charset="0"/>
              <a:ea typeface="Source Sans Pro" panose="020B0503030403020204" pitchFamily="34" charset="0"/>
              <a:cs typeface="Times New Roman" panose="02020603050405020304" pitchFamily="18" charset="0"/>
            </a:rPr>
            <a:t>Use the serving size identified in Step 1 to find the serving size of your breakfast cereal in the table.</a:t>
          </a:r>
          <a:endParaRPr lang="en-US">
            <a:latin typeface="Source Sans Pro" panose="020B0503030403020204" pitchFamily="34" charset="0"/>
            <a:ea typeface="Source Sans Pro" panose="020B0503030403020204" pitchFamily="34" charset="0"/>
          </a:endParaRPr>
        </a:p>
      </dgm:t>
    </dgm:pt>
    <dgm:pt modelId="{B6FF4496-B331-4BE3-A768-F4DAA92C2618}" type="parTrans" cxnId="{1EA88B15-C167-4936-A046-3DFB54FF750D}">
      <dgm:prSet/>
      <dgm:spPr/>
      <dgm:t>
        <a:bodyPr/>
        <a:lstStyle/>
        <a:p>
          <a:endParaRPr lang="en-US"/>
        </a:p>
      </dgm:t>
    </dgm:pt>
    <dgm:pt modelId="{EFA3ADE2-472D-4CA5-A7DC-0B203A32893D}" type="sibTrans" cxnId="{1EA88B15-C167-4936-A046-3DFB54FF750D}">
      <dgm:prSet/>
      <dgm:spPr/>
      <dgm:t>
        <a:bodyPr/>
        <a:lstStyle/>
        <a:p>
          <a:endParaRPr lang="en-US">
            <a:solidFill>
              <a:schemeClr val="bg1"/>
            </a:solidFill>
            <a:latin typeface="Source Sans Pro" panose="020B0503030403020204" pitchFamily="34" charset="0"/>
            <a:ea typeface="Source Sans Pro" panose="020B0503030403020204" pitchFamily="34" charset="0"/>
          </a:endParaRPr>
        </a:p>
      </dgm:t>
    </dgm:pt>
    <dgm:pt modelId="{90040170-D771-425D-92EE-3E9A646C0EBD}">
      <dgm:prSet phldrT="[Text]"/>
      <dgm:spPr/>
      <dgm:t>
        <a:bodyPr/>
        <a:lstStyle/>
        <a:p>
          <a:endParaRPr lang="en-US" b="0">
            <a:latin typeface="Source Sans Pro" panose="020B0503030403020204" pitchFamily="34" charset="0"/>
            <a:ea typeface="Source Sans Pro" panose="020B0503030403020204" pitchFamily="34" charset="0"/>
            <a:cs typeface="Times New Roman" panose="02020603050405020304" pitchFamily="18" charset="0"/>
          </a:endParaRPr>
        </a:p>
        <a:p>
          <a:r>
            <a:rPr lang="en-US" b="0">
              <a:latin typeface="Source Sans Pro" panose="020B0503030403020204" pitchFamily="34" charset="0"/>
              <a:ea typeface="Source Sans Pro" panose="020B0503030403020204" pitchFamily="34" charset="0"/>
              <a:cs typeface="Times New Roman" panose="02020603050405020304" pitchFamily="18" charset="0"/>
            </a:rPr>
            <a:t>Looking at the table, if </a:t>
          </a:r>
          <a:r>
            <a:rPr lang="en-US">
              <a:latin typeface="Source Sans Pro" panose="020B0503030403020204" pitchFamily="34" charset="0"/>
              <a:ea typeface="Source Sans Pro" panose="020B0503030403020204" pitchFamily="34" charset="0"/>
              <a:cs typeface="Times New Roman" panose="02020603050405020304" pitchFamily="18" charset="0"/>
            </a:rPr>
            <a:t>your breakfast cereal has that amount of added sugars, or less, the cereal meets the added sugars limit. </a:t>
          </a:r>
          <a:endParaRPr lang="en-US">
            <a:latin typeface="Source Sans Pro" panose="020B0503030403020204" pitchFamily="34" charset="0"/>
            <a:ea typeface="Source Sans Pro" panose="020B0503030403020204" pitchFamily="34" charset="0"/>
          </a:endParaRPr>
        </a:p>
      </dgm:t>
    </dgm:pt>
    <dgm:pt modelId="{4BD991AF-895A-4B0F-A2A0-4C89D1B3CFAC}" type="parTrans" cxnId="{AC818AA4-2DCA-4678-B210-7F1A5DB92909}">
      <dgm:prSet/>
      <dgm:spPr/>
      <dgm:t>
        <a:bodyPr/>
        <a:lstStyle/>
        <a:p>
          <a:endParaRPr lang="en-US"/>
        </a:p>
      </dgm:t>
    </dgm:pt>
    <dgm:pt modelId="{0CC0BA12-7C57-431F-A011-1FD30F52E00C}" type="sibTrans" cxnId="{AC818AA4-2DCA-4678-B210-7F1A5DB92909}">
      <dgm:prSet/>
      <dgm:spPr/>
      <dgm:t>
        <a:bodyPr/>
        <a:lstStyle/>
        <a:p>
          <a:endParaRPr lang="en-US"/>
        </a:p>
      </dgm:t>
    </dgm:pt>
    <dgm:pt modelId="{521921DD-0581-4E23-8BD8-A1C3A9FF6F77}" type="pres">
      <dgm:prSet presAssocID="{7F49D1F4-C56E-4689-A341-0C99C45D504B}" presName="Name0" presStyleCnt="0">
        <dgm:presLayoutVars>
          <dgm:dir/>
          <dgm:resizeHandles val="exact"/>
        </dgm:presLayoutVars>
      </dgm:prSet>
      <dgm:spPr/>
    </dgm:pt>
    <dgm:pt modelId="{ADC37FDA-1177-4525-AB56-AE99CE62008E}" type="pres">
      <dgm:prSet presAssocID="{66AB966E-1777-45AA-B35F-1FBFE28EA4C9}" presName="node" presStyleLbl="node1" presStyleIdx="0" presStyleCnt="4">
        <dgm:presLayoutVars>
          <dgm:bulletEnabled val="1"/>
        </dgm:presLayoutVars>
      </dgm:prSet>
      <dgm:spPr/>
    </dgm:pt>
    <dgm:pt modelId="{A692AB69-5A50-4FE3-ADE5-5A8C9C10E11B}" type="pres">
      <dgm:prSet presAssocID="{985B803E-5FD6-4789-8B87-41AE570C2F87}" presName="sibTrans" presStyleLbl="sibTrans2D1" presStyleIdx="0" presStyleCnt="3"/>
      <dgm:spPr/>
    </dgm:pt>
    <dgm:pt modelId="{71CCD0CD-6E55-41EE-859B-205783B455CB}" type="pres">
      <dgm:prSet presAssocID="{985B803E-5FD6-4789-8B87-41AE570C2F87}" presName="connectorText" presStyleLbl="sibTrans2D1" presStyleIdx="0" presStyleCnt="3"/>
      <dgm:spPr/>
    </dgm:pt>
    <dgm:pt modelId="{4322C03A-24B7-4544-8880-0701463D4EAF}" type="pres">
      <dgm:prSet presAssocID="{447C2371-31E0-476D-A6A0-F9BBD1D778E3}" presName="node" presStyleLbl="node1" presStyleIdx="1" presStyleCnt="4">
        <dgm:presLayoutVars>
          <dgm:bulletEnabled val="1"/>
        </dgm:presLayoutVars>
      </dgm:prSet>
      <dgm:spPr/>
    </dgm:pt>
    <dgm:pt modelId="{8079F71A-5AB1-4551-BBE9-1F5CB13AB4FC}" type="pres">
      <dgm:prSet presAssocID="{02D9ACA5-6FEE-4175-B3E7-B074E4B36303}" presName="sibTrans" presStyleLbl="sibTrans2D1" presStyleIdx="1" presStyleCnt="3"/>
      <dgm:spPr/>
    </dgm:pt>
    <dgm:pt modelId="{83B2C047-36A1-4FB5-9836-82C1AD0B5C97}" type="pres">
      <dgm:prSet presAssocID="{02D9ACA5-6FEE-4175-B3E7-B074E4B36303}" presName="connectorText" presStyleLbl="sibTrans2D1" presStyleIdx="1" presStyleCnt="3"/>
      <dgm:spPr/>
    </dgm:pt>
    <dgm:pt modelId="{DD2D3E0A-0AA0-4F33-91DE-575F231B4539}" type="pres">
      <dgm:prSet presAssocID="{FF1BCEF9-6C38-4512-BB1C-52773C5537D3}" presName="node" presStyleLbl="node1" presStyleIdx="2" presStyleCnt="4">
        <dgm:presLayoutVars>
          <dgm:bulletEnabled val="1"/>
        </dgm:presLayoutVars>
      </dgm:prSet>
      <dgm:spPr/>
    </dgm:pt>
    <dgm:pt modelId="{782F499D-ED5D-4EBA-90D7-5B63AA7C380F}" type="pres">
      <dgm:prSet presAssocID="{EFA3ADE2-472D-4CA5-A7DC-0B203A32893D}" presName="sibTrans" presStyleLbl="sibTrans2D1" presStyleIdx="2" presStyleCnt="3"/>
      <dgm:spPr/>
    </dgm:pt>
    <dgm:pt modelId="{88C3E796-3995-445B-9BF8-5A4A05A729B7}" type="pres">
      <dgm:prSet presAssocID="{EFA3ADE2-472D-4CA5-A7DC-0B203A32893D}" presName="connectorText" presStyleLbl="sibTrans2D1" presStyleIdx="2" presStyleCnt="3"/>
      <dgm:spPr/>
    </dgm:pt>
    <dgm:pt modelId="{536E3B7F-6899-4211-8240-0B84AB426EE2}" type="pres">
      <dgm:prSet presAssocID="{90040170-D771-425D-92EE-3E9A646C0EBD}" presName="node" presStyleLbl="node1" presStyleIdx="3" presStyleCnt="4">
        <dgm:presLayoutVars>
          <dgm:bulletEnabled val="1"/>
        </dgm:presLayoutVars>
      </dgm:prSet>
      <dgm:spPr/>
    </dgm:pt>
  </dgm:ptLst>
  <dgm:cxnLst>
    <dgm:cxn modelId="{02104E08-72E5-42F6-8E95-054E19D0F8F4}" srcId="{7F49D1F4-C56E-4689-A341-0C99C45D504B}" destId="{66AB966E-1777-45AA-B35F-1FBFE28EA4C9}" srcOrd="0" destOrd="0" parTransId="{F69FDE58-F2FE-4CCF-AC8C-D2DEAD2570C6}" sibTransId="{985B803E-5FD6-4789-8B87-41AE570C2F87}"/>
    <dgm:cxn modelId="{1EA88B15-C167-4936-A046-3DFB54FF750D}" srcId="{7F49D1F4-C56E-4689-A341-0C99C45D504B}" destId="{FF1BCEF9-6C38-4512-BB1C-52773C5537D3}" srcOrd="2" destOrd="0" parTransId="{B6FF4496-B331-4BE3-A768-F4DAA92C2618}" sibTransId="{EFA3ADE2-472D-4CA5-A7DC-0B203A32893D}"/>
    <dgm:cxn modelId="{8AEB022E-0E22-4963-9937-0F1B9154A37F}" type="presOf" srcId="{447C2371-31E0-476D-A6A0-F9BBD1D778E3}" destId="{4322C03A-24B7-4544-8880-0701463D4EAF}" srcOrd="0" destOrd="0" presId="urn:microsoft.com/office/officeart/2005/8/layout/process1"/>
    <dgm:cxn modelId="{ED85D545-6B0C-472A-8BCC-9270C892BCB7}" type="presOf" srcId="{985B803E-5FD6-4789-8B87-41AE570C2F87}" destId="{71CCD0CD-6E55-41EE-859B-205783B455CB}" srcOrd="1" destOrd="0" presId="urn:microsoft.com/office/officeart/2005/8/layout/process1"/>
    <dgm:cxn modelId="{6C94F16B-2284-4617-9E50-9EF644A5B7D4}" type="presOf" srcId="{FF1BCEF9-6C38-4512-BB1C-52773C5537D3}" destId="{DD2D3E0A-0AA0-4F33-91DE-575F231B4539}" srcOrd="0" destOrd="0" presId="urn:microsoft.com/office/officeart/2005/8/layout/process1"/>
    <dgm:cxn modelId="{7BA7504D-8A1B-4EB5-8DE1-83546B565E91}" type="presOf" srcId="{02D9ACA5-6FEE-4175-B3E7-B074E4B36303}" destId="{83B2C047-36A1-4FB5-9836-82C1AD0B5C97}" srcOrd="1" destOrd="0" presId="urn:microsoft.com/office/officeart/2005/8/layout/process1"/>
    <dgm:cxn modelId="{45C30891-E573-4D41-89B9-F2F8A345D004}" srcId="{7F49D1F4-C56E-4689-A341-0C99C45D504B}" destId="{447C2371-31E0-476D-A6A0-F9BBD1D778E3}" srcOrd="1" destOrd="0" parTransId="{35B4D802-9BA0-40BE-B948-7CE1AF84EE6F}" sibTransId="{02D9ACA5-6FEE-4175-B3E7-B074E4B36303}"/>
    <dgm:cxn modelId="{A6CA6A92-9A22-4671-B431-590E45710649}" type="presOf" srcId="{EFA3ADE2-472D-4CA5-A7DC-0B203A32893D}" destId="{88C3E796-3995-445B-9BF8-5A4A05A729B7}" srcOrd="1" destOrd="0" presId="urn:microsoft.com/office/officeart/2005/8/layout/process1"/>
    <dgm:cxn modelId="{AC818AA4-2DCA-4678-B210-7F1A5DB92909}" srcId="{7F49D1F4-C56E-4689-A341-0C99C45D504B}" destId="{90040170-D771-425D-92EE-3E9A646C0EBD}" srcOrd="3" destOrd="0" parTransId="{4BD991AF-895A-4B0F-A2A0-4C89D1B3CFAC}" sibTransId="{0CC0BA12-7C57-431F-A011-1FD30F52E00C}"/>
    <dgm:cxn modelId="{30BA49AD-EFA4-4444-87EC-DA0FCFB066C4}" type="presOf" srcId="{EFA3ADE2-472D-4CA5-A7DC-0B203A32893D}" destId="{782F499D-ED5D-4EBA-90D7-5B63AA7C380F}" srcOrd="0" destOrd="0" presId="urn:microsoft.com/office/officeart/2005/8/layout/process1"/>
    <dgm:cxn modelId="{F98BA7BA-25D9-4A56-9AA7-606B9C2F7EA2}" type="presOf" srcId="{7F49D1F4-C56E-4689-A341-0C99C45D504B}" destId="{521921DD-0581-4E23-8BD8-A1C3A9FF6F77}" srcOrd="0" destOrd="0" presId="urn:microsoft.com/office/officeart/2005/8/layout/process1"/>
    <dgm:cxn modelId="{1676ADBD-A4C1-4485-A2D5-1C3E5E6DD617}" type="presOf" srcId="{66AB966E-1777-45AA-B35F-1FBFE28EA4C9}" destId="{ADC37FDA-1177-4525-AB56-AE99CE62008E}" srcOrd="0" destOrd="0" presId="urn:microsoft.com/office/officeart/2005/8/layout/process1"/>
    <dgm:cxn modelId="{691237E1-0043-4BAA-A2D1-C7B139F79678}" type="presOf" srcId="{90040170-D771-425D-92EE-3E9A646C0EBD}" destId="{536E3B7F-6899-4211-8240-0B84AB426EE2}" srcOrd="0" destOrd="0" presId="urn:microsoft.com/office/officeart/2005/8/layout/process1"/>
    <dgm:cxn modelId="{A90116ED-9336-4108-9556-020920FEFF1A}" type="presOf" srcId="{02D9ACA5-6FEE-4175-B3E7-B074E4B36303}" destId="{8079F71A-5AB1-4551-BBE9-1F5CB13AB4FC}" srcOrd="0" destOrd="0" presId="urn:microsoft.com/office/officeart/2005/8/layout/process1"/>
    <dgm:cxn modelId="{9B563EF3-F3C9-4A4A-99F9-F7E25C3314A4}" type="presOf" srcId="{985B803E-5FD6-4789-8B87-41AE570C2F87}" destId="{A692AB69-5A50-4FE3-ADE5-5A8C9C10E11B}" srcOrd="0" destOrd="0" presId="urn:microsoft.com/office/officeart/2005/8/layout/process1"/>
    <dgm:cxn modelId="{ED37B3BA-909C-4489-AC1F-BE417051B09E}" type="presParOf" srcId="{521921DD-0581-4E23-8BD8-A1C3A9FF6F77}" destId="{ADC37FDA-1177-4525-AB56-AE99CE62008E}" srcOrd="0" destOrd="0" presId="urn:microsoft.com/office/officeart/2005/8/layout/process1"/>
    <dgm:cxn modelId="{395FF833-7642-4930-81BC-D988D3EB1EF1}" type="presParOf" srcId="{521921DD-0581-4E23-8BD8-A1C3A9FF6F77}" destId="{A692AB69-5A50-4FE3-ADE5-5A8C9C10E11B}" srcOrd="1" destOrd="0" presId="urn:microsoft.com/office/officeart/2005/8/layout/process1"/>
    <dgm:cxn modelId="{33EB4924-52AC-4FB9-949A-47BD0C2C6BF8}" type="presParOf" srcId="{A692AB69-5A50-4FE3-ADE5-5A8C9C10E11B}" destId="{71CCD0CD-6E55-41EE-859B-205783B455CB}" srcOrd="0" destOrd="0" presId="urn:microsoft.com/office/officeart/2005/8/layout/process1"/>
    <dgm:cxn modelId="{F272F205-FDF3-4C28-A048-4BBB39426B72}" type="presParOf" srcId="{521921DD-0581-4E23-8BD8-A1C3A9FF6F77}" destId="{4322C03A-24B7-4544-8880-0701463D4EAF}" srcOrd="2" destOrd="0" presId="urn:microsoft.com/office/officeart/2005/8/layout/process1"/>
    <dgm:cxn modelId="{80DC682E-4619-4229-B270-6F3A75124639}" type="presParOf" srcId="{521921DD-0581-4E23-8BD8-A1C3A9FF6F77}" destId="{8079F71A-5AB1-4551-BBE9-1F5CB13AB4FC}" srcOrd="3" destOrd="0" presId="urn:microsoft.com/office/officeart/2005/8/layout/process1"/>
    <dgm:cxn modelId="{B869E0FC-2C1C-49F7-947E-DBCE61FCAEE4}" type="presParOf" srcId="{8079F71A-5AB1-4551-BBE9-1F5CB13AB4FC}" destId="{83B2C047-36A1-4FB5-9836-82C1AD0B5C97}" srcOrd="0" destOrd="0" presId="urn:microsoft.com/office/officeart/2005/8/layout/process1"/>
    <dgm:cxn modelId="{44E376F6-C85A-4764-885B-D9ED5AF86AFC}" type="presParOf" srcId="{521921DD-0581-4E23-8BD8-A1C3A9FF6F77}" destId="{DD2D3E0A-0AA0-4F33-91DE-575F231B4539}" srcOrd="4" destOrd="0" presId="urn:microsoft.com/office/officeart/2005/8/layout/process1"/>
    <dgm:cxn modelId="{C644111F-8E33-417E-9413-5F27232AADA9}" type="presParOf" srcId="{521921DD-0581-4E23-8BD8-A1C3A9FF6F77}" destId="{782F499D-ED5D-4EBA-90D7-5B63AA7C380F}" srcOrd="5" destOrd="0" presId="urn:microsoft.com/office/officeart/2005/8/layout/process1"/>
    <dgm:cxn modelId="{277DFC14-6055-4FC3-88F7-2E8CFDF63D82}" type="presParOf" srcId="{782F499D-ED5D-4EBA-90D7-5B63AA7C380F}" destId="{88C3E796-3995-445B-9BF8-5A4A05A729B7}" srcOrd="0" destOrd="0" presId="urn:microsoft.com/office/officeart/2005/8/layout/process1"/>
    <dgm:cxn modelId="{88150746-3F23-43F0-8D33-63387CB9CB40}" type="presParOf" srcId="{521921DD-0581-4E23-8BD8-A1C3A9FF6F77}" destId="{536E3B7F-6899-4211-8240-0B84AB426EE2}"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C37FDA-1177-4525-AB56-AE99CE62008E}">
      <dsp:nvSpPr>
        <dsp:cNvPr id="0" name=""/>
        <dsp:cNvSpPr/>
      </dsp:nvSpPr>
      <dsp:spPr>
        <a:xfrm>
          <a:off x="3780" y="532331"/>
          <a:ext cx="1652715" cy="225029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kern="1200">
              <a:latin typeface="Source Sans Pro" panose="020B0503030403020204" pitchFamily="34" charset="0"/>
              <a:ea typeface="Source Sans Pro" panose="020B0503030403020204" pitchFamily="34" charset="0"/>
              <a:cs typeface="Times New Roman" panose="02020603050405020304" pitchFamily="18" charset="0"/>
            </a:rPr>
            <a:t>Use the Nutrition Facts label to find the </a:t>
          </a:r>
          <a:r>
            <a:rPr lang="en-US" sz="1500" b="1" kern="1200">
              <a:latin typeface="Source Sans Pro" panose="020B0503030403020204" pitchFamily="34" charset="0"/>
              <a:ea typeface="Source Sans Pro" panose="020B0503030403020204" pitchFamily="34" charset="0"/>
              <a:cs typeface="Times New Roman" panose="02020603050405020304" pitchFamily="18" charset="0"/>
            </a:rPr>
            <a:t>Serving Size</a:t>
          </a:r>
          <a:r>
            <a:rPr lang="en-US" sz="1500" b="0" kern="1200">
              <a:latin typeface="Source Sans Pro" panose="020B0503030403020204" pitchFamily="34" charset="0"/>
              <a:ea typeface="Source Sans Pro" panose="020B0503030403020204" pitchFamily="34" charset="0"/>
              <a:cs typeface="Times New Roman" panose="02020603050405020304" pitchFamily="18" charset="0"/>
            </a:rPr>
            <a:t>, in grams (g), of the breakfast cereal. </a:t>
          </a:r>
          <a:endParaRPr lang="en-US" sz="1500" kern="1200">
            <a:latin typeface="Source Sans Pro" panose="020B0503030403020204" pitchFamily="34" charset="0"/>
            <a:ea typeface="Source Sans Pro" panose="020B0503030403020204" pitchFamily="34" charset="0"/>
          </a:endParaRPr>
        </a:p>
      </dsp:txBody>
      <dsp:txXfrm>
        <a:off x="52186" y="580737"/>
        <a:ext cx="1555903" cy="2153480"/>
      </dsp:txXfrm>
    </dsp:sp>
    <dsp:sp modelId="{A692AB69-5A50-4FE3-ADE5-5A8C9C10E11B}">
      <dsp:nvSpPr>
        <dsp:cNvPr id="0" name=""/>
        <dsp:cNvSpPr/>
      </dsp:nvSpPr>
      <dsp:spPr>
        <a:xfrm>
          <a:off x="1821767" y="1452541"/>
          <a:ext cx="350375" cy="40987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chemeClr val="bg1"/>
            </a:solidFill>
            <a:latin typeface="Source Sans Pro" panose="020B0503030403020204" pitchFamily="34" charset="0"/>
            <a:ea typeface="Source Sans Pro" panose="020B0503030403020204" pitchFamily="34" charset="0"/>
          </a:endParaRPr>
        </a:p>
      </dsp:txBody>
      <dsp:txXfrm>
        <a:off x="1821767" y="1534516"/>
        <a:ext cx="245263" cy="245923"/>
      </dsp:txXfrm>
    </dsp:sp>
    <dsp:sp modelId="{4322C03A-24B7-4544-8880-0701463D4EAF}">
      <dsp:nvSpPr>
        <dsp:cNvPr id="0" name=""/>
        <dsp:cNvSpPr/>
      </dsp:nvSpPr>
      <dsp:spPr>
        <a:xfrm>
          <a:off x="2317582" y="532331"/>
          <a:ext cx="1652715" cy="225029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kern="1200">
              <a:latin typeface="Source Sans Pro" panose="020B0503030403020204" pitchFamily="34" charset="0"/>
              <a:ea typeface="Source Sans Pro" panose="020B0503030403020204" pitchFamily="34" charset="0"/>
              <a:cs typeface="Times New Roman" panose="02020603050405020304" pitchFamily="18" charset="0"/>
            </a:rPr>
            <a:t>Find the </a:t>
          </a:r>
          <a:r>
            <a:rPr lang="en-US" sz="1500" b="1" kern="1200">
              <a:latin typeface="Source Sans Pro" panose="020B0503030403020204" pitchFamily="34" charset="0"/>
              <a:ea typeface="Source Sans Pro" panose="020B0503030403020204" pitchFamily="34" charset="0"/>
              <a:cs typeface="Times New Roman" panose="02020603050405020304" pitchFamily="18" charset="0"/>
            </a:rPr>
            <a:t>Added Sugars</a:t>
          </a:r>
          <a:r>
            <a:rPr lang="en-US" sz="1500" b="0" kern="1200">
              <a:latin typeface="Source Sans Pro" panose="020B0503030403020204" pitchFamily="34" charset="0"/>
              <a:ea typeface="Source Sans Pro" panose="020B0503030403020204" pitchFamily="34" charset="0"/>
              <a:cs typeface="Times New Roman" panose="02020603050405020304" pitchFamily="18" charset="0"/>
            </a:rPr>
            <a:t> line. Look at the number of grams (g) next to Added Sugars.</a:t>
          </a:r>
          <a:endParaRPr lang="en-US" sz="1500" kern="1200">
            <a:latin typeface="Source Sans Pro" panose="020B0503030403020204" pitchFamily="34" charset="0"/>
            <a:ea typeface="Source Sans Pro" panose="020B0503030403020204" pitchFamily="34" charset="0"/>
          </a:endParaRPr>
        </a:p>
      </dsp:txBody>
      <dsp:txXfrm>
        <a:off x="2365988" y="580737"/>
        <a:ext cx="1555903" cy="2153480"/>
      </dsp:txXfrm>
    </dsp:sp>
    <dsp:sp modelId="{8079F71A-5AB1-4551-BBE9-1F5CB13AB4FC}">
      <dsp:nvSpPr>
        <dsp:cNvPr id="0" name=""/>
        <dsp:cNvSpPr/>
      </dsp:nvSpPr>
      <dsp:spPr>
        <a:xfrm>
          <a:off x="4135569" y="1452541"/>
          <a:ext cx="350375" cy="40987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chemeClr val="bg1"/>
            </a:solidFill>
            <a:latin typeface="Source Sans Pro" panose="020B0503030403020204" pitchFamily="34" charset="0"/>
            <a:ea typeface="Source Sans Pro" panose="020B0503030403020204" pitchFamily="34" charset="0"/>
          </a:endParaRPr>
        </a:p>
      </dsp:txBody>
      <dsp:txXfrm>
        <a:off x="4135569" y="1534516"/>
        <a:ext cx="245263" cy="245923"/>
      </dsp:txXfrm>
    </dsp:sp>
    <dsp:sp modelId="{DD2D3E0A-0AA0-4F33-91DE-575F231B4539}">
      <dsp:nvSpPr>
        <dsp:cNvPr id="0" name=""/>
        <dsp:cNvSpPr/>
      </dsp:nvSpPr>
      <dsp:spPr>
        <a:xfrm>
          <a:off x="4631384" y="532331"/>
          <a:ext cx="1652715" cy="225029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kern="1200">
              <a:latin typeface="Source Sans Pro" panose="020B0503030403020204" pitchFamily="34" charset="0"/>
              <a:ea typeface="Source Sans Pro" panose="020B0503030403020204" pitchFamily="34" charset="0"/>
              <a:cs typeface="Times New Roman" panose="02020603050405020304" pitchFamily="18" charset="0"/>
            </a:rPr>
            <a:t>Use the serving size identified in Step 1 to find the serving size of your breakfast cereal in the table.</a:t>
          </a:r>
          <a:endParaRPr lang="en-US" sz="1500" kern="1200">
            <a:latin typeface="Source Sans Pro" panose="020B0503030403020204" pitchFamily="34" charset="0"/>
            <a:ea typeface="Source Sans Pro" panose="020B0503030403020204" pitchFamily="34" charset="0"/>
          </a:endParaRPr>
        </a:p>
      </dsp:txBody>
      <dsp:txXfrm>
        <a:off x="4679790" y="580737"/>
        <a:ext cx="1555903" cy="2153480"/>
      </dsp:txXfrm>
    </dsp:sp>
    <dsp:sp modelId="{782F499D-ED5D-4EBA-90D7-5B63AA7C380F}">
      <dsp:nvSpPr>
        <dsp:cNvPr id="0" name=""/>
        <dsp:cNvSpPr/>
      </dsp:nvSpPr>
      <dsp:spPr>
        <a:xfrm>
          <a:off x="6449372" y="1452541"/>
          <a:ext cx="350375" cy="40987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chemeClr val="bg1"/>
            </a:solidFill>
            <a:latin typeface="Source Sans Pro" panose="020B0503030403020204" pitchFamily="34" charset="0"/>
            <a:ea typeface="Source Sans Pro" panose="020B0503030403020204" pitchFamily="34" charset="0"/>
          </a:endParaRPr>
        </a:p>
      </dsp:txBody>
      <dsp:txXfrm>
        <a:off x="6449372" y="1534516"/>
        <a:ext cx="245263" cy="245923"/>
      </dsp:txXfrm>
    </dsp:sp>
    <dsp:sp modelId="{536E3B7F-6899-4211-8240-0B84AB426EE2}">
      <dsp:nvSpPr>
        <dsp:cNvPr id="0" name=""/>
        <dsp:cNvSpPr/>
      </dsp:nvSpPr>
      <dsp:spPr>
        <a:xfrm>
          <a:off x="6945187" y="532331"/>
          <a:ext cx="1652715" cy="225029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b="0" kern="1200">
            <a:latin typeface="Source Sans Pro" panose="020B0503030403020204" pitchFamily="34" charset="0"/>
            <a:ea typeface="Source Sans Pro" panose="020B0503030403020204" pitchFamily="34" charset="0"/>
            <a:cs typeface="Times New Roman" panose="02020603050405020304" pitchFamily="18" charset="0"/>
          </a:endParaRPr>
        </a:p>
        <a:p>
          <a:pPr marL="0" lvl="0" indent="0" algn="ctr" defTabSz="666750">
            <a:lnSpc>
              <a:spcPct val="90000"/>
            </a:lnSpc>
            <a:spcBef>
              <a:spcPct val="0"/>
            </a:spcBef>
            <a:spcAft>
              <a:spcPct val="35000"/>
            </a:spcAft>
            <a:buNone/>
          </a:pPr>
          <a:r>
            <a:rPr lang="en-US" sz="1500" b="0" kern="1200">
              <a:latin typeface="Source Sans Pro" panose="020B0503030403020204" pitchFamily="34" charset="0"/>
              <a:ea typeface="Source Sans Pro" panose="020B0503030403020204" pitchFamily="34" charset="0"/>
              <a:cs typeface="Times New Roman" panose="02020603050405020304" pitchFamily="18" charset="0"/>
            </a:rPr>
            <a:t>Looking at the table, if </a:t>
          </a:r>
          <a:r>
            <a:rPr lang="en-US" sz="1500" kern="1200">
              <a:latin typeface="Source Sans Pro" panose="020B0503030403020204" pitchFamily="34" charset="0"/>
              <a:ea typeface="Source Sans Pro" panose="020B0503030403020204" pitchFamily="34" charset="0"/>
              <a:cs typeface="Times New Roman" panose="02020603050405020304" pitchFamily="18" charset="0"/>
            </a:rPr>
            <a:t>your breakfast cereal has that amount of added sugars, or less, the cereal meets the added sugars limit. </a:t>
          </a:r>
          <a:endParaRPr lang="en-US" sz="1500" kern="1200">
            <a:latin typeface="Source Sans Pro" panose="020B0503030403020204" pitchFamily="34" charset="0"/>
            <a:ea typeface="Source Sans Pro" panose="020B0503030403020204" pitchFamily="34" charset="0"/>
          </a:endParaRPr>
        </a:p>
      </dsp:txBody>
      <dsp:txXfrm>
        <a:off x="6993593" y="580737"/>
        <a:ext cx="1555903" cy="215348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9C5539C-1963-8045-8012-28C72B4286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629E828-31A5-6E4D-A5A6-31650B275AF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F7D385-C535-6045-8C4F-8BA5F39695DA}" type="datetimeFigureOut">
              <a:rPr lang="en-US" smtClean="0"/>
              <a:t>11/13/2024</a:t>
            </a:fld>
            <a:endParaRPr lang="en-US"/>
          </a:p>
        </p:txBody>
      </p:sp>
      <p:sp>
        <p:nvSpPr>
          <p:cNvPr id="4" name="Footer Placeholder 3">
            <a:extLst>
              <a:ext uri="{FF2B5EF4-FFF2-40B4-BE49-F238E27FC236}">
                <a16:creationId xmlns:a16="http://schemas.microsoft.com/office/drawing/2014/main" id="{37314651-7C1C-654C-B55D-F0B34BEEE01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20D5AA8-52E3-FF49-9A12-8CF5FB2F782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12CBA0-EC2B-7048-9CA7-000CBB4ECB52}" type="slidenum">
              <a:rPr lang="en-US" smtClean="0"/>
              <a:t>‹#›</a:t>
            </a:fld>
            <a:endParaRPr lang="en-US"/>
          </a:p>
        </p:txBody>
      </p:sp>
    </p:spTree>
    <p:extLst>
      <p:ext uri="{BB962C8B-B14F-4D97-AF65-F5344CB8AC3E}">
        <p14:creationId xmlns:p14="http://schemas.microsoft.com/office/powerpoint/2010/main" val="431959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358D1F-64A6-9F4F-9A89-22378524864A}" type="datetimeFigureOut">
              <a:rPr lang="en-US" smtClean="0"/>
              <a:t>11/13/2024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92E9ED-D75D-DF40-B20F-46FB25F50A85}" type="slidenum">
              <a:rPr lang="en-US" smtClean="0"/>
              <a:t>‹#›</a:t>
            </a:fld>
            <a:endParaRPr lang="en-US"/>
          </a:p>
        </p:txBody>
      </p:sp>
    </p:spTree>
    <p:extLst>
      <p:ext uri="{BB962C8B-B14F-4D97-AF65-F5344CB8AC3E}">
        <p14:creationId xmlns:p14="http://schemas.microsoft.com/office/powerpoint/2010/main" val="166631323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ns.usda.gov/tn/cacfp/halftime-thirty-thursdays-training-webinar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da.gov/food/nutrition-facts-label/added-sugars-nutrition-facts-labe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gcc02.safelinks.protection.outlook.com/?url=https%3A%2F%2Fwww.fns.usda.gov%2Fes%2Ftn%2Fteam-nutrition&amp;data=05%7C02%7CKimberly.Croteau2%40usda.gov%7Cae6c6fa329f54e0081be08dcbb91f709%7Ced5b36e701ee4ebc867ee03cfa0d4697%7C1%7C0%7C638591482800055255%7CUnknown%7CTWFpbGZsb3d8eyJWIjoiMC4wLjAwMDAiLCJQIjoiV2luMzIiLCJBTiI6Ik1haWwiLCJXVCI6Mn0%3D%7C0%7C%7C%7C&amp;sdata=E10%2BqiDVQIC4Ok30FPHQqZPgvaGbaNIhx3pdnOpQy%2FI%3D&amp;reserved=0"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public.govdelivery.com/accounts/USFNS/subscriber/new?topic_id=USFNS_228"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mailto:TeamNutrition@USDA.gov"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Source Sans Pro" panose="020B0503030403020204" pitchFamily="34" charset="0"/>
              <a:ea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8A92E9ED-D75D-DF40-B20F-46FB25F50A85}" type="slidenum">
              <a:rPr lang="en-US" smtClean="0"/>
              <a:t>1</a:t>
            </a:fld>
            <a:endParaRPr lang="en-US" dirty="0"/>
          </a:p>
        </p:txBody>
      </p:sp>
    </p:spTree>
    <p:extLst>
      <p:ext uri="{BB962C8B-B14F-4D97-AF65-F5344CB8AC3E}">
        <p14:creationId xmlns:p14="http://schemas.microsoft.com/office/powerpoint/2010/main" val="4269823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Look at the Nutrition Facts label for the cereal again. How much added sugars is in one serving of the cereal?</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Is it 4 grams, 22 grams or 5 grams. </a:t>
            </a:r>
            <a:endParaRPr lang="en-US" sz="9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A92E9ED-D75D-DF40-B20F-46FB25F50A85}" type="slidenum">
              <a:rPr lang="en-US" smtClean="0"/>
              <a:t>10</a:t>
            </a:fld>
            <a:endParaRPr lang="en-US"/>
          </a:p>
        </p:txBody>
      </p:sp>
    </p:spTree>
    <p:extLst>
      <p:ext uri="{BB962C8B-B14F-4D97-AF65-F5344CB8AC3E}">
        <p14:creationId xmlns:p14="http://schemas.microsoft.com/office/powerpoint/2010/main" val="3512412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Source Sans Pro" panose="020B0503030403020204" pitchFamily="34" charset="0"/>
                <a:ea typeface="Source Sans Pro" panose="020B0503030403020204" pitchFamily="34" charset="0"/>
                <a:cs typeface="Arial" panose="020B0604020202020204" pitchFamily="34" charset="0"/>
              </a:rPr>
              <a:t>If you said 4 grams, you are correct. There are 4 grams of added sugar in one serving of this cereal.</a:t>
            </a:r>
            <a:endParaRPr lang="en-US" sz="1200" kern="1200">
              <a:solidFill>
                <a:schemeClr val="tx1"/>
              </a:solidFill>
              <a:effectLst/>
              <a:latin typeface="Source Sans Pro" panose="020B0503030403020204" pitchFamily="34" charset="0"/>
              <a:ea typeface="Source Sans Pro" panose="020B0503030403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A92E9ED-D75D-DF40-B20F-46FB25F50A85}" type="slidenum">
              <a:rPr lang="en-US" smtClean="0"/>
              <a:t>11</a:t>
            </a:fld>
            <a:endParaRPr lang="en-US"/>
          </a:p>
        </p:txBody>
      </p:sp>
    </p:spTree>
    <p:extLst>
      <p:ext uri="{BB962C8B-B14F-4D97-AF65-F5344CB8AC3E}">
        <p14:creationId xmlns:p14="http://schemas.microsoft.com/office/powerpoint/2010/main" val="609176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200">
                <a:latin typeface="Source Sans Pro" panose="020B0503030403020204" pitchFamily="34" charset="0"/>
                <a:ea typeface="Source Sans Pro" panose="020B0503030403020204" pitchFamily="34" charset="0"/>
                <a:cs typeface="Arial" panose="020B0604020202020204" pitchFamily="34" charset="0"/>
              </a:rPr>
              <a:t>Now look under the “Serving Size” column of the chart. Which row does this cereal belong to? </a:t>
            </a:r>
            <a:r>
              <a:rPr lang="en-US" sz="1200" baseline="0">
                <a:latin typeface="Source Sans Pro" panose="020B0503030403020204" pitchFamily="34" charset="0"/>
                <a:ea typeface="Source Sans Pro" panose="020B0503030403020204" pitchFamily="34" charset="0"/>
                <a:cs typeface="Arial" panose="020B0604020202020204" pitchFamily="34" charset="0"/>
              </a:rPr>
              <a:t>Serving sizes are listed as a range, so find the range for the serving size of your cereal. Recall. that in Step 1, we said one serving size of this cereal is 30 grams. </a:t>
            </a:r>
          </a:p>
          <a:p>
            <a:pPr defTabSz="931774">
              <a:defRPr/>
            </a:pPr>
            <a:endParaRPr lang="en-US" sz="1200" baseline="0">
              <a:latin typeface="Source Sans Pro" panose="020B0503030403020204" pitchFamily="34" charset="0"/>
              <a:ea typeface="Source Sans Pro" panose="020B0503030403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8A92E9ED-D75D-DF40-B20F-46FB25F50A85}" type="slidenum">
              <a:rPr lang="en-US" smtClean="0"/>
              <a:t>12</a:t>
            </a:fld>
            <a:endParaRPr lang="en-US"/>
          </a:p>
        </p:txBody>
      </p:sp>
    </p:spTree>
    <p:extLst>
      <p:ext uri="{BB962C8B-B14F-4D97-AF65-F5344CB8AC3E}">
        <p14:creationId xmlns:p14="http://schemas.microsoft.com/office/powerpoint/2010/main" val="1467353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Arial" panose="020B0604020202020204" pitchFamily="34" charset="0"/>
                <a:cs typeface="Arial" panose="020B0604020202020204" pitchFamily="34" charset="0"/>
              </a:rPr>
              <a:t>If the serving size for a cereal is 30 grams, which row of the chart would it belong in? </a:t>
            </a:r>
          </a:p>
          <a:p>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Would it belong in row 12-16 grams, 26-30 grams, 31-35 grams, 45-49 grams, 55-58 grams, 59-63 grams, or 74-77 grams? </a:t>
            </a:r>
            <a:endParaRPr lang="en-US"/>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a:p>
          <a:p>
            <a:endParaRPr lang="en-US"/>
          </a:p>
        </p:txBody>
      </p:sp>
      <p:sp>
        <p:nvSpPr>
          <p:cNvPr id="4" name="Slide Number Placeholder 3"/>
          <p:cNvSpPr>
            <a:spLocks noGrp="1"/>
          </p:cNvSpPr>
          <p:nvPr>
            <p:ph type="sldNum" sz="quarter" idx="5"/>
          </p:nvPr>
        </p:nvSpPr>
        <p:spPr/>
        <p:txBody>
          <a:bodyPr/>
          <a:lstStyle/>
          <a:p>
            <a:fld id="{8A92E9ED-D75D-DF40-B20F-46FB25F50A85}" type="slidenum">
              <a:rPr lang="en-US" smtClean="0"/>
              <a:t>13</a:t>
            </a:fld>
            <a:endParaRPr lang="en-US"/>
          </a:p>
        </p:txBody>
      </p:sp>
    </p:spTree>
    <p:extLst>
      <p:ext uri="{BB962C8B-B14F-4D97-AF65-F5344CB8AC3E}">
        <p14:creationId xmlns:p14="http://schemas.microsoft.com/office/powerpoint/2010/main" val="2517582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If you said 26-30 grams, you are correct. </a:t>
            </a:r>
          </a:p>
          <a:p>
            <a:endParaRPr lang="en-US"/>
          </a:p>
        </p:txBody>
      </p:sp>
      <p:sp>
        <p:nvSpPr>
          <p:cNvPr id="4" name="Slide Number Placeholder 3"/>
          <p:cNvSpPr>
            <a:spLocks noGrp="1"/>
          </p:cNvSpPr>
          <p:nvPr>
            <p:ph type="sldNum" sz="quarter" idx="5"/>
          </p:nvPr>
        </p:nvSpPr>
        <p:spPr/>
        <p:txBody>
          <a:bodyPr/>
          <a:lstStyle/>
          <a:p>
            <a:fld id="{8A92E9ED-D75D-DF40-B20F-46FB25F50A85}" type="slidenum">
              <a:rPr lang="en-US" smtClean="0"/>
              <a:t>14</a:t>
            </a:fld>
            <a:endParaRPr lang="en-US"/>
          </a:p>
        </p:txBody>
      </p:sp>
    </p:spTree>
    <p:extLst>
      <p:ext uri="{BB962C8B-B14F-4D97-AF65-F5344CB8AC3E}">
        <p14:creationId xmlns:p14="http://schemas.microsoft.com/office/powerpoint/2010/main" val="2530520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Now that we know which range to look at for our serving size, look at the column to the right of it. This column tells you the maximum amount of added sugars the cereal can contain to meet the added sugars limit for cereals in the CACFP.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For a cereal that has a serving size of 26-30 grams, the maximum amount of added sugars it can contain and meet the CACFP added sugars limit is 6 grams. </a:t>
            </a:r>
          </a:p>
          <a:p>
            <a:pPr marL="0" marR="0" lvl="0" indent="0" algn="l" defTabSz="685800" rtl="0" eaLnBrk="1" fontAlgn="auto" latinLnBrk="0" hangingPunct="1">
              <a:lnSpc>
                <a:spcPct val="100000"/>
              </a:lnSpc>
              <a:spcBef>
                <a:spcPts val="0"/>
              </a:spcBef>
              <a:spcAft>
                <a:spcPts val="0"/>
              </a:spcAft>
              <a:buClrTx/>
              <a:buSzTx/>
              <a:buFontTx/>
              <a:buNone/>
              <a:tabLst/>
              <a:defRPr/>
            </a:pPr>
            <a:br>
              <a:rPr kumimoji="0" lang="en-US" sz="9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br>
            <a:b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a:p>
            <a:endParaRPr lang="en-US"/>
          </a:p>
        </p:txBody>
      </p:sp>
      <p:sp>
        <p:nvSpPr>
          <p:cNvPr id="4" name="Slide Number Placeholder 3"/>
          <p:cNvSpPr>
            <a:spLocks noGrp="1"/>
          </p:cNvSpPr>
          <p:nvPr>
            <p:ph type="sldNum" sz="quarter" idx="5"/>
          </p:nvPr>
        </p:nvSpPr>
        <p:spPr/>
        <p:txBody>
          <a:bodyPr/>
          <a:lstStyle/>
          <a:p>
            <a:fld id="{8A92E9ED-D75D-DF40-B20F-46FB25F50A85}" type="slidenum">
              <a:rPr lang="en-US" smtClean="0"/>
              <a:t>15</a:t>
            </a:fld>
            <a:endParaRPr lang="en-US"/>
          </a:p>
        </p:txBody>
      </p:sp>
    </p:spTree>
    <p:extLst>
      <p:ext uri="{BB962C8B-B14F-4D97-AF65-F5344CB8AC3E}">
        <p14:creationId xmlns:p14="http://schemas.microsoft.com/office/powerpoint/2010/main" val="1623635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Source Sans Pro" panose="020B0503030403020204" pitchFamily="34" charset="0"/>
                <a:ea typeface="Source Sans Pro" panose="020B0503030403020204" pitchFamily="34" charset="0"/>
                <a:cs typeface="Arial" panose="020B0604020202020204" pitchFamily="34" charset="0"/>
              </a:rPr>
              <a:t>So now, let's put it all together </a:t>
            </a:r>
          </a:p>
          <a:p>
            <a:endParaRPr lang="en-US" sz="1200">
              <a:latin typeface="Source Sans Pro" panose="020B0503030403020204" pitchFamily="34" charset="0"/>
              <a:ea typeface="Source Sans Pro" panose="020B0503030403020204" pitchFamily="34" charset="0"/>
              <a:cs typeface="Arial" panose="020B0604020202020204" pitchFamily="34" charset="0"/>
            </a:endParaRPr>
          </a:p>
          <a:p>
            <a:r>
              <a:rPr lang="en-US" sz="1200">
                <a:latin typeface="Source Sans Pro" panose="020B0503030403020204" pitchFamily="34" charset="0"/>
                <a:ea typeface="Source Sans Pro" panose="020B0503030403020204" pitchFamily="34" charset="0"/>
                <a:cs typeface="Arial" panose="020B0604020202020204" pitchFamily="34" charset="0"/>
              </a:rPr>
              <a:t>Is this cereal creditable? Does this cereal meet the added sugars limit for breakfast cereals in the CACFP?</a:t>
            </a:r>
          </a:p>
          <a:p>
            <a:endParaRPr lang="en-US" sz="1200">
              <a:latin typeface="Source Sans Pro" panose="020B0503030403020204" pitchFamily="34" charset="0"/>
              <a:ea typeface="Source Sans Pro" panose="020B0503030403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8A92E9ED-D75D-DF40-B20F-46FB25F50A85}" type="slidenum">
              <a:rPr lang="en-US" smtClean="0"/>
              <a:t>16</a:t>
            </a:fld>
            <a:endParaRPr lang="en-US"/>
          </a:p>
        </p:txBody>
      </p:sp>
    </p:spTree>
    <p:extLst>
      <p:ext uri="{BB962C8B-B14F-4D97-AF65-F5344CB8AC3E}">
        <p14:creationId xmlns:p14="http://schemas.microsoft.com/office/powerpoint/2010/main" val="2013383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a:latin typeface="Source Sans Pro" panose="020B0503030403020204" pitchFamily="34" charset="0"/>
                <a:ea typeface="Source Sans Pro" panose="020B0503030403020204" pitchFamily="34" charset="0"/>
                <a:cs typeface="Arial" panose="020B0604020202020204" pitchFamily="34" charset="0"/>
              </a:rPr>
              <a:t>If you answered yes, you are correct. This cereal is creditable. It meets the added sugars limit for breakfast cereals in the CACFP. </a:t>
            </a:r>
            <a:endParaRPr lang="en-US" sz="1200" kern="1200">
              <a:solidFill>
                <a:schemeClr val="tx1"/>
              </a:solidFill>
              <a:latin typeface="Source Sans Pro" panose="020B0503030403020204" pitchFamily="34" charset="0"/>
              <a:ea typeface="Source Sans Pro" panose="020B0503030403020204" pitchFamily="34" charset="0"/>
              <a:cs typeface="Arial" panose="020B0604020202020204" pitchFamily="34" charset="0"/>
            </a:endParaRPr>
          </a:p>
          <a:p>
            <a:endParaRPr lang="en-US" sz="1200">
              <a:latin typeface="Source Sans Pro" panose="020B0503030403020204" pitchFamily="34" charset="0"/>
              <a:ea typeface="Source Sans Pro" panose="020B0503030403020204" pitchFamily="34" charset="0"/>
              <a:cs typeface="Arial" panose="020B0604020202020204" pitchFamily="34" charset="0"/>
            </a:endParaRPr>
          </a:p>
          <a:p>
            <a:endParaRPr lang="en-US" sz="1200">
              <a:latin typeface="Source Sans Pro" panose="020B0503030403020204" pitchFamily="34" charset="0"/>
              <a:ea typeface="Source Sans Pro" panose="020B0503030403020204" pitchFamily="34" charset="0"/>
              <a:cs typeface="Arial" panose="020B0604020202020204" pitchFamily="34" charset="0"/>
            </a:endParaRPr>
          </a:p>
          <a:p>
            <a:r>
              <a:rPr lang="en-US" sz="1200">
                <a:latin typeface="Source Sans Pro" panose="020B0503030403020204" pitchFamily="34" charset="0"/>
                <a:ea typeface="Source Sans Pro" panose="020B0503030403020204" pitchFamily="34" charset="0"/>
                <a:cs typeface="Arial" panose="020B0604020202020204" pitchFamily="34" charset="0"/>
              </a:rPr>
              <a:t>As you can see on the chart, the maximum amount of added sugars allowed in 30 grams of cereal is 6 grams. Because this cereal only has 4 grams of added sugars per 30 gram serving, it is below the limit of 6 grams. Therefore, this can be served as part of a reimbursable meal or snack in the CACFP. </a:t>
            </a:r>
          </a:p>
          <a:p>
            <a:endParaRPr lang="en-US"/>
          </a:p>
        </p:txBody>
      </p:sp>
      <p:sp>
        <p:nvSpPr>
          <p:cNvPr id="4" name="Slide Number Placeholder 3"/>
          <p:cNvSpPr>
            <a:spLocks noGrp="1"/>
          </p:cNvSpPr>
          <p:nvPr>
            <p:ph type="sldNum" sz="quarter" idx="5"/>
          </p:nvPr>
        </p:nvSpPr>
        <p:spPr/>
        <p:txBody>
          <a:bodyPr/>
          <a:lstStyle/>
          <a:p>
            <a:fld id="{8A92E9ED-D75D-DF40-B20F-46FB25F50A85}" type="slidenum">
              <a:rPr lang="en-US" smtClean="0"/>
              <a:t>17</a:t>
            </a:fld>
            <a:endParaRPr lang="en-US"/>
          </a:p>
        </p:txBody>
      </p:sp>
    </p:spTree>
    <p:extLst>
      <p:ext uri="{BB962C8B-B14F-4D97-AF65-F5344CB8AC3E}">
        <p14:creationId xmlns:p14="http://schemas.microsoft.com/office/powerpoint/2010/main" val="62119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Arial" panose="020B0604020202020204" pitchFamily="34" charset="0"/>
                <a:cs typeface="Arial" panose="020B0604020202020204" pitchFamily="34" charset="0"/>
              </a:rPr>
              <a:t>Let’s try a few more examples.</a:t>
            </a:r>
          </a:p>
          <a:p>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Here you see the Nutrition Facts label for a new cereal that we are calling, “C Brand Great Granola Cereal”. Look at the Nutrition Facts label and use the chart to decide if the cereal meets the added sugars limit. </a:t>
            </a:r>
          </a:p>
          <a:p>
            <a:endParaRPr lang="en-US" sz="1200">
              <a:latin typeface="Arial" panose="020B0604020202020204" pitchFamily="34" charset="0"/>
              <a:cs typeface="Arial" panose="020B0604020202020204" pitchFamily="34" charset="0"/>
            </a:endParaRP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8A92E9ED-D75D-DF40-B20F-46FB25F50A85}" type="slidenum">
              <a:rPr lang="en-US" smtClean="0"/>
              <a:t>18</a:t>
            </a:fld>
            <a:endParaRPr lang="en-US"/>
          </a:p>
        </p:txBody>
      </p:sp>
    </p:spTree>
    <p:extLst>
      <p:ext uri="{BB962C8B-B14F-4D97-AF65-F5344CB8AC3E}">
        <p14:creationId xmlns:p14="http://schemas.microsoft.com/office/powerpoint/2010/main" val="28814336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Source Sans Pro" panose="020B0503030403020204" pitchFamily="34" charset="0"/>
                <a:ea typeface="Source Sans Pro" panose="020B0503030403020204" pitchFamily="34" charset="0"/>
                <a:cs typeface="Arial" panose="020B0604020202020204" pitchFamily="34" charset="0"/>
              </a:rPr>
              <a:t>Is this cereal creditable? Does this cereal meet the added sugars limit for breakfast cereals in the CACFP?</a:t>
            </a:r>
          </a:p>
          <a:p>
            <a:endParaRPr lang="en-US" sz="1200">
              <a:latin typeface="Source Sans Pro" panose="020B0503030403020204" pitchFamily="34" charset="0"/>
              <a:ea typeface="Source Sans Pro" panose="020B0503030403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8A92E9ED-D75D-DF40-B20F-46FB25F50A85}" type="slidenum">
              <a:rPr lang="en-US" smtClean="0"/>
              <a:t>19</a:t>
            </a:fld>
            <a:endParaRPr lang="en-US"/>
          </a:p>
        </p:txBody>
      </p:sp>
    </p:spTree>
    <p:extLst>
      <p:ext uri="{BB962C8B-B14F-4D97-AF65-F5344CB8AC3E}">
        <p14:creationId xmlns:p14="http://schemas.microsoft.com/office/powerpoint/2010/main" val="2097752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Source Sans Pro" panose="020B0503030403020204" pitchFamily="34" charset="0"/>
                <a:ea typeface="Source Sans Pro" panose="020B0503030403020204" pitchFamily="34" charset="0"/>
                <a:cs typeface="Arial" panose="020B0604020202020204" pitchFamily="34" charset="0"/>
              </a:rPr>
              <a:t>Team Nutrition is an initiative of the USDA Food and Nutrition Service that supports the Child Nutrition Programs, including the National School Lunch Program, the School Breakfast Program, and of course, the Child and Adult Care Food Program, or the CACFP. </a:t>
            </a:r>
          </a:p>
          <a:p>
            <a:endParaRPr lang="en-US" sz="1200" dirty="0">
              <a:latin typeface="Source Sans Pro" panose="020B0503030403020204" pitchFamily="34" charset="0"/>
              <a:ea typeface="Source Sans Pro" panose="020B0503030403020204" pitchFamily="34" charset="0"/>
              <a:cs typeface="Arial" panose="020B0604020202020204" pitchFamily="34" charset="0"/>
            </a:endParaRPr>
          </a:p>
          <a:p>
            <a:r>
              <a:rPr lang="en-US" sz="1200" dirty="0">
                <a:latin typeface="Source Sans Pro" panose="020B0503030403020204" pitchFamily="34" charset="0"/>
                <a:ea typeface="Source Sans Pro" panose="020B0503030403020204" pitchFamily="34" charset="0"/>
                <a:cs typeface="Arial" panose="020B0604020202020204" pitchFamily="34" charset="0"/>
              </a:rPr>
              <a:t>The goal of Team Nutrition is to improve children's lifelong eating and physical activity habits through nutrition education based on the principles of the Dietary Guidelines for Americans and MyPlate. </a:t>
            </a:r>
          </a:p>
          <a:p>
            <a:endParaRPr lang="en-US" sz="1200" dirty="0">
              <a:latin typeface="Source Sans Pro" panose="020B0503030403020204" pitchFamily="34" charset="0"/>
              <a:ea typeface="Source Sans Pro" panose="020B0503030403020204" pitchFamily="34" charset="0"/>
              <a:cs typeface="Arial" panose="020B0604020202020204" pitchFamily="34" charset="0"/>
            </a:endParaRPr>
          </a:p>
          <a:p>
            <a:r>
              <a:rPr lang="en-US" sz="1200" dirty="0">
                <a:latin typeface="Source Sans Pro" panose="020B0503030403020204" pitchFamily="34" charset="0"/>
                <a:ea typeface="Source Sans Pro" panose="020B0503030403020204" pitchFamily="34" charset="0"/>
                <a:cs typeface="Arial" panose="020B0604020202020204" pitchFamily="34" charset="0"/>
              </a:rPr>
              <a:t>It does so through training and technical assistance for those preparing and serving meals, providing nutrition education for children, and building support for healthier school and child care environments.</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A92E9ED-D75D-DF40-B20F-46FB25F50A85}" type="slidenum">
              <a:rPr lang="en-US" smtClean="0"/>
              <a:t>2</a:t>
            </a:fld>
            <a:endParaRPr lang="en-US" dirty="0"/>
          </a:p>
        </p:txBody>
      </p:sp>
    </p:spTree>
    <p:extLst>
      <p:ext uri="{BB962C8B-B14F-4D97-AF65-F5344CB8AC3E}">
        <p14:creationId xmlns:p14="http://schemas.microsoft.com/office/powerpoint/2010/main" val="3026528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If you said yes, you are correct.  C Brand Great Granola cereal is creditable because it meets the CACFP added sugars limit of 6 grams of added sugars per dry ounce.</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To figure out if this cereal was creditable look at the serving size on the Nutrition Facts label which is 55 grams. We then looked at the “Added Sugars” line on the Nutrition Facts label to see how much added sugar is in one serving of this cereal, which is 10 grams of added sugars.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We then looked at the chart on the worksheet to find the serving size range for this cereal. Since we know the serving size is 55 grams, we looked at the serving size range of 55-58 grams to see the maximum amount of added sugars that can be found in that serving size. So, that means we looked to the right of the  55-58 grams serving size row, and saw that the cereal cannot contain more than 12 grams of added sugars. Since this cereal contains 10 grams of added sugars, and according to the chart the maximum amount of added sugar that can be in this serving size is 12 grams, then this cereal is creditable/meets</a:t>
            </a:r>
            <a:r>
              <a:rPr lang="en-US" sz="1200" baseline="0" dirty="0">
                <a:latin typeface="Arial" panose="020B0604020202020204" pitchFamily="34" charset="0"/>
                <a:cs typeface="Arial" panose="020B0604020202020204" pitchFamily="34" charset="0"/>
              </a:rPr>
              <a:t> the sugar limit for cereals in the CACFP</a:t>
            </a:r>
            <a:r>
              <a:rPr lang="en-US" sz="1200" dirty="0">
                <a:latin typeface="Arial" panose="020B0604020202020204" pitchFamily="34" charset="0"/>
                <a:cs typeface="Arial" panose="020B0604020202020204" pitchFamily="34" charset="0"/>
              </a:rPr>
              <a:t>. </a:t>
            </a:r>
          </a:p>
          <a:p>
            <a:endParaRPr lang="en-US" sz="1200" dirty="0"/>
          </a:p>
          <a:p>
            <a:endParaRPr lang="en-US" dirty="0"/>
          </a:p>
        </p:txBody>
      </p:sp>
      <p:sp>
        <p:nvSpPr>
          <p:cNvPr id="4" name="Slide Number Placeholder 3"/>
          <p:cNvSpPr>
            <a:spLocks noGrp="1"/>
          </p:cNvSpPr>
          <p:nvPr>
            <p:ph type="sldNum" sz="quarter" idx="5"/>
          </p:nvPr>
        </p:nvSpPr>
        <p:spPr/>
        <p:txBody>
          <a:bodyPr/>
          <a:lstStyle/>
          <a:p>
            <a:fld id="{8A92E9ED-D75D-DF40-B20F-46FB25F50A85}" type="slidenum">
              <a:rPr lang="en-US" smtClean="0"/>
              <a:t>20</a:t>
            </a:fld>
            <a:endParaRPr lang="en-US" dirty="0"/>
          </a:p>
        </p:txBody>
      </p:sp>
    </p:spTree>
    <p:extLst>
      <p:ext uri="{BB962C8B-B14F-4D97-AF65-F5344CB8AC3E}">
        <p14:creationId xmlns:p14="http://schemas.microsoft.com/office/powerpoint/2010/main" val="18259811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If this was an actual cereal brand, you could write it down on your “Cereals to Serve in the CACFP” list on page 2 of the worksheet. </a:t>
            </a:r>
            <a:r>
              <a:rPr lang="en-US" sz="1200" baseline="0" dirty="0">
                <a:latin typeface="Arial" panose="020B0604020202020204" pitchFamily="34" charset="0"/>
                <a:cs typeface="Arial" panose="020B0604020202020204" pitchFamily="34" charset="0"/>
              </a:rPr>
              <a:t>You can continue to add to this list as you find additional creditable breakfast cereals you may serve in your program.</a:t>
            </a:r>
          </a:p>
          <a:p>
            <a:endParaRPr lang="en-US" sz="1200" baseline="0" dirty="0">
              <a:latin typeface="Arial" panose="020B0604020202020204" pitchFamily="34" charset="0"/>
              <a:cs typeface="Arial" panose="020B0604020202020204" pitchFamily="34" charset="0"/>
            </a:endParaRPr>
          </a:p>
          <a:p>
            <a:r>
              <a:rPr lang="en-US" sz="1200" baseline="0" dirty="0">
                <a:latin typeface="Arial" panose="020B0604020202020204" pitchFamily="34" charset="0"/>
                <a:cs typeface="Arial" panose="020B0604020202020204" pitchFamily="34" charset="0"/>
              </a:rPr>
              <a:t>Because we know that cereal formulations can change from time to time, we also include a note on the worksheet reminding users to check the Nutrition Facts label on the cereal every time to make sure the cereal meets the added sugars limit. </a:t>
            </a:r>
          </a:p>
          <a:p>
            <a:endParaRPr lang="en-US" baseline="0" dirty="0"/>
          </a:p>
          <a:p>
            <a:endParaRPr lang="en-US" baseline="0" dirty="0"/>
          </a:p>
          <a:p>
            <a:endParaRPr lang="en-US" dirty="0"/>
          </a:p>
        </p:txBody>
      </p:sp>
      <p:sp>
        <p:nvSpPr>
          <p:cNvPr id="4" name="Slide Number Placeholder 3"/>
          <p:cNvSpPr>
            <a:spLocks noGrp="1"/>
          </p:cNvSpPr>
          <p:nvPr>
            <p:ph type="sldNum" sz="quarter" idx="5"/>
          </p:nvPr>
        </p:nvSpPr>
        <p:spPr/>
        <p:txBody>
          <a:bodyPr/>
          <a:lstStyle/>
          <a:p>
            <a:fld id="{8A92E9ED-D75D-DF40-B20F-46FB25F50A85}" type="slidenum">
              <a:rPr lang="en-US" smtClean="0"/>
              <a:t>21</a:t>
            </a:fld>
            <a:endParaRPr lang="en-US" dirty="0"/>
          </a:p>
        </p:txBody>
      </p:sp>
    </p:spTree>
    <p:extLst>
      <p:ext uri="{BB962C8B-B14F-4D97-AF65-F5344CB8AC3E}">
        <p14:creationId xmlns:p14="http://schemas.microsoft.com/office/powerpoint/2010/main" val="33781780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Let’s try a few more examples.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Here you see the Nutrition Facts label for a new cereal that we are calling, “D Brand Fruity Flakes Cereal”. Look at the Nutrition Facts label and use the chart to decide if the cereal meets the added sugars limit. </a:t>
            </a:r>
          </a:p>
          <a:p>
            <a:endParaRPr lang="en-US" sz="1200" dirty="0">
              <a:latin typeface="Arial" panose="020B0604020202020204" pitchFamily="34" charset="0"/>
              <a:cs typeface="Arial" panose="020B0604020202020204" pitchFamily="34" charset="0"/>
            </a:endParaRP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A92E9ED-D75D-DF40-B20F-46FB25F50A85}" type="slidenum">
              <a:rPr lang="en-US" smtClean="0"/>
              <a:t>22</a:t>
            </a:fld>
            <a:endParaRPr lang="en-US" dirty="0"/>
          </a:p>
        </p:txBody>
      </p:sp>
    </p:spTree>
    <p:extLst>
      <p:ext uri="{BB962C8B-B14F-4D97-AF65-F5344CB8AC3E}">
        <p14:creationId xmlns:p14="http://schemas.microsoft.com/office/powerpoint/2010/main" val="3269446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Source Sans Pro" panose="020B0503030403020204" pitchFamily="34" charset="0"/>
                <a:ea typeface="Source Sans Pro" panose="020B0503030403020204" pitchFamily="34" charset="0"/>
                <a:cs typeface="Arial" panose="020B0604020202020204" pitchFamily="34" charset="0"/>
              </a:rPr>
              <a:t>Is this cereal creditable? Does this cereal meet the added sugars limit for breakfast cereals in the CACFP?</a:t>
            </a:r>
          </a:p>
          <a:p>
            <a:endParaRPr lang="en-US" sz="1200" dirty="0">
              <a:latin typeface="Source Sans Pro" panose="020B0503030403020204" pitchFamily="34" charset="0"/>
              <a:ea typeface="Source Sans Pro" panose="020B0503030403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92E9ED-D75D-DF40-B20F-46FB25F50A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7409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you, said no. you are correct.  D Brand Fruity Flakes cereal is not creditable because it does not meet the CACFP added sugars limit of 6 grams of added sugars per dry ounce.</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figure out if this cereal was creditable look at the serving size on the Nutrition Facts label which is 37 grams. We then looked at the “Added Sugars” line on the Nutrition Facts label to see how much added sugar is in one serving of this cereal, which is 12 grams of added sugars.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 then looked at the chart on the worksheet to find the serving size range for this cereal. Since we know the serving size is 37  grams, we looked at the serving size range of 36-40 grams to see the maximum amount of added sugars that can be found in that serving size. So, that means we looked to the right of the  36-40 grams serving size row, and saw that the cereal cannot contain more than 8 grams of added sugars. Since this cereal contains 12 grams of added sugars, and according to the chart the maximum amount of added sugar that can be in this serving size is 8 grams, then this cereal is  not creditable, it does not meet the sugar limit for cereals in the CACFP.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92E9ED-D75D-DF40-B20F-46FB25F50A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1160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second to talk about servings per container on a Nutrition Facts label. </a:t>
            </a:r>
            <a:r>
              <a:rPr lang="en-US" sz="1200" baseline="0" dirty="0">
                <a:latin typeface="Arial" panose="020B0604020202020204" pitchFamily="34" charset="0"/>
                <a:cs typeface="Arial" panose="020B0604020202020204" pitchFamily="34" charset="0"/>
              </a:rPr>
              <a:t>The first line of the Nutrition Facts label is “servings per container.” This shows the total number of servings in the entire food package or container. Be aware that one package of food may contain more than one serving. </a:t>
            </a:r>
          </a:p>
          <a:p>
            <a:endParaRPr lang="en-US" sz="1200" baseline="0" dirty="0">
              <a:latin typeface="Arial" panose="020B0604020202020204" pitchFamily="34" charset="0"/>
              <a:cs typeface="Arial" panose="020B0604020202020204" pitchFamily="34" charset="0"/>
            </a:endParaRPr>
          </a:p>
          <a:p>
            <a:r>
              <a:rPr lang="en-US" sz="1200" baseline="0" dirty="0">
                <a:latin typeface="Arial" panose="020B0604020202020204" pitchFamily="34" charset="0"/>
                <a:cs typeface="Arial" panose="020B0604020202020204" pitchFamily="34" charset="0"/>
              </a:rPr>
              <a:t>For example, when you look at the “servings per container” line highlighted on the slide it shows that there are 8 servings of 2/3 cup of breakfast cereal in this container.</a:t>
            </a:r>
          </a:p>
          <a:p>
            <a:endParaRPr lang="en-US" dirty="0"/>
          </a:p>
        </p:txBody>
      </p:sp>
      <p:sp>
        <p:nvSpPr>
          <p:cNvPr id="4" name="Slide Number Placeholder 3"/>
          <p:cNvSpPr>
            <a:spLocks noGrp="1"/>
          </p:cNvSpPr>
          <p:nvPr>
            <p:ph type="sldNum" sz="quarter" idx="5"/>
          </p:nvPr>
        </p:nvSpPr>
        <p:spPr/>
        <p:txBody>
          <a:bodyPr/>
          <a:lstStyle/>
          <a:p>
            <a:fld id="{C06803BF-B57F-4FAB-88EE-BDB03499A593}" type="slidenum">
              <a:rPr lang="en-US" smtClean="0"/>
              <a:t>25</a:t>
            </a:fld>
            <a:endParaRPr lang="en-US" dirty="0"/>
          </a:p>
        </p:txBody>
      </p:sp>
    </p:spTree>
    <p:extLst>
      <p:ext uri="{BB962C8B-B14F-4D97-AF65-F5344CB8AC3E}">
        <p14:creationId xmlns:p14="http://schemas.microsoft.com/office/powerpoint/2010/main" val="411261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Arial" panose="020B0604020202020204" pitchFamily="34" charset="0"/>
                <a:ea typeface="+mn-ea"/>
                <a:cs typeface="Arial" panose="020B0604020202020204" pitchFamily="34" charset="0"/>
              </a:rPr>
              <a:t>So, if you serve more than one serving, you are also serving more calories, added sugars, and other nutrients.</a:t>
            </a:r>
          </a:p>
          <a:p>
            <a:endParaRPr lang="en-US" sz="1200" baseline="0" dirty="0">
              <a:latin typeface="Arial" panose="020B0604020202020204" pitchFamily="34" charset="0"/>
              <a:cs typeface="Arial" panose="020B0604020202020204" pitchFamily="34" charset="0"/>
            </a:endParaRPr>
          </a:p>
          <a:p>
            <a:r>
              <a:rPr lang="en-US" sz="1200" baseline="0" dirty="0">
                <a:latin typeface="Arial" panose="020B0604020202020204" pitchFamily="34" charset="0"/>
                <a:cs typeface="Arial" panose="020B0604020202020204" pitchFamily="34" charset="0"/>
              </a:rPr>
              <a:t>For example, a 1-cup serving of the breakfast cereal shown on the left of the slide contains 100 calories and 7 grams of added sugars. </a:t>
            </a:r>
          </a:p>
          <a:p>
            <a:endParaRPr lang="en-US" sz="1200" baseline="0" dirty="0">
              <a:latin typeface="Arial" panose="020B0604020202020204" pitchFamily="34" charset="0"/>
              <a:cs typeface="Arial" panose="020B0604020202020204" pitchFamily="34" charset="0"/>
            </a:endParaRPr>
          </a:p>
          <a:p>
            <a:r>
              <a:rPr lang="en-US" sz="1200" baseline="0" dirty="0">
                <a:latin typeface="Arial" panose="020B0604020202020204" pitchFamily="34" charset="0"/>
                <a:cs typeface="Arial" panose="020B0604020202020204" pitchFamily="34" charset="0"/>
              </a:rPr>
              <a:t>However, if you serve 2 cups of that same breakfast cereal shown on the right of the slide, then the 2-cup serving contains 200 calories and 14 grams of added sugars. </a:t>
            </a:r>
          </a:p>
          <a:p>
            <a:endParaRPr lang="en-US" sz="1200" baseline="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06803BF-B57F-4FAB-88EE-BDB03499A593}" type="slidenum">
              <a:rPr lang="en-US" smtClean="0"/>
              <a:t>26</a:t>
            </a:fld>
            <a:endParaRPr lang="en-US" dirty="0"/>
          </a:p>
        </p:txBody>
      </p:sp>
    </p:spTree>
    <p:extLst>
      <p:ext uri="{BB962C8B-B14F-4D97-AF65-F5344CB8AC3E}">
        <p14:creationId xmlns:p14="http://schemas.microsoft.com/office/powerpoint/2010/main" val="41756218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defRPr/>
            </a:pPr>
            <a:r>
              <a:rPr lang="en-US" sz="1200">
                <a:solidFill>
                  <a:srgbClr val="000000"/>
                </a:solidFill>
                <a:latin typeface="Aptos Narrow"/>
                <a:ea typeface="Source Sans Pro"/>
                <a:cs typeface="Arial" panose="020B0604020202020204" pitchFamily="34" charset="0"/>
              </a:rPr>
              <a:t>Let's move on to one of the frequently asked questions we received.</a:t>
            </a:r>
            <a:endParaRPr lang="en-US"/>
          </a:p>
          <a:p>
            <a:pPr defTabSz="914400">
              <a:defRPr/>
            </a:pPr>
            <a:endParaRPr lang="en-US" sz="1200" dirty="0">
              <a:solidFill>
                <a:srgbClr val="000000"/>
              </a:solidFill>
              <a:latin typeface="Aptos Narrow"/>
              <a:ea typeface="Source Sans Pro"/>
              <a:cs typeface="Arial" panose="020B0604020202020204" pitchFamily="34" charset="0"/>
            </a:endParaRPr>
          </a:p>
          <a:p>
            <a:pPr defTabSz="914400">
              <a:defRPr/>
            </a:pPr>
            <a:r>
              <a:rPr lang="en-US" sz="1200" dirty="0">
                <a:solidFill>
                  <a:srgbClr val="000000"/>
                </a:solidFill>
                <a:latin typeface="Aptos Narrow"/>
                <a:ea typeface="Source Sans Pro"/>
                <a:cs typeface="Arial" panose="020B0604020202020204" pitchFamily="34" charset="0"/>
              </a:rPr>
              <a:t>Questions: Are there</a:t>
            </a:r>
            <a:r>
              <a:rPr lang="en-US" sz="1200" dirty="0">
                <a:solidFill>
                  <a:srgbClr val="000000"/>
                </a:solidFill>
                <a:effectLst/>
                <a:latin typeface="Aptos Narrow"/>
                <a:ea typeface="Source Sans Pro"/>
                <a:cs typeface="Aptos" panose="020B0004020202020204" pitchFamily="34" charset="0"/>
              </a:rPr>
              <a:t> breakfast cereals available that meet the updated nutrition requirements? Have food manufacturers committed to formulate products that support these changes?</a:t>
            </a:r>
            <a:r>
              <a:rPr kumimoji="0" lang="en-US" sz="1200" i="0" u="none" strike="noStrike" kern="1200" cap="none" spc="0" normalizeH="0" baseline="0" noProof="0" dirty="0">
                <a:ln>
                  <a:noFill/>
                </a:ln>
                <a:solidFill>
                  <a:srgbClr val="FF9933"/>
                </a:solidFill>
                <a:effectLst/>
                <a:uLnTx/>
                <a:uFillTx/>
                <a:latin typeface="Source Sans Pro"/>
                <a:ea typeface="Source Sans Pro"/>
                <a:cs typeface="Arial" panose="020B0604020202020204" pitchFamily="34" charset="0"/>
              </a:rPr>
              <a:t>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9933"/>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803BF-B57F-4FAB-88EE-BDB03499A5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675086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2800" b="1" i="0" u="none" strike="noStrike" kern="1200" cap="none" spc="0" normalizeH="0" baseline="0" noProof="0" dirty="0">
                <a:ln>
                  <a:noFill/>
                </a:ln>
                <a:solidFill>
                  <a:srgbClr val="FF9933"/>
                </a:solidFill>
                <a:effectLst/>
                <a:uLnTx/>
                <a:uFillTx/>
                <a:latin typeface="Source Sans Pro"/>
                <a:ea typeface="Source Sans Pro"/>
                <a:cs typeface="Arial" panose="020B0604020202020204" pitchFamily="34" charset="0"/>
              </a:rPr>
              <a:t>Answer: </a:t>
            </a:r>
            <a:r>
              <a:rPr lang="en-US" sz="1800" dirty="0">
                <a:solidFill>
                  <a:srgbClr val="000000"/>
                </a:solidFill>
                <a:effectLst/>
                <a:latin typeface="Aptos Narrow"/>
                <a:ea typeface="Aptos" panose="020B0004020202020204" pitchFamily="34" charset="0"/>
                <a:cs typeface="Aptos" panose="020B0004020202020204" pitchFamily="34" charset="0"/>
              </a:rPr>
              <a:t>USDA has verified that there are products currently available to meet the product-based added sugars limits offered by popular brands for breakfast cereal and yogurt.</a:t>
            </a:r>
            <a:r>
              <a:rPr kumimoji="0" lang="en-US" sz="1800" i="0" u="none" strike="noStrike" kern="1200" cap="none" spc="0" normalizeH="0" baseline="0" dirty="0">
                <a:ln>
                  <a:noFill/>
                </a:ln>
                <a:solidFill>
                  <a:srgbClr val="000000"/>
                </a:solidFill>
                <a:effectLst/>
                <a:uLnTx/>
                <a:uFillTx/>
                <a:latin typeface="Aptos Narrow"/>
                <a:ea typeface="Aptos" panose="020B0004020202020204" pitchFamily="34" charset="0"/>
                <a:cs typeface="Aptos" panose="020B0004020202020204" pitchFamily="34" charset="0"/>
              </a:rPr>
              <a:t> An easy way to identify cereals that meet the added sugars limit is to </a:t>
            </a:r>
            <a:r>
              <a:rPr kumimoji="0" lang="en-US" sz="1800" i="0" u="none" strike="noStrike" kern="1200" cap="none" spc="0" normalizeH="0" baseline="0" noProof="0" dirty="0">
                <a:ln>
                  <a:noFill/>
                </a:ln>
                <a:solidFill>
                  <a:srgbClr val="000000"/>
                </a:solidFill>
                <a:effectLst/>
                <a:uLnTx/>
                <a:uFillTx/>
                <a:latin typeface="Source Sans Pro"/>
                <a:ea typeface="Source Sans Pro"/>
                <a:cs typeface="Aptos" panose="020B0004020202020204" pitchFamily="34" charset="0"/>
              </a:rPr>
              <a:t>use any State agency’s  updated WIC-approved food list because WIC product-based limits for breakfast cereal mirror Child Nutrition Program’s added sugars limits for breakfast cereals.</a:t>
            </a:r>
            <a:endParaRPr lang="en-US" sz="2000" i="0" u="none" strike="noStrike" kern="1200" cap="none" spc="0" normalizeH="0" baseline="0" noProof="0" dirty="0">
              <a:ln>
                <a:noFill/>
              </a:ln>
              <a:solidFill>
                <a:srgbClr val="FF9933"/>
              </a:solidFill>
              <a:effectLst/>
              <a:uLnTx/>
              <a:uFillTx/>
              <a:latin typeface="Source Sans Pro"/>
              <a:ea typeface="Source Sans Pro"/>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803BF-B57F-4FAB-88EE-BDB03499A5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870805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9933"/>
                </a:solidFill>
                <a:effectLst/>
                <a:uLnTx/>
                <a:uFillTx/>
                <a:latin typeface="Source Sans Pro"/>
                <a:ea typeface="Source Sans Pro"/>
                <a:cs typeface="Arial"/>
              </a:rPr>
              <a:t>Question: </a:t>
            </a:r>
            <a:r>
              <a:rPr kumimoji="0" lang="en-US" sz="1650" b="0" i="0" u="none" strike="noStrike" kern="1200" cap="none" spc="0" normalizeH="0" baseline="0" noProof="0" dirty="0">
                <a:ln>
                  <a:noFill/>
                </a:ln>
                <a:solidFill>
                  <a:srgbClr val="000000"/>
                </a:solidFill>
                <a:effectLst/>
                <a:uLnTx/>
                <a:uFillTx/>
                <a:latin typeface="Source Sans Pro"/>
                <a:ea typeface="Source Sans Pro"/>
                <a:cs typeface="Aptos" panose="020B0004020202020204" pitchFamily="34" charset="0"/>
              </a:rPr>
              <a:t>What are “added sugars”?</a:t>
            </a:r>
            <a:endParaRPr kumimoji="0" lang="en-US" sz="1650" b="0" i="0" u="none" strike="noStrike" kern="1200" cap="none" spc="0" normalizeH="0" baseline="0" noProof="0" dirty="0">
              <a:ln>
                <a:noFill/>
              </a:ln>
              <a:solidFill>
                <a:srgbClr val="FF9933"/>
              </a:solidFill>
              <a:effectLst/>
              <a:uLnTx/>
              <a:uFillTx/>
              <a:latin typeface="Source Sans Pro"/>
              <a:ea typeface="Source Sans Pro"/>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9933"/>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9933"/>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803BF-B57F-4FAB-88EE-BDB03499A5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8489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aseline="0" dirty="0">
                <a:latin typeface="Source Sans Pro" panose="020B0503030403020204" pitchFamily="34" charset="0"/>
                <a:ea typeface="Source Sans Pro" panose="020B0503030403020204" pitchFamily="34" charset="0"/>
                <a:cs typeface="Arial" panose="020B0604020202020204" pitchFamily="34" charset="0"/>
              </a:rPr>
              <a:t>On </a:t>
            </a:r>
            <a:r>
              <a:rPr lang="en-US" sz="900" b="0" i="0" u="none" strike="noStrike" dirty="0">
                <a:solidFill>
                  <a:srgbClr val="000000"/>
                </a:solidFill>
                <a:effectLst/>
                <a:highlight>
                  <a:srgbClr val="F5F5F5"/>
                </a:highlight>
                <a:latin typeface="Source Sans Pro" panose="020B0503030403020204" pitchFamily="34" charset="0"/>
                <a:ea typeface="Source Sans Pro" panose="020B0503030403020204" pitchFamily="34" charset="0"/>
              </a:rPr>
              <a:t>April 25, 2024, USDA published the Final Rule: Child Nutrition Programs: Meal Patterns Consistent With the 2020-2025 Dietary Guidelines for Americans, which finalized practical, science-based, long-term school nutrition requirements based on the goals of the Dietary Guidelines, extensive stakeholder input, and lessons learned from prior rulemakings. </a:t>
            </a:r>
            <a:r>
              <a:rPr lang="en-US" sz="1200" dirty="0">
                <a:latin typeface="Source Sans Pro" panose="020B0503030403020204" pitchFamily="34" charset="0"/>
                <a:ea typeface="Source Sans Pro" panose="020B0503030403020204" pitchFamily="34" charset="0"/>
              </a:rPr>
              <a:t>While school meal standards are impacted to the greatest degree through this final rule there are certain provisions that also impact CACFP operations. </a:t>
            </a:r>
            <a:endParaRPr lang="en-US" sz="900" b="0" i="0" u="none" strike="noStrike" dirty="0">
              <a:solidFill>
                <a:srgbClr val="000000"/>
              </a:solidFill>
              <a:effectLst/>
              <a:highlight>
                <a:srgbClr val="F5F5F5"/>
              </a:highlight>
              <a:latin typeface="Source Sans Pro" panose="020B0503030403020204" pitchFamily="34" charset="0"/>
              <a:ea typeface="Source Sans Pro" panose="020B0503030403020204" pitchFamily="34" charset="0"/>
            </a:endParaRPr>
          </a:p>
          <a:p>
            <a:endParaRPr lang="en-US" sz="900" baseline="0" dirty="0">
              <a:latin typeface="Source Sans Pro" panose="020B0503030403020204" pitchFamily="34" charset="0"/>
              <a:ea typeface="Source Sans Pro" panose="020B0503030403020204" pitchFamily="34" charset="0"/>
              <a:cs typeface="Arial" panose="020B0604020202020204" pitchFamily="34" charset="0"/>
            </a:endParaRPr>
          </a:p>
          <a:p>
            <a:pPr marL="171450" indent="-171450" fontAlgn="base">
              <a:buFont typeface="Arial" panose="020B0604020202020204" pitchFamily="34" charset="0"/>
              <a:buChar char="•"/>
            </a:pPr>
            <a:r>
              <a:rPr lang="en-US" b="0" i="0" dirty="0">
                <a:solidFill>
                  <a:srgbClr val="000000"/>
                </a:solidFill>
                <a:effectLst/>
                <a:latin typeface="Source Sans Pro" panose="020B0503030403020204" pitchFamily="34" charset="0"/>
                <a:ea typeface="Source Sans Pro" panose="020B0503030403020204" pitchFamily="34" charset="0"/>
                <a:cs typeface="Times New Roman"/>
              </a:rPr>
              <a:t>For the CACFP, this final rule updates the current limits on </a:t>
            </a:r>
            <a:r>
              <a:rPr lang="en-US" b="0" i="0" u="sng" dirty="0">
                <a:solidFill>
                  <a:srgbClr val="000000"/>
                </a:solidFill>
                <a:effectLst/>
                <a:latin typeface="Source Sans Pro" panose="020B0503030403020204" pitchFamily="34" charset="0"/>
                <a:ea typeface="Source Sans Pro" panose="020B0503030403020204" pitchFamily="34" charset="0"/>
                <a:cs typeface="Times New Roman"/>
              </a:rPr>
              <a:t>total sugars</a:t>
            </a:r>
            <a:r>
              <a:rPr lang="en-US" b="0" i="0" u="none" dirty="0">
                <a:solidFill>
                  <a:srgbClr val="000000"/>
                </a:solidFill>
                <a:effectLst/>
                <a:latin typeface="Source Sans Pro" panose="020B0503030403020204" pitchFamily="34" charset="0"/>
                <a:ea typeface="Source Sans Pro" panose="020B0503030403020204" pitchFamily="34" charset="0"/>
                <a:cs typeface="Times New Roman"/>
              </a:rPr>
              <a:t> </a:t>
            </a:r>
            <a:r>
              <a:rPr lang="en-US" b="0" i="0" dirty="0">
                <a:solidFill>
                  <a:srgbClr val="000000"/>
                </a:solidFill>
                <a:effectLst/>
                <a:latin typeface="Source Sans Pro" panose="020B0503030403020204" pitchFamily="34" charset="0"/>
                <a:ea typeface="Source Sans Pro" panose="020B0503030403020204" pitchFamily="34" charset="0"/>
                <a:cs typeface="Times New Roman"/>
              </a:rPr>
              <a:t>in breakfast cereals and yogurts to limits on </a:t>
            </a:r>
            <a:r>
              <a:rPr lang="en-US" b="0" i="0" u="sng" dirty="0">
                <a:solidFill>
                  <a:srgbClr val="000000"/>
                </a:solidFill>
                <a:effectLst/>
                <a:latin typeface="Source Sans Pro" panose="020B0503030403020204" pitchFamily="34" charset="0"/>
                <a:ea typeface="Source Sans Pro" panose="020B0503030403020204" pitchFamily="34" charset="0"/>
                <a:cs typeface="Times New Roman"/>
              </a:rPr>
              <a:t>added sugars in those items to align with school meal programs</a:t>
            </a:r>
            <a:r>
              <a:rPr lang="en-US" b="0" i="0" dirty="0">
                <a:solidFill>
                  <a:srgbClr val="000000"/>
                </a:solidFill>
                <a:effectLst/>
                <a:latin typeface="Source Sans Pro" panose="020B0503030403020204" pitchFamily="34" charset="0"/>
                <a:ea typeface="Source Sans Pro" panose="020B0503030403020204" pitchFamily="34" charset="0"/>
                <a:cs typeface="Times New Roman"/>
              </a:rPr>
              <a:t>. </a:t>
            </a:r>
          </a:p>
          <a:p>
            <a:pPr marL="171450" indent="-171450" fontAlgn="base">
              <a:buFont typeface="Arial" panose="020B0604020202020204" pitchFamily="34" charset="0"/>
              <a:buChar char="•"/>
            </a:pPr>
            <a:endParaRPr lang="en-US" b="0" i="0" dirty="0">
              <a:solidFill>
                <a:srgbClr val="000000"/>
              </a:solidFill>
              <a:effectLst/>
              <a:latin typeface="Source Sans Pro" panose="020B0503030403020204" pitchFamily="34" charset="0"/>
              <a:ea typeface="Source Sans Pro" panose="020B0503030403020204" pitchFamily="34" charset="0"/>
              <a:cs typeface="Times New Roman"/>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kern="0" dirty="0">
                <a:effectLst/>
                <a:latin typeface="Source Sans Pro" panose="020B0503030403020204" pitchFamily="34" charset="0"/>
                <a:ea typeface="Source Sans Pro" panose="020B0503030403020204" pitchFamily="34" charset="0"/>
              </a:rPr>
              <a:t>CACFP operators have already successfully implemented product-based sugar limits, and this rule updates these limits from total sugars to added sugars based on </a:t>
            </a:r>
            <a:r>
              <a:rPr lang="en-US" sz="1800" i="1" kern="0" dirty="0">
                <a:effectLst/>
                <a:latin typeface="Source Sans Pro" panose="020B0503030403020204" pitchFamily="34" charset="0"/>
                <a:ea typeface="Source Sans Pro" panose="020B0503030403020204" pitchFamily="34" charset="0"/>
              </a:rPr>
              <a:t>Dietary Guidelines</a:t>
            </a:r>
            <a:r>
              <a:rPr lang="en-US" sz="1800" kern="0" dirty="0">
                <a:effectLst/>
                <a:latin typeface="Source Sans Pro" panose="020B0503030403020204" pitchFamily="34" charset="0"/>
                <a:ea typeface="Source Sans Pro" panose="020B0503030403020204" pitchFamily="34" charset="0"/>
              </a:rPr>
              <a:t> recommendations and the fact that added sugars information is now available on the Nutrition Facts label.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sz="1800" kern="0" dirty="0">
              <a:effectLst/>
              <a:latin typeface="Source Sans Pro" panose="020B0503030403020204" pitchFamily="34" charset="0"/>
              <a:ea typeface="Source Sans Pro" panose="020B0503030403020204" pitchFamily="34" charset="0"/>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kern="0" dirty="0">
                <a:effectLst/>
                <a:latin typeface="Source Sans Pro" panose="020B0503030403020204" pitchFamily="34" charset="0"/>
                <a:ea typeface="Source Sans Pro" panose="020B0503030403020204" pitchFamily="34" charset="0"/>
              </a:rPr>
              <a:t>This change represents a different way of measuring sugar in the CACFP. Most breakfast cereals and yogurts that were able to be served under the total sugars limits will also meet the added sugars limits.   </a:t>
            </a:r>
          </a:p>
          <a:p>
            <a:pPr marL="0" indent="0" algn="l" rtl="0" fontAlgn="base">
              <a:buFont typeface="Arial" panose="020B0604020202020204" pitchFamily="34" charset="0"/>
              <a:buNone/>
            </a:pPr>
            <a:endParaRPr lang="en-US" b="0" i="0" dirty="0">
              <a:solidFill>
                <a:srgbClr val="000000"/>
              </a:solidFill>
              <a:effectLst/>
              <a:latin typeface="Source Sans Pro" panose="020B0503030403020204" pitchFamily="34" charset="0"/>
              <a:ea typeface="Source Sans Pro" panose="020B0503030403020204" pitchFamily="34" charset="0"/>
            </a:endParaRPr>
          </a:p>
          <a:p>
            <a:pPr marL="171450" indent="-171450" fontAlgn="base">
              <a:buFont typeface="Arial" panose="020B0604020202020204" pitchFamily="34" charset="0"/>
              <a:buChar char="•"/>
            </a:pPr>
            <a:r>
              <a:rPr lang="en-US" dirty="0">
                <a:solidFill>
                  <a:srgbClr val="000000"/>
                </a:solidFill>
                <a:latin typeface="Source Sans Pro" panose="020B0503030403020204" pitchFamily="34" charset="0"/>
                <a:ea typeface="Source Sans Pro" panose="020B0503030403020204" pitchFamily="34" charset="0"/>
                <a:cs typeface="Times New Roman"/>
              </a:rPr>
              <a:t>By October 1, 2025, CACFP operators are required to meet the following </a:t>
            </a:r>
            <a:r>
              <a:rPr lang="en-US" b="0" i="0" dirty="0">
                <a:solidFill>
                  <a:srgbClr val="000000"/>
                </a:solidFill>
                <a:effectLst/>
                <a:latin typeface="Source Sans Pro" panose="020B0503030403020204" pitchFamily="34" charset="0"/>
                <a:ea typeface="Source Sans Pro" panose="020B0503030403020204" pitchFamily="34" charset="0"/>
                <a:cs typeface="Times New Roman"/>
              </a:rPr>
              <a:t>product-based added sugars limits: </a:t>
            </a:r>
          </a:p>
          <a:p>
            <a:pPr marL="628650" lvl="1" indent="-171450" fontAlgn="base">
              <a:buFont typeface="Arial" panose="020B0604020202020204" pitchFamily="34" charset="0"/>
              <a:buChar char="•"/>
            </a:pPr>
            <a:r>
              <a:rPr lang="en-US" b="0" i="0" dirty="0">
                <a:solidFill>
                  <a:srgbClr val="000000"/>
                </a:solidFill>
                <a:effectLst/>
                <a:latin typeface="Source Sans Pro" panose="020B0503030403020204" pitchFamily="34" charset="0"/>
                <a:ea typeface="Source Sans Pro" panose="020B0503030403020204" pitchFamily="34" charset="0"/>
                <a:cs typeface="Times New Roman"/>
              </a:rPr>
              <a:t>Breakfast cereals must contain no more than 6 grams of added sugars per dry ounce.  </a:t>
            </a:r>
          </a:p>
          <a:p>
            <a:pPr marL="457200" lvl="1" indent="0" fontAlgn="base">
              <a:buFont typeface="Arial" panose="020B0604020202020204" pitchFamily="34" charset="0"/>
              <a:buNone/>
            </a:pPr>
            <a:endParaRPr lang="en-US" b="0" i="0" dirty="0">
              <a:solidFill>
                <a:srgbClr val="000000"/>
              </a:solidFill>
              <a:effectLst/>
              <a:latin typeface="Source Sans Pro" panose="020B0503030403020204" pitchFamily="34" charset="0"/>
              <a:ea typeface="Source Sans Pro" panose="020B0503030403020204" pitchFamily="34" charset="0"/>
              <a:cs typeface="Times New Roman"/>
            </a:endParaRPr>
          </a:p>
          <a:p>
            <a:pPr marL="628650" lvl="1" indent="-171450" algn="l" rtl="0" fontAlgn="base">
              <a:buFont typeface="Arial" panose="020B0604020202020204" pitchFamily="34" charset="0"/>
              <a:buChar char="•"/>
            </a:pPr>
            <a:r>
              <a:rPr lang="en-US" b="0" i="0" dirty="0">
                <a:solidFill>
                  <a:srgbClr val="000000"/>
                </a:solidFill>
                <a:effectLst/>
                <a:latin typeface="Source Sans Pro" panose="020B0503030403020204" pitchFamily="34" charset="0"/>
                <a:ea typeface="Source Sans Pro" panose="020B0503030403020204" pitchFamily="34" charset="0"/>
                <a:cs typeface="Times New Roman"/>
              </a:rPr>
              <a:t>Yogurt must contain no more than 12 grams of added sugars per 6 ounces; in other words, 2 grams of added sugars per ounce. </a:t>
            </a:r>
          </a:p>
          <a:p>
            <a:pPr marL="0" indent="0" fontAlgn="base">
              <a:buFont typeface="Arial" panose="020B0604020202020204" pitchFamily="34" charset="0"/>
              <a:buNone/>
            </a:pPr>
            <a:endParaRPr lang="en-US" dirty="0">
              <a:solidFill>
                <a:srgbClr val="000000"/>
              </a:solidFill>
              <a:latin typeface="Source Sans Pro" panose="020B0503030403020204" pitchFamily="34" charset="0"/>
              <a:ea typeface="Source Sans Pro" panose="020B0503030403020204" pitchFamily="34" charset="0"/>
              <a:cs typeface="Times New Roman" panose="02020603050405020304" pitchFamily="18" charset="0"/>
            </a:endParaRPr>
          </a:p>
          <a:p>
            <a:pPr marL="171450" indent="-171450" fontAlgn="base">
              <a:buFont typeface="Arial" panose="020B0604020202020204" pitchFamily="34" charset="0"/>
              <a:buChar char="•"/>
            </a:pPr>
            <a:r>
              <a:rPr lang="en-US" b="0" i="0" dirty="0">
                <a:solidFill>
                  <a:srgbClr val="000000"/>
                </a:solidFill>
                <a:effectLst/>
                <a:latin typeface="Source Sans Pro" panose="020B0503030403020204" pitchFamily="34" charset="0"/>
                <a:ea typeface="Source Sans Pro" panose="020B0503030403020204" pitchFamily="34" charset="0"/>
                <a:cs typeface="Times New Roman"/>
              </a:rPr>
              <a:t>The </a:t>
            </a:r>
            <a:r>
              <a:rPr lang="en-US" dirty="0">
                <a:solidFill>
                  <a:srgbClr val="000000"/>
                </a:solidFill>
                <a:latin typeface="Source Sans Pro" panose="020B0503030403020204" pitchFamily="34" charset="0"/>
                <a:ea typeface="Source Sans Pro" panose="020B0503030403020204" pitchFamily="34" charset="0"/>
                <a:cs typeface="Times New Roman"/>
              </a:rPr>
              <a:t>current </a:t>
            </a:r>
            <a:r>
              <a:rPr lang="en-US" b="0" i="0" dirty="0">
                <a:solidFill>
                  <a:srgbClr val="000000"/>
                </a:solidFill>
                <a:effectLst/>
                <a:latin typeface="Source Sans Pro" panose="020B0503030403020204" pitchFamily="34" charset="0"/>
                <a:ea typeface="Source Sans Pro" panose="020B0503030403020204" pitchFamily="34" charset="0"/>
                <a:cs typeface="Times New Roman"/>
              </a:rPr>
              <a:t>total sugars limits for breakfast cereals and yogurts will remain in place </a:t>
            </a:r>
            <a:r>
              <a:rPr lang="en-US" dirty="0">
                <a:solidFill>
                  <a:srgbClr val="000000"/>
                </a:solidFill>
                <a:latin typeface="Source Sans Pro" panose="020B0503030403020204" pitchFamily="34" charset="0"/>
                <a:ea typeface="Source Sans Pro" panose="020B0503030403020204" pitchFamily="34" charset="0"/>
                <a:cs typeface="Times New Roman"/>
              </a:rPr>
              <a:t>through September 30, 2025.</a:t>
            </a:r>
            <a:endParaRPr lang="en-US" b="0" i="0" dirty="0">
              <a:solidFill>
                <a:srgbClr val="000000"/>
              </a:solidFill>
              <a:effectLst/>
              <a:latin typeface="Source Sans Pro" panose="020B0503030403020204" pitchFamily="34" charset="0"/>
              <a:ea typeface="Source Sans Pro" panose="020B0503030403020204" pitchFamily="34" charset="0"/>
              <a:cs typeface="Times New Roman"/>
            </a:endParaRPr>
          </a:p>
          <a:p>
            <a:pPr marL="171450" indent="-171450" algn="l" rtl="0" fontAlgn="base">
              <a:buFont typeface="Arial" panose="020B0604020202020204" pitchFamily="34" charset="0"/>
              <a:buChar char="•"/>
            </a:pPr>
            <a:endParaRPr lang="en-US" b="0" i="0" dirty="0">
              <a:solidFill>
                <a:srgbClr val="000000"/>
              </a:solidFill>
              <a:effectLst/>
              <a:latin typeface="Source Sans Pro" panose="020B0503030403020204" pitchFamily="34" charset="0"/>
              <a:ea typeface="Source Sans Pro" panose="020B0503030403020204" pitchFamily="34" charset="0"/>
            </a:endParaRPr>
          </a:p>
          <a:p>
            <a:pPr marL="171450" indent="-171450" fontAlgn="base">
              <a:buFont typeface="Arial" panose="020B0604020202020204" pitchFamily="34" charset="0"/>
              <a:buChar char="•"/>
            </a:pPr>
            <a:r>
              <a:rPr lang="en-US" b="0" i="0" dirty="0">
                <a:solidFill>
                  <a:srgbClr val="000000"/>
                </a:solidFill>
                <a:effectLst/>
                <a:latin typeface="Source Sans Pro" panose="020B0503030403020204" pitchFamily="34" charset="0"/>
                <a:ea typeface="Source Sans Pro" panose="020B0503030403020204" pitchFamily="34" charset="0"/>
                <a:cs typeface="Times New Roman"/>
              </a:rPr>
              <a:t>With State agency approval, CACFP operators may choose to implement the added sugars limits early.</a:t>
            </a:r>
            <a:r>
              <a:rPr lang="en-US" dirty="0">
                <a:solidFill>
                  <a:srgbClr val="000000"/>
                </a:solidFill>
                <a:latin typeface="Source Sans Pro" panose="020B0503030403020204" pitchFamily="34" charset="0"/>
                <a:ea typeface="Source Sans Pro" panose="020B0503030403020204" pitchFamily="34" charset="0"/>
                <a:cs typeface="Times New Roman"/>
              </a:rPr>
              <a:t> </a:t>
            </a:r>
          </a:p>
          <a:p>
            <a:pPr marL="171450" indent="-171450" fontAlgn="base">
              <a:buFont typeface="Arial" panose="020B0604020202020204" pitchFamily="34" charset="0"/>
              <a:buChar char="•"/>
            </a:pPr>
            <a:endParaRPr lang="en-US" b="0" i="0" dirty="0">
              <a:solidFill>
                <a:srgbClr val="000000"/>
              </a:solidFill>
              <a:effectLst/>
              <a:latin typeface="Source Sans Pro" panose="020B0503030403020204" pitchFamily="34" charset="0"/>
              <a:ea typeface="Source Sans Pro" panose="020B0503030403020204" pitchFamily="34" charset="0"/>
              <a:cs typeface="Times New Roman"/>
            </a:endParaRPr>
          </a:p>
          <a:p>
            <a:pPr marL="171450" indent="-171450" fontAlgn="base">
              <a:buFont typeface="Arial" panose="020B0604020202020204" pitchFamily="34" charset="0"/>
              <a:buChar char="•"/>
            </a:pPr>
            <a:r>
              <a:rPr lang="en-US" b="0" i="0" dirty="0">
                <a:solidFill>
                  <a:srgbClr val="000000"/>
                </a:solidFill>
                <a:effectLst/>
                <a:latin typeface="Source Sans Pro" panose="020B0503030403020204" pitchFamily="34" charset="0"/>
                <a:ea typeface="Source Sans Pro" panose="020B0503030403020204" pitchFamily="34" charset="0"/>
                <a:cs typeface="Times New Roman"/>
              </a:rPr>
              <a:t>I’d also like to point out that earlier this year, USDA published a final rule updating nutrition requirements for the food packages in the Women, Infants, and Children's Program, also known as WIC. The CACFP community was vocal about the desire for CACFP sugar limits to align with WIC product-based sugar limits. USDA listened and collaborated with WIC in the development of both of these final rules, so the limits do align.  </a:t>
            </a:r>
          </a:p>
          <a:p>
            <a:pPr marL="0" indent="0" fontAlgn="base">
              <a:buFont typeface="Arial" panose="020B0604020202020204" pitchFamily="34" charset="0"/>
              <a:buNone/>
            </a:pPr>
            <a:endParaRPr lang="en-US" b="0" i="0" kern="0" dirty="0">
              <a:solidFill>
                <a:srgbClr val="000000"/>
              </a:solidFill>
              <a:effectLst/>
              <a:latin typeface="Source Sans Pro" panose="020B0503030403020204" pitchFamily="34" charset="0"/>
              <a:ea typeface="Source Sans Pro" panose="020B0503030403020204" pitchFamily="34" charset="0"/>
              <a:cs typeface="Times New Roman"/>
            </a:endParaRPr>
          </a:p>
          <a:p>
            <a:pPr marL="171450" indent="-171450" fontAlgn="base">
              <a:buFont typeface="Arial" panose="020B0604020202020204" pitchFamily="34" charset="0"/>
              <a:buChar char="•"/>
            </a:pPr>
            <a:r>
              <a:rPr lang="en-US" i="0" kern="0" dirty="0">
                <a:effectLst/>
                <a:latin typeface="Source Sans Pro" panose="020B0503030403020204" pitchFamily="34" charset="0"/>
                <a:ea typeface="Source Sans Pro" panose="020B0503030403020204" pitchFamily="34" charset="0"/>
              </a:rPr>
              <a:t>Therefore, CACFP operators may continue to use any State’s updated WIC list to help identify allowable breakfast cereals and now yogurt that meet these updated added sugars limits. </a:t>
            </a:r>
          </a:p>
          <a:p>
            <a:pPr marL="171450" indent="-171450" fontAlgn="base">
              <a:buFont typeface="Arial" panose="020B0604020202020204" pitchFamily="34" charset="0"/>
              <a:buChar char="•"/>
            </a:pPr>
            <a:endParaRPr lang="en-US" i="0" kern="0" dirty="0">
              <a:effectLst/>
              <a:latin typeface="Source Sans Pro" panose="020B0503030403020204" pitchFamily="34" charset="0"/>
              <a:ea typeface="Source Sans Pro" panose="020B0503030403020204" pitchFamily="34" charset="0"/>
            </a:endParaRPr>
          </a:p>
          <a:p>
            <a:pPr marL="171450" indent="-171450" fontAlgn="base">
              <a:buFont typeface="Arial" panose="020B0604020202020204" pitchFamily="34" charset="0"/>
              <a:buChar char="•"/>
            </a:pPr>
            <a:r>
              <a:rPr lang="en-US" i="0" kern="0" dirty="0">
                <a:effectLst/>
                <a:latin typeface="Source Sans Pro" panose="020B0503030403020204" pitchFamily="34" charset="0"/>
                <a:ea typeface="Source Sans Pro" panose="020B0503030403020204" pitchFamily="34" charset="0"/>
              </a:rPr>
              <a:t>For more information on how to choose yogurt lower in added sugars in the CACFP see the webinar recording posted on the </a:t>
            </a:r>
            <a:r>
              <a:rPr lang="en-US" b="0" i="0" dirty="0">
                <a:solidFill>
                  <a:srgbClr val="005500"/>
                </a:solidFill>
                <a:effectLst/>
                <a:latin typeface="Source Sans Pro Web"/>
                <a:hlinkClick r:id="rId3"/>
              </a:rPr>
              <a:t>CACFP Halftime: Thirty on Thursdays Webinar Series</a:t>
            </a:r>
            <a:r>
              <a:rPr lang="en-US" b="0" i="0" dirty="0">
                <a:solidFill>
                  <a:srgbClr val="1B1B1B"/>
                </a:solidFill>
                <a:effectLst/>
                <a:latin typeface="Source Sans Pro Web"/>
              </a:rPr>
              <a:t> webpage.</a:t>
            </a:r>
            <a:endParaRPr kumimoji="0" lang="en-US" sz="900" b="0" i="0" u="none" strike="noStrike" kern="0" cap="none" spc="0" normalizeH="0" baseline="0" dirty="0">
              <a:ln>
                <a:noFill/>
              </a:ln>
              <a:solidFill>
                <a:schemeClr val="tx1"/>
              </a:solidFill>
              <a:effectLst/>
              <a:uLnTx/>
              <a:uFillTx/>
              <a:latin typeface="Source Sans Pro" panose="020B0503030403020204" pitchFamily="34" charset="0"/>
              <a:ea typeface="Source Sans Pro" panose="020B0503030403020204" pitchFamily="34" charset="0"/>
              <a:cs typeface="+mn-cs"/>
            </a:endParaRPr>
          </a:p>
          <a:p>
            <a:pPr marL="171450" indent="-171450" fontAlgn="base">
              <a:buFont typeface="Arial" panose="020B0604020202020204" pitchFamily="34" charset="0"/>
              <a:buChar char="•"/>
            </a:pPr>
            <a:endParaRPr kumimoji="0" lang="en-US" sz="900" b="0" i="0" u="none" strike="noStrike" kern="0" cap="none" spc="0" normalizeH="0" baseline="0" noProof="0" dirty="0">
              <a:ln>
                <a:noFill/>
              </a:ln>
              <a:solidFill>
                <a:schemeClr val="tx1"/>
              </a:solidFill>
              <a:effectLst/>
              <a:uLnTx/>
              <a:uFillTx/>
              <a:latin typeface="Source Sans Pro" panose="020B0503030403020204" pitchFamily="34" charset="0"/>
              <a:ea typeface="Source Sans Pro" panose="020B0503030403020204" pitchFamily="34" charset="0"/>
              <a:cs typeface="+mn-cs"/>
            </a:endParaRPr>
          </a:p>
          <a:p>
            <a:pPr marL="171450" indent="-171450" fontAlgn="base">
              <a:buFont typeface="Arial" panose="020B0604020202020204" pitchFamily="34" charset="0"/>
              <a:buChar char="•"/>
            </a:pPr>
            <a:r>
              <a:rPr kumimoji="0" lang="en-US" sz="12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Helvetica" panose="020B0604020202020204" pitchFamily="34" charset="0"/>
              </a:rPr>
              <a:t>For more information about the implementation timeline for the </a:t>
            </a:r>
            <a:r>
              <a:rPr kumimoji="0" lang="en-US" sz="1200" b="0" i="1"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Helvetica" panose="020B0604020202020204" pitchFamily="34" charset="0"/>
              </a:rPr>
              <a:t>Final Rule–Child Nutrition Programs: Meal Patterns Consistent With the 2020-2025 Dietary Guidelines for Americans</a:t>
            </a:r>
            <a:r>
              <a:rPr kumimoji="0" lang="en-US" sz="1200" b="0" i="0"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Source Sans Pro" panose="020B0503030403020204" pitchFamily="34" charset="0"/>
                <a:cs typeface="Helvetica" panose="020B0604020202020204" pitchFamily="34" charset="0"/>
              </a:rPr>
              <a:t>, scan the QR code on the screen. </a:t>
            </a:r>
            <a:endParaRPr lang="en-US" dirty="0">
              <a:latin typeface="Source Sans Pro" panose="020B0503030403020204" pitchFamily="34" charset="0"/>
              <a:ea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8A92E9ED-D75D-DF40-B20F-46FB25F50A85}" type="slidenum">
              <a:rPr lang="en-US" smtClean="0"/>
              <a:t>3</a:t>
            </a:fld>
            <a:endParaRPr lang="en-US" dirty="0"/>
          </a:p>
        </p:txBody>
      </p:sp>
    </p:spTree>
    <p:extLst>
      <p:ext uri="{BB962C8B-B14F-4D97-AF65-F5344CB8AC3E}">
        <p14:creationId xmlns:p14="http://schemas.microsoft.com/office/powerpoint/2010/main" val="18935395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9933"/>
                </a:solidFill>
                <a:effectLst/>
                <a:uLnTx/>
                <a:uFillTx/>
                <a:latin typeface="Source Sans Pro"/>
                <a:ea typeface="Source Sans Pro"/>
                <a:cs typeface="Arial"/>
              </a:rPr>
              <a:t>Answer: </a:t>
            </a:r>
            <a:r>
              <a:rPr kumimoji="0" lang="en-US" sz="1650" b="0" i="0" u="none" strike="noStrike" kern="1200" cap="none" spc="0" normalizeH="0" baseline="0" noProof="0" dirty="0">
                <a:ln>
                  <a:noFill/>
                </a:ln>
                <a:solidFill>
                  <a:srgbClr val="1B1B1B"/>
                </a:solidFill>
                <a:effectLst/>
                <a:uLnTx/>
                <a:uFillTx/>
                <a:latin typeface="Source Sans Pro"/>
                <a:ea typeface="+mn-ea"/>
                <a:cs typeface="+mn-cs"/>
              </a:rPr>
              <a:t>According to the U.S. Food and Drug Administration (FDA), “</a:t>
            </a:r>
            <a:r>
              <a:rPr kumimoji="0" lang="en-US" sz="1650" b="0" i="0" u="none" strike="noStrike" kern="1200" cap="none" spc="0" normalizeH="0" baseline="0" noProof="0" dirty="0">
                <a:ln>
                  <a:noFill/>
                </a:ln>
                <a:solidFill>
                  <a:srgbClr val="2E8540"/>
                </a:solidFill>
                <a:effectLst/>
                <a:uLnTx/>
                <a:uFillTx/>
                <a:latin typeface="Source Sans Pro"/>
                <a:ea typeface="+mn-ea"/>
                <a:cs typeface="+mn-cs"/>
                <a:hlinkClick r:id="rId3"/>
              </a:rPr>
              <a:t>Added sugars</a:t>
            </a:r>
            <a:r>
              <a:rPr kumimoji="0" lang="en-US" sz="1650" b="0" i="0" u="none" strike="noStrike" kern="1200" cap="none" spc="0" normalizeH="0" baseline="0" noProof="0" dirty="0">
                <a:ln>
                  <a:noFill/>
                </a:ln>
                <a:solidFill>
                  <a:srgbClr val="1B1B1B"/>
                </a:solidFill>
                <a:effectLst/>
                <a:uLnTx/>
                <a:uFillTx/>
                <a:latin typeface="Source Sans Pro"/>
                <a:ea typeface="+mn-ea"/>
                <a:cs typeface="+mn-cs"/>
              </a:rPr>
              <a:t> include sugars that are added during the processing of foods (such as sucrose or dextrose), foods packaged as sweeteners (such as table sugar), sugars from syrups and honey, and sugars from concentrated fruit or vegetable juices. They do not include naturally occurring sugars that are found in milk, fruits, and vegetables.”</a:t>
            </a:r>
            <a:endParaRPr kumimoji="0" lang="en-US" sz="1650" b="1" i="0" u="none" strike="noStrike" kern="1200" cap="none" spc="0" normalizeH="0" baseline="0" noProof="0" dirty="0">
              <a:ln>
                <a:noFill/>
              </a:ln>
              <a:solidFill>
                <a:srgbClr val="FF9933"/>
              </a:solidFill>
              <a:effectLst/>
              <a:uLnTx/>
              <a:uFillTx/>
              <a:latin typeface="Source Sans Pro"/>
              <a:ea typeface="Source Sans Pro" panose="020B0503030403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9933"/>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803BF-B57F-4FAB-88EE-BDB03499A5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21363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9933"/>
                </a:solidFill>
                <a:effectLst/>
                <a:uLnTx/>
                <a:uFillTx/>
                <a:latin typeface="Source Sans Pro"/>
                <a:ea typeface="Source Sans Pro"/>
                <a:cs typeface="Arial"/>
              </a:rPr>
              <a:t>Question: </a:t>
            </a:r>
            <a:r>
              <a:rPr kumimoji="0" lang="en-US" sz="1650" b="0" i="0" u="none" strike="noStrike" kern="1200" cap="none" spc="0" normalizeH="0" baseline="0" noProof="0" dirty="0">
                <a:ln>
                  <a:noFill/>
                </a:ln>
                <a:solidFill>
                  <a:srgbClr val="000000"/>
                </a:solidFill>
                <a:effectLst/>
                <a:uLnTx/>
                <a:uFillTx/>
                <a:latin typeface="Aptos Narrow"/>
                <a:ea typeface="Source Sans Pro"/>
                <a:cs typeface="Times New Roman"/>
              </a:rPr>
              <a:t>Does Team Nutrition have any resources for parents of young children on added sugars? </a:t>
            </a:r>
            <a:endParaRPr kumimoji="0" lang="en-US" sz="1650" b="0" i="0" u="none" strike="noStrike" kern="1200" cap="none" spc="0" normalizeH="0" baseline="0" noProof="0" dirty="0">
              <a:ln>
                <a:noFill/>
              </a:ln>
              <a:solidFill>
                <a:srgbClr val="FF9933"/>
              </a:solidFill>
              <a:effectLst/>
              <a:uLnTx/>
              <a:uFillTx/>
              <a:latin typeface="Aptos Narrow"/>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9933"/>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803BF-B57F-4FAB-88EE-BDB03499A5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436925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85800">
              <a:defRPr/>
            </a:pPr>
            <a:r>
              <a:rPr lang="en-US" sz="4000" b="1" dirty="0">
                <a:solidFill>
                  <a:srgbClr val="FF9933"/>
                </a:solidFill>
                <a:latin typeface="Source Sans Pro" panose="020B0503030403020204" pitchFamily="34" charset="0"/>
                <a:ea typeface="Source Sans Pro" panose="020B0503030403020204" pitchFamily="34" charset="0"/>
                <a:cs typeface="Arial" panose="020B0604020202020204" pitchFamily="34" charset="0"/>
              </a:rPr>
              <a:t>Answer: </a:t>
            </a:r>
            <a:r>
              <a:rPr lang="en-US" sz="2800" kern="100" dirty="0">
                <a:effectLst/>
                <a:latin typeface="Aptos" panose="020B0004020202020204" pitchFamily="34" charset="0"/>
                <a:ea typeface="Aptos" panose="020B0004020202020204" pitchFamily="34" charset="0"/>
                <a:cs typeface="Arial" panose="020B0604020202020204" pitchFamily="34" charset="0"/>
              </a:rPr>
              <a:t>Yes, as part of Team Nutrition’s Nibbles for Health Parent Newsletters collection, there is one titled, “Developing Healthy Habits With Less Sugar,” which can help CACFP providers talk about added sugars with parents of young children in their care. This newsletter is available in both English and in Spanish.</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803BF-B57F-4FAB-88EE-BDB03499A5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130934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85800">
              <a:defRPr/>
            </a:pPr>
            <a:r>
              <a:rPr kumimoji="0" lang="en-US" sz="2700" b="1" i="0" u="none" strike="noStrike" kern="1200" cap="none" spc="0" normalizeH="0" baseline="0" noProof="0" dirty="0">
                <a:ln>
                  <a:noFill/>
                </a:ln>
                <a:solidFill>
                  <a:srgbClr val="FF9933"/>
                </a:solidFill>
                <a:effectLst/>
                <a:uLnTx/>
                <a:uFillTx/>
                <a:latin typeface="Source Sans Pro"/>
                <a:ea typeface="Source Sans Pro"/>
                <a:cs typeface="Arial"/>
              </a:rPr>
              <a:t>Question: </a:t>
            </a:r>
            <a:r>
              <a:rPr lang="en-US" sz="1600" b="0" kern="0" dirty="0">
                <a:solidFill>
                  <a:srgbClr val="000000"/>
                </a:solidFill>
                <a:effectLst/>
                <a:latin typeface="Aptos Narrow"/>
                <a:ea typeface="Times New Roman" panose="02020603050405020304" pitchFamily="18" charset="0"/>
                <a:cs typeface="Times New Roman"/>
              </a:rPr>
              <a:t>Does the “added sugars” limit apply to hot breakfast cereal?</a:t>
            </a:r>
            <a:endParaRPr lang="en-US" sz="1600" b="0" kern="100" dirty="0">
              <a:effectLst/>
              <a:latin typeface="Aptos Narrow"/>
              <a:ea typeface="Aptos" panose="020B0004020202020204" pitchFamily="34" charset="0"/>
              <a:cs typeface="Times New Roman"/>
            </a:endParaRPr>
          </a:p>
          <a:p>
            <a:pPr defTabSz="685800">
              <a:defRPr/>
            </a:pPr>
            <a:endParaRPr lang="en-US" sz="1600" b="0" dirty="0">
              <a:solidFill>
                <a:srgbClr val="000000"/>
              </a:solidFill>
              <a:latin typeface="Source Sans Pro" panose="020B0503030403020204" pitchFamily="34" charset="0"/>
              <a:ea typeface="Source Sans Pro" panose="020B0503030403020204" pitchFamily="34" charset="0"/>
              <a:cs typeface="Aptos" panose="020B00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dirty="0">
              <a:ln>
                <a:noFill/>
              </a:ln>
              <a:solidFill>
                <a:srgbClr val="FF9933"/>
              </a:solidFill>
              <a:effectLst/>
              <a:uLnTx/>
              <a:uFillTx/>
              <a:latin typeface="Aptos Narrow"/>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9933"/>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803BF-B57F-4FAB-88EE-BDB03499A5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450768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9933"/>
                </a:solidFill>
                <a:effectLst/>
                <a:uLnTx/>
                <a:uFillTx/>
                <a:latin typeface="Source Sans Pro"/>
                <a:ea typeface="Source Sans Pro"/>
                <a:cs typeface="Arial"/>
              </a:rPr>
              <a:t>Answer: </a:t>
            </a:r>
            <a:r>
              <a:rPr kumimoji="0" lang="en-US" sz="1800" b="0" i="0" u="none" strike="noStrike" kern="100" cap="none" spc="0" normalizeH="0" baseline="0" noProof="0" dirty="0">
                <a:ln>
                  <a:noFill/>
                </a:ln>
                <a:solidFill>
                  <a:prstClr val="black"/>
                </a:solidFill>
                <a:effectLst/>
                <a:uLnTx/>
                <a:uFillTx/>
                <a:latin typeface="Aptos"/>
                <a:ea typeface="Aptos" panose="020B0004020202020204" pitchFamily="34" charset="0"/>
                <a:cs typeface="Arial"/>
              </a:rPr>
              <a:t>Yes, the “added sugars” limit applies to hot breakfast cereal. Often the prepared hot breakfast cereals that meet the added sugars limit are sweetened by adding sugar, syrup, or honey. These items are “added sugars” and should be used in moderation. Try using fruits, spices, or nut butters to flavor hot cereals. </a:t>
            </a:r>
          </a:p>
          <a:p>
            <a:pPr defTabSz="685800">
              <a:defRPr/>
            </a:pPr>
            <a:endParaRPr lang="en-US" sz="1600" b="0" dirty="0">
              <a:solidFill>
                <a:srgbClr val="000000"/>
              </a:solidFill>
              <a:latin typeface="Source Sans Pro" panose="020B0503030403020204" pitchFamily="34" charset="0"/>
              <a:ea typeface="Source Sans Pro" panose="020B0503030403020204" pitchFamily="34" charset="0"/>
              <a:cs typeface="Aptos" panose="020B00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dirty="0">
              <a:ln>
                <a:noFill/>
              </a:ln>
              <a:solidFill>
                <a:srgbClr val="FF9933"/>
              </a:solidFill>
              <a:effectLst/>
              <a:uLnTx/>
              <a:uFillTx/>
              <a:latin typeface="Aptos Narrow"/>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9933"/>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803BF-B57F-4FAB-88EE-BDB03499A5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94829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479"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All</a:t>
            </a:r>
            <a:r>
              <a:rPr lang="en-US" sz="1200" baseline="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Team Nutrition materials are available online from Team</a:t>
            </a:r>
            <a:r>
              <a:rPr lang="en-US" sz="1200" baseline="0" dirty="0">
                <a:latin typeface="Arial" panose="020B0604020202020204" pitchFamily="34" charset="0"/>
                <a:cs typeface="Arial" panose="020B0604020202020204" pitchFamily="34" charset="0"/>
              </a:rPr>
              <a:t> Nutrition’s </a:t>
            </a:r>
            <a:r>
              <a:rPr lang="en-US" sz="1200" dirty="0">
                <a:latin typeface="Arial" panose="020B0604020202020204" pitchFamily="34" charset="0"/>
                <a:cs typeface="Arial" panose="020B0604020202020204" pitchFamily="34" charset="0"/>
              </a:rPr>
              <a:t>website and are available for free download to anybody who is interested.</a:t>
            </a:r>
          </a:p>
          <a:p>
            <a:pPr defTabSz="912479">
              <a:defRPr/>
            </a:pPr>
            <a:endParaRPr lang="en-US" sz="1200" dirty="0">
              <a:latin typeface="Arial" panose="020B0604020202020204" pitchFamily="34" charset="0"/>
              <a:cs typeface="Arial" panose="020B0604020202020204" pitchFamily="34" charset="0"/>
            </a:endParaRPr>
          </a:p>
          <a:p>
            <a:pPr defTabSz="912479">
              <a:defRPr/>
            </a:pP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A92E9ED-D75D-DF40-B20F-46FB25F50A85}" type="slidenum">
              <a:rPr lang="en-US" smtClean="0"/>
              <a:t>35</a:t>
            </a:fld>
            <a:endParaRPr lang="en-US" dirty="0"/>
          </a:p>
        </p:txBody>
      </p:sp>
    </p:spTree>
    <p:extLst>
      <p:ext uri="{BB962C8B-B14F-4D97-AF65-F5344CB8AC3E}">
        <p14:creationId xmlns:p14="http://schemas.microsoft.com/office/powerpoint/2010/main" val="28835675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503238"/>
            <a:ext cx="5584825" cy="3141662"/>
          </a:xfrm>
        </p:spPr>
      </p:sp>
      <p:sp>
        <p:nvSpPr>
          <p:cNvPr id="3" name="Notes Placeholder 2"/>
          <p:cNvSpPr>
            <a:spLocks noGrp="1"/>
          </p:cNvSpPr>
          <p:nvPr>
            <p:ph type="body" idx="1"/>
          </p:nvPr>
        </p:nvSpPr>
        <p:spPr>
          <a:xfrm>
            <a:off x="685483" y="3972004"/>
            <a:ext cx="5618480" cy="3665458"/>
          </a:xfrm>
        </p:spPr>
        <p:txBody>
          <a:bodyPr/>
          <a:lstStyle/>
          <a:p>
            <a:pPr marL="0" marR="0" lvl="0" indent="0" algn="l" defTabSz="933237" rtl="0" eaLnBrk="1" fontAlgn="auto" latinLnBrk="0" hangingPunct="1">
              <a:lnSpc>
                <a:spcPct val="100000"/>
              </a:lnSpc>
              <a:spcBef>
                <a:spcPts val="0"/>
              </a:spcBef>
              <a:spcAft>
                <a:spcPts val="0"/>
              </a:spcAft>
              <a:buClrTx/>
              <a:buSzTx/>
              <a:buFontTx/>
              <a:buNone/>
              <a:tabLst/>
              <a:defRPr/>
            </a:pPr>
            <a:r>
              <a:rPr lang="en-US" dirty="0">
                <a:solidFill>
                  <a:srgbClr val="000000"/>
                </a:solidFill>
              </a:rPr>
              <a:t>Team Nutrition's website is available in </a:t>
            </a:r>
            <a:r>
              <a:rPr lang="en-US" b="1" dirty="0">
                <a:solidFill>
                  <a:srgbClr val="000000"/>
                </a:solidFill>
                <a:hlinkClick r:id="rId3"/>
              </a:rPr>
              <a:t>Spanish</a:t>
            </a:r>
            <a:r>
              <a:rPr lang="en-US" b="0" dirty="0">
                <a:solidFill>
                  <a:srgbClr val="000000"/>
                </a:solidFill>
              </a:rPr>
              <a:t>! </a:t>
            </a:r>
            <a:r>
              <a:rPr lang="en-US" dirty="0">
                <a:solidFill>
                  <a:srgbClr val="000000"/>
                </a:solidFill>
              </a:rPr>
              <a:t>These resources are designed to increase access to Hispanic Americans who prefer communications in Spanish. We continue to expand our collection of Spanish resources. </a:t>
            </a:r>
          </a:p>
          <a:p>
            <a:pPr marL="0" marR="0" lvl="0" indent="0" algn="l" defTabSz="933237" rtl="0" eaLnBrk="1" fontAlgn="auto" latinLnBrk="0" hangingPunct="1">
              <a:lnSpc>
                <a:spcPct val="100000"/>
              </a:lnSpc>
              <a:spcBef>
                <a:spcPts val="0"/>
              </a:spcBef>
              <a:spcAft>
                <a:spcPts val="0"/>
              </a:spcAft>
              <a:buClrTx/>
              <a:buSzTx/>
              <a:buFontTx/>
              <a:buNone/>
              <a:tabLst/>
              <a:defRPr/>
            </a:pPr>
            <a:endParaRPr lang="en-US" dirty="0">
              <a:solidFill>
                <a:srgbClr val="000000"/>
              </a:solidFill>
            </a:endParaRPr>
          </a:p>
          <a:p>
            <a:pPr marL="0" marR="0" lvl="0" indent="0" algn="l" defTabSz="933237" rtl="0" eaLnBrk="1" fontAlgn="auto" latinLnBrk="0" hangingPunct="1">
              <a:lnSpc>
                <a:spcPct val="100000"/>
              </a:lnSpc>
              <a:spcBef>
                <a:spcPts val="0"/>
              </a:spcBef>
              <a:spcAft>
                <a:spcPts val="0"/>
              </a:spcAft>
              <a:buClrTx/>
              <a:buSzTx/>
              <a:buFontTx/>
              <a:buNone/>
              <a:tabLst/>
              <a:defRPr/>
            </a:pPr>
            <a:r>
              <a:rPr lang="en-US" dirty="0">
                <a:solidFill>
                  <a:srgbClr val="000000"/>
                </a:solidFill>
              </a:rPr>
              <a:t>Look for the “Languages” button in the upper right corner of our homepage to find materials in Spanish. </a:t>
            </a:r>
            <a:r>
              <a:rPr lang="en-US" sz="1400" kern="1200" dirty="0">
                <a:solidFill>
                  <a:schemeClr val="tx1"/>
                </a:solidFill>
              </a:rPr>
              <a:t>If you are using a mobile device, you will need to click the word “Menu” at the top right side of the webpage and the end of the list you can see the language name and you will need to click at it to change the language.</a:t>
            </a:r>
          </a:p>
          <a:p>
            <a:pPr defTabSz="933237">
              <a:defRPr/>
            </a:pPr>
            <a:endParaRPr lang="en-US" dirty="0">
              <a:solidFill>
                <a:srgbClr val="000000"/>
              </a:solidFill>
            </a:endParaRPr>
          </a:p>
          <a:p>
            <a:pPr defTabSz="933237">
              <a:defRPr/>
            </a:pPr>
            <a:r>
              <a:rPr lang="en-US" dirty="0">
                <a:solidFill>
                  <a:srgbClr val="000000"/>
                </a:solidFill>
              </a:rPr>
              <a:t>You can also </a:t>
            </a:r>
            <a:r>
              <a:rPr lang="en-US" b="1" u="sng" dirty="0">
                <a:solidFill>
                  <a:srgbClr val="000000"/>
                </a:solidFill>
                <a:hlinkClick r:id="rId4"/>
              </a:rPr>
              <a:t>subscribe</a:t>
            </a:r>
            <a:r>
              <a:rPr lang="en-US" dirty="0">
                <a:solidFill>
                  <a:srgbClr val="000000"/>
                </a:solidFill>
              </a:rPr>
              <a:t> to receive email updates in Spanish by entering your email address at the bottom of any Spanish webpage!</a:t>
            </a:r>
            <a:endParaRPr lang="en-US" dirty="0">
              <a:ea typeface="Calibri" panose="020F0502020204030204"/>
              <a:cs typeface="Calibri" panose="020F0502020204030204"/>
            </a:endParaRPr>
          </a:p>
          <a:p>
            <a:pPr defTabSz="933237">
              <a:defRPr/>
            </a:pPr>
            <a:endParaRPr lang="en-US" b="0" i="0" dirty="0">
              <a:solidFill>
                <a:srgbClr val="000000"/>
              </a:solidFill>
              <a:effectLst/>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8468AD-FD78-014D-B6D2-5F2E79EB3D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57141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479">
              <a:defRPr/>
            </a:pPr>
            <a:r>
              <a:rPr lang="en-US" sz="1200" dirty="0">
                <a:latin typeface="Arial" panose="020B0604020202020204" pitchFamily="34" charset="0"/>
                <a:cs typeface="Arial" panose="020B0604020202020204" pitchFamily="34" charset="0"/>
              </a:rPr>
              <a:t>For all participating in a Child Nutrition Programs, such as the CACFP, Team Nutrition’s print materials are free to order. </a:t>
            </a:r>
          </a:p>
          <a:p>
            <a:pPr defTabSz="912479">
              <a:defRPr/>
            </a:pPr>
            <a:endParaRPr lang="en-US" sz="1200" dirty="0">
              <a:latin typeface="Arial" panose="020B0604020202020204" pitchFamily="34" charset="0"/>
              <a:cs typeface="Arial" panose="020B0604020202020204" pitchFamily="34" charset="0"/>
            </a:endParaRPr>
          </a:p>
          <a:p>
            <a:pPr defTabSz="912479">
              <a:defRPr/>
            </a:pPr>
            <a:r>
              <a:rPr lang="en-US" sz="1200" dirty="0">
                <a:latin typeface="Arial" panose="020B0604020202020204" pitchFamily="34" charset="0"/>
                <a:cs typeface="Arial" panose="020B0604020202020204" pitchFamily="34" charset="0"/>
              </a:rPr>
              <a:t>If you would like to order Team</a:t>
            </a:r>
            <a:r>
              <a:rPr lang="en-US" sz="1200" baseline="0" dirty="0">
                <a:latin typeface="Arial" panose="020B0604020202020204" pitchFamily="34" charset="0"/>
                <a:cs typeface="Arial" panose="020B0604020202020204" pitchFamily="34" charset="0"/>
              </a:rPr>
              <a:t> Nutrition’s fre</a:t>
            </a:r>
            <a:r>
              <a:rPr lang="en-US" sz="1200" dirty="0">
                <a:latin typeface="Arial" panose="020B0604020202020204" pitchFamily="34" charset="0"/>
                <a:cs typeface="Arial" panose="020B0604020202020204" pitchFamily="34" charset="0"/>
              </a:rPr>
              <a:t>e materials in print, you can go to the “Resource Order Form” link on the Team Nutrition website to order print copies of the materials.  </a:t>
            </a:r>
          </a:p>
          <a:p>
            <a:pPr defTabSz="912479">
              <a:defRPr/>
            </a:pP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For bulk orders, you can email TeamNutrition@USDA.gov.</a:t>
            </a:r>
          </a:p>
          <a:p>
            <a:endParaRPr lang="en-US" dirty="0"/>
          </a:p>
        </p:txBody>
      </p:sp>
      <p:sp>
        <p:nvSpPr>
          <p:cNvPr id="4" name="Slide Number Placeholder 3"/>
          <p:cNvSpPr>
            <a:spLocks noGrp="1"/>
          </p:cNvSpPr>
          <p:nvPr>
            <p:ph type="sldNum" sz="quarter" idx="5"/>
          </p:nvPr>
        </p:nvSpPr>
        <p:spPr/>
        <p:txBody>
          <a:bodyPr/>
          <a:lstStyle/>
          <a:p>
            <a:fld id="{8A92E9ED-D75D-DF40-B20F-46FB25F50A85}" type="slidenum">
              <a:rPr lang="en-US" smtClean="0"/>
              <a:t>37</a:t>
            </a:fld>
            <a:endParaRPr lang="en-US" dirty="0"/>
          </a:p>
        </p:txBody>
      </p:sp>
    </p:spTree>
    <p:extLst>
      <p:ext uri="{BB962C8B-B14F-4D97-AF65-F5344CB8AC3E}">
        <p14:creationId xmlns:p14="http://schemas.microsoft.com/office/powerpoint/2010/main" val="24179663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training slides were provided by U.S. Department of Agriculture's Team Nutrition. If you would like to learn more about Team Nutrition and additional resources available, please visit their website, subscribe to their e-newsletter, and connect with them via email at </a:t>
            </a:r>
            <a:r>
              <a:rPr lang="en-US">
                <a:hlinkClick r:id="rId3"/>
              </a:rPr>
              <a:t>TeamNutrition@USDA.gov</a:t>
            </a:r>
            <a:r>
              <a:rPr lang="en-US"/>
              <a:t> . </a:t>
            </a:r>
          </a:p>
          <a:p>
            <a:endParaRPr lang="en-US">
              <a:cs typeface="Calibri"/>
            </a:endParaRPr>
          </a:p>
        </p:txBody>
      </p:sp>
      <p:sp>
        <p:nvSpPr>
          <p:cNvPr id="4" name="Slide Number Placeholder 3"/>
          <p:cNvSpPr>
            <a:spLocks noGrp="1"/>
          </p:cNvSpPr>
          <p:nvPr>
            <p:ph type="sldNum" sz="quarter" idx="5"/>
          </p:nvPr>
        </p:nvSpPr>
        <p:spPr/>
        <p:txBody>
          <a:bodyPr/>
          <a:lstStyle/>
          <a:p>
            <a:fld id="{8A92E9ED-D75D-DF40-B20F-46FB25F50A85}" type="slidenum">
              <a:rPr lang="en-US" smtClean="0"/>
              <a:t>38</a:t>
            </a:fld>
            <a:endParaRPr lang="en-US"/>
          </a:p>
        </p:txBody>
      </p:sp>
    </p:spTree>
    <p:extLst>
      <p:ext uri="{BB962C8B-B14F-4D97-AF65-F5344CB8AC3E}">
        <p14:creationId xmlns:p14="http://schemas.microsoft.com/office/powerpoint/2010/main" val="3308959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Source Sans Pro" panose="020B0503030403020204" pitchFamily="34" charset="0"/>
                <a:ea typeface="Source Sans Pro" panose="020B0503030403020204" pitchFamily="34" charset="0"/>
                <a:cs typeface="Arial" panose="020B0604020202020204" pitchFamily="34" charset="0"/>
              </a:rPr>
              <a:t>Today’s topic is “Choose Breakfast Cereals That Are Lower</a:t>
            </a:r>
            <a:r>
              <a:rPr lang="en-US" sz="1200" baseline="0" dirty="0">
                <a:latin typeface="Source Sans Pro" panose="020B0503030403020204" pitchFamily="34" charset="0"/>
                <a:ea typeface="Source Sans Pro" panose="020B0503030403020204" pitchFamily="34" charset="0"/>
                <a:cs typeface="Arial" panose="020B0604020202020204" pitchFamily="34" charset="0"/>
              </a:rPr>
              <a:t> in Added Sugars.” </a:t>
            </a:r>
            <a:r>
              <a:rPr lang="en-US" sz="1200" dirty="0">
                <a:latin typeface="Source Sans Pro" panose="020B0503030403020204" pitchFamily="34" charset="0"/>
                <a:ea typeface="Source Sans Pro" panose="020B0503030403020204" pitchFamily="34" charset="0"/>
                <a:cs typeface="Arial" panose="020B0604020202020204" pitchFamily="34" charset="0"/>
              </a:rPr>
              <a:t>As you all know, the</a:t>
            </a:r>
            <a:r>
              <a:rPr lang="en-US" sz="1200" baseline="0" dirty="0">
                <a:latin typeface="Source Sans Pro" panose="020B0503030403020204" pitchFamily="34" charset="0"/>
                <a:ea typeface="Source Sans Pro" panose="020B0503030403020204" pitchFamily="34" charset="0"/>
                <a:cs typeface="Arial" panose="020B0604020202020204" pitchFamily="34" charset="0"/>
              </a:rPr>
              <a:t> CACFP meal patterns were updated to better align with the Dietary Guidelines for Americans. Part of that update includes lowering added sugars in meals and snacks.</a:t>
            </a:r>
          </a:p>
          <a:p>
            <a:endParaRPr lang="en-US" sz="1200" baseline="0" dirty="0">
              <a:latin typeface="Source Sans Pro" panose="020B0503030403020204" pitchFamily="34" charset="0"/>
              <a:ea typeface="Source Sans Pro" panose="020B0503030403020204" pitchFamily="34" charset="0"/>
              <a:cs typeface="Arial" panose="020B0604020202020204" pitchFamily="34" charset="0"/>
            </a:endParaRPr>
          </a:p>
          <a:p>
            <a:r>
              <a:rPr lang="en-US" sz="1200" dirty="0">
                <a:latin typeface="Source Sans Pro" panose="020B0503030403020204" pitchFamily="34" charset="0"/>
                <a:ea typeface="Source Sans Pro" panose="020B0503030403020204" pitchFamily="34" charset="0"/>
                <a:cs typeface="Arial" panose="020B0604020202020204" pitchFamily="34" charset="0"/>
              </a:rPr>
              <a:t>In the CACFP, breakfast cereal must contain no more than 6 grams of added sugars per dry ounce of cereal. There are a few ways to find cereals that meet this added sugars limit. </a:t>
            </a:r>
          </a:p>
          <a:p>
            <a:endParaRPr lang="en-US" sz="1200" dirty="0">
              <a:latin typeface="Source Sans Pro" panose="020B0503030403020204" pitchFamily="34" charset="0"/>
              <a:ea typeface="Source Sans Pro" panose="020B0503030403020204" pitchFamily="34" charset="0"/>
              <a:cs typeface="Arial" panose="020B0604020202020204" pitchFamily="34" charset="0"/>
            </a:endParaRPr>
          </a:p>
          <a:p>
            <a:r>
              <a:rPr lang="en-US" sz="1200" dirty="0">
                <a:latin typeface="Source Sans Pro" panose="020B0503030403020204" pitchFamily="34" charset="0"/>
                <a:ea typeface="Source Sans Pro" panose="020B0503030403020204" pitchFamily="34" charset="0"/>
                <a:cs typeface="Arial" panose="020B0604020202020204" pitchFamily="34" charset="0"/>
              </a:rPr>
              <a:t>One way is to use any State's Women, Infants, and Children (WIC) Foods list. WIC and CACFP have the same added sugars limit for breakfast cereal, so any cereal listed on any State's WIC list will also meet the added sugars limit for cereals in the CACFP. </a:t>
            </a:r>
          </a:p>
          <a:p>
            <a:endParaRPr lang="en-US" sz="1200" dirty="0">
              <a:latin typeface="Source Sans Pro" panose="020B0503030403020204" pitchFamily="34" charset="0"/>
              <a:ea typeface="Source Sans Pro" panose="020B0503030403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Source Sans Pro" panose="020B0503030403020204" pitchFamily="34" charset="0"/>
                <a:ea typeface="Source Sans Pro" panose="020B0503030403020204" pitchFamily="34" charset="0"/>
                <a:cs typeface="Arial" panose="020B0604020202020204" pitchFamily="34" charset="0"/>
              </a:rPr>
              <a:t>You can also find cereals that meet the added sugars limit by using Team Nutrition’s “Choose Breakfast Cereals That Are Lower in Added Sugars” worksheet, </a:t>
            </a:r>
            <a:r>
              <a:rPr lang="en-US" sz="120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which will be the focus for the rest of today’s session.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Source Sans Pro" panose="020B0503030403020204" pitchFamily="34" charset="0"/>
              <a:ea typeface="Source Sans Pro" panose="020B0503030403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solidFill>
                <a:srgbClr val="FF0000"/>
              </a:solidFill>
              <a:latin typeface="Arial" panose="020B0604020202020204" pitchFamily="34" charset="0"/>
              <a:cs typeface="Arial" panose="020B0604020202020204" pitchFamily="34" charset="0"/>
            </a:endParaRPr>
          </a:p>
          <a:p>
            <a:endParaRPr lang="en-US" baseline="0" dirty="0">
              <a:solidFill>
                <a:srgbClr val="FF0000"/>
              </a:solidFill>
            </a:endParaRPr>
          </a:p>
        </p:txBody>
      </p:sp>
      <p:sp>
        <p:nvSpPr>
          <p:cNvPr id="4" name="Slide Number Placeholder 3"/>
          <p:cNvSpPr>
            <a:spLocks noGrp="1"/>
          </p:cNvSpPr>
          <p:nvPr>
            <p:ph type="sldNum" sz="quarter" idx="5"/>
          </p:nvPr>
        </p:nvSpPr>
        <p:spPr/>
        <p:txBody>
          <a:bodyPr/>
          <a:lstStyle/>
          <a:p>
            <a:fld id="{8A92E9ED-D75D-DF40-B20F-46FB25F50A85}" type="slidenum">
              <a:rPr lang="en-US" smtClean="0"/>
              <a:t>4</a:t>
            </a:fld>
            <a:endParaRPr lang="en-US" dirty="0"/>
          </a:p>
        </p:txBody>
      </p:sp>
    </p:spTree>
    <p:extLst>
      <p:ext uri="{BB962C8B-B14F-4D97-AF65-F5344CB8AC3E}">
        <p14:creationId xmlns:p14="http://schemas.microsoft.com/office/powerpoint/2010/main" val="4113631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4 steps you can follow to determine if a breakfast cereal meets the added sugars limit.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Source Sans Pro" panose="020B0503030403020204" pitchFamily="34" charset="0"/>
                <a:ea typeface="Source Sans Pro" panose="020B0503030403020204" pitchFamily="34" charset="0"/>
              </a:rPr>
              <a:t>Now, let’s take a closer look at each step.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6803BF-B57F-4FAB-88EE-BDB03499A5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8527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latin typeface="Source Sans Pro" panose="020B0503030403020204" pitchFamily="34" charset="0"/>
              <a:ea typeface="Source Sans Pro" panose="020B0503030403020204" pitchFamily="34" charset="0"/>
              <a:cs typeface="Arial" panose="020B0604020202020204" pitchFamily="34" charset="0"/>
            </a:endParaRPr>
          </a:p>
          <a:p>
            <a:r>
              <a:rPr lang="en-US" sz="1200">
                <a:latin typeface="Source Sans Pro" panose="020B0503030403020204" pitchFamily="34" charset="0"/>
                <a:ea typeface="Source Sans Pro" panose="020B0503030403020204" pitchFamily="34" charset="0"/>
                <a:cs typeface="Arial" panose="020B0604020202020204" pitchFamily="34" charset="0"/>
              </a:rPr>
              <a:t>Ok, Let’s get started, there are 4 steps you can follow to determine if a breakfast cereal meets the added sugars limit. </a:t>
            </a:r>
          </a:p>
          <a:p>
            <a:endParaRPr lang="en-US" sz="1200">
              <a:latin typeface="Source Sans Pro" panose="020B0503030403020204" pitchFamily="34" charset="0"/>
              <a:ea typeface="Source Sans Pro" panose="020B0503030403020204" pitchFamily="34" charset="0"/>
              <a:cs typeface="Arial" panose="020B0604020202020204" pitchFamily="34" charset="0"/>
            </a:endParaRPr>
          </a:p>
          <a:p>
            <a:r>
              <a:rPr lang="en-US" sz="1200">
                <a:latin typeface="Source Sans Pro" panose="020B0503030403020204" pitchFamily="34" charset="0"/>
                <a:ea typeface="Source Sans Pro" panose="020B0503030403020204" pitchFamily="34" charset="0"/>
                <a:cs typeface="Arial" panose="020B0604020202020204" pitchFamily="34" charset="0"/>
              </a:rPr>
              <a:t>The first step is to find the Serving Size, in grams, of the cereal using the Nutrition Facts label. As you see on the Nutrition Facts label cereal packages often list servings in cups and grams.</a:t>
            </a:r>
            <a:r>
              <a:rPr lang="en-US" sz="1200" baseline="0">
                <a:latin typeface="Source Sans Pro" panose="020B0503030403020204" pitchFamily="34" charset="0"/>
                <a:ea typeface="Source Sans Pro" panose="020B0503030403020204" pitchFamily="34" charset="0"/>
                <a:cs typeface="Arial" panose="020B0604020202020204" pitchFamily="34" charset="0"/>
              </a:rPr>
              <a:t> To use this worksheet, you only need to look at the serving amount in grams. </a:t>
            </a:r>
            <a:endParaRPr lang="en-US" sz="1200">
              <a:latin typeface="Source Sans Pro" panose="020B0503030403020204" pitchFamily="34" charset="0"/>
              <a:ea typeface="Source Sans Pro" panose="020B0503030403020204" pitchFamily="34" charset="0"/>
              <a:cs typeface="Arial" panose="020B0604020202020204" pitchFamily="34" charset="0"/>
            </a:endParaRPr>
          </a:p>
          <a:p>
            <a:endParaRPr lang="en-US">
              <a:latin typeface="Source Sans Pro" panose="020B0503030403020204" pitchFamily="34" charset="0"/>
              <a:ea typeface="Source Sans Pro" panose="020B0503030403020204" pitchFamily="34" charset="0"/>
            </a:endParaRPr>
          </a:p>
          <a:p>
            <a:endParaRPr lang="en-US"/>
          </a:p>
          <a:p>
            <a:endParaRPr lang="en-US"/>
          </a:p>
        </p:txBody>
      </p:sp>
      <p:sp>
        <p:nvSpPr>
          <p:cNvPr id="4" name="Slide Number Placeholder 3"/>
          <p:cNvSpPr>
            <a:spLocks noGrp="1"/>
          </p:cNvSpPr>
          <p:nvPr>
            <p:ph type="sldNum" sz="quarter" idx="5"/>
          </p:nvPr>
        </p:nvSpPr>
        <p:spPr/>
        <p:txBody>
          <a:bodyPr/>
          <a:lstStyle/>
          <a:p>
            <a:fld id="{8A92E9ED-D75D-DF40-B20F-46FB25F50A85}" type="slidenum">
              <a:rPr lang="en-US" smtClean="0"/>
              <a:t>6</a:t>
            </a:fld>
            <a:endParaRPr lang="en-US"/>
          </a:p>
        </p:txBody>
      </p:sp>
    </p:spTree>
    <p:extLst>
      <p:ext uri="{BB962C8B-B14F-4D97-AF65-F5344CB8AC3E}">
        <p14:creationId xmlns:p14="http://schemas.microsoft.com/office/powerpoint/2010/main" val="1484172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Source Sans Pro" panose="020B0503030403020204" pitchFamily="34" charset="0"/>
                <a:ea typeface="Source Sans Pro" panose="020B0503030403020204" pitchFamily="34" charset="0"/>
                <a:cs typeface="Arial" panose="020B0604020202020204" pitchFamily="34" charset="0"/>
              </a:rPr>
              <a:t>Take a look at the Nutrition Facts label on the screen. </a:t>
            </a:r>
          </a:p>
          <a:p>
            <a:endParaRPr lang="en-US" sz="1200">
              <a:latin typeface="Source Sans Pro" panose="020B0503030403020204" pitchFamily="34" charset="0"/>
              <a:ea typeface="Source Sans Pro" panose="020B0503030403020204" pitchFamily="34" charset="0"/>
              <a:cs typeface="Arial" panose="020B0604020202020204" pitchFamily="34" charset="0"/>
            </a:endParaRPr>
          </a:p>
          <a:p>
            <a:r>
              <a:rPr lang="en-US" sz="1200">
                <a:latin typeface="Source Sans Pro" panose="020B0503030403020204" pitchFamily="34" charset="0"/>
                <a:ea typeface="Source Sans Pro" panose="020B0503030403020204" pitchFamily="34" charset="0"/>
                <a:cs typeface="Arial" panose="020B0604020202020204" pitchFamily="34" charset="0"/>
              </a:rPr>
              <a:t>What is the serving size of this cereal in grams? </a:t>
            </a:r>
          </a:p>
          <a:p>
            <a:endParaRPr lang="en-US" sz="1200">
              <a:latin typeface="Source Sans Pro" panose="020B0503030403020204" pitchFamily="34" charset="0"/>
              <a:ea typeface="Source Sans Pro" panose="020B0503030403020204" pitchFamily="34" charset="0"/>
              <a:cs typeface="Arial" panose="020B0604020202020204" pitchFamily="34" charset="0"/>
            </a:endParaRPr>
          </a:p>
          <a:p>
            <a:r>
              <a:rPr lang="en-US" sz="1200">
                <a:latin typeface="Source Sans Pro" panose="020B0503030403020204" pitchFamily="34" charset="0"/>
                <a:ea typeface="Source Sans Pro" panose="020B0503030403020204" pitchFamily="34" charset="0"/>
                <a:cs typeface="Arial" panose="020B0604020202020204" pitchFamily="34" charset="0"/>
              </a:rPr>
              <a:t>Is the serving size, 15 grams, 30 grams, or 5 grams? </a:t>
            </a:r>
          </a:p>
          <a:p>
            <a:endParaRPr lang="en-US" sz="1200">
              <a:latin typeface="Arial" panose="020B0604020202020204" pitchFamily="34" charset="0"/>
              <a:cs typeface="Arial" panose="020B0604020202020204" pitchFamily="34" charset="0"/>
            </a:endParaRPr>
          </a:p>
          <a:p>
            <a:endParaRPr lang="en-US"/>
          </a:p>
          <a:p>
            <a:endParaRPr lang="en-US"/>
          </a:p>
        </p:txBody>
      </p:sp>
      <p:sp>
        <p:nvSpPr>
          <p:cNvPr id="4" name="Slide Number Placeholder 3"/>
          <p:cNvSpPr>
            <a:spLocks noGrp="1"/>
          </p:cNvSpPr>
          <p:nvPr>
            <p:ph type="sldNum" sz="quarter" idx="5"/>
          </p:nvPr>
        </p:nvSpPr>
        <p:spPr/>
        <p:txBody>
          <a:bodyPr/>
          <a:lstStyle/>
          <a:p>
            <a:fld id="{8A92E9ED-D75D-DF40-B20F-46FB25F50A85}" type="slidenum">
              <a:rPr lang="en-US" smtClean="0"/>
              <a:t>7</a:t>
            </a:fld>
            <a:endParaRPr lang="en-US"/>
          </a:p>
        </p:txBody>
      </p:sp>
    </p:spTree>
    <p:extLst>
      <p:ext uri="{BB962C8B-B14F-4D97-AF65-F5344CB8AC3E}">
        <p14:creationId xmlns:p14="http://schemas.microsoft.com/office/powerpoint/2010/main" val="1925659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Source Sans Pro" panose="020B0503030403020204" pitchFamily="34" charset="0"/>
                <a:ea typeface="Source Sans Pro" panose="020B0503030403020204" pitchFamily="34" charset="0"/>
                <a:cs typeface="Arial" panose="020B0604020202020204" pitchFamily="34" charset="0"/>
              </a:rPr>
              <a:t>If you answered 30 grams  you are correct. </a:t>
            </a:r>
          </a:p>
          <a:p>
            <a:endParaRPr lang="en-US">
              <a:latin typeface="Source Sans Pro" panose="020B0503030403020204" pitchFamily="34" charset="0"/>
              <a:ea typeface="Source Sans Pro" panose="020B0503030403020204" pitchFamily="34" charset="0"/>
            </a:endParaRPr>
          </a:p>
          <a:p>
            <a:endParaRPr lang="en-US"/>
          </a:p>
        </p:txBody>
      </p:sp>
      <p:sp>
        <p:nvSpPr>
          <p:cNvPr id="4" name="Slide Number Placeholder 3"/>
          <p:cNvSpPr>
            <a:spLocks noGrp="1"/>
          </p:cNvSpPr>
          <p:nvPr>
            <p:ph type="sldNum" sz="quarter" idx="5"/>
          </p:nvPr>
        </p:nvSpPr>
        <p:spPr/>
        <p:txBody>
          <a:bodyPr/>
          <a:lstStyle/>
          <a:p>
            <a:fld id="{8A92E9ED-D75D-DF40-B20F-46FB25F50A85}" type="slidenum">
              <a:rPr lang="en-US" smtClean="0"/>
              <a:t>8</a:t>
            </a:fld>
            <a:endParaRPr lang="en-US"/>
          </a:p>
        </p:txBody>
      </p:sp>
    </p:spTree>
    <p:extLst>
      <p:ext uri="{BB962C8B-B14F-4D97-AF65-F5344CB8AC3E}">
        <p14:creationId xmlns:p14="http://schemas.microsoft.com/office/powerpoint/2010/main" val="1292163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Source Sans Pro" panose="020B0503030403020204" pitchFamily="34" charset="0"/>
                <a:ea typeface="Source Sans Pro" panose="020B0503030403020204" pitchFamily="34" charset="0"/>
                <a:cs typeface="Arial" panose="020B0604020202020204" pitchFamily="34" charset="0"/>
              </a:rPr>
              <a:t>Once you find the serving size, move on</a:t>
            </a:r>
            <a:r>
              <a:rPr lang="en-US" sz="1200" kern="1200" baseline="0">
                <a:solidFill>
                  <a:schemeClr val="tx1"/>
                </a:solidFill>
                <a:effectLst/>
                <a:latin typeface="Source Sans Pro" panose="020B0503030403020204" pitchFamily="34" charset="0"/>
                <a:ea typeface="Source Sans Pro" panose="020B0503030403020204" pitchFamily="34" charset="0"/>
                <a:cs typeface="Arial" panose="020B0604020202020204" pitchFamily="34" charset="0"/>
              </a:rPr>
              <a:t> to the second step, which is to</a:t>
            </a:r>
            <a:r>
              <a:rPr lang="en-US" sz="1200" kern="1200">
                <a:solidFill>
                  <a:schemeClr val="tx1"/>
                </a:solidFill>
                <a:effectLst/>
                <a:latin typeface="Source Sans Pro" panose="020B0503030403020204" pitchFamily="34" charset="0"/>
                <a:ea typeface="Source Sans Pro" panose="020B0503030403020204" pitchFamily="34" charset="0"/>
                <a:cs typeface="Arial" panose="020B0604020202020204" pitchFamily="34" charset="0"/>
              </a:rPr>
              <a:t> look at the “Added Sugars” line on the Nutrition Facts label. Find the amount of added sugars in one serving of this cereal. </a:t>
            </a:r>
          </a:p>
          <a:p>
            <a:endParaRPr lang="en-US"/>
          </a:p>
          <a:p>
            <a:endParaRPr lang="en-US"/>
          </a:p>
        </p:txBody>
      </p:sp>
      <p:sp>
        <p:nvSpPr>
          <p:cNvPr id="4" name="Slide Number Placeholder 3"/>
          <p:cNvSpPr>
            <a:spLocks noGrp="1"/>
          </p:cNvSpPr>
          <p:nvPr>
            <p:ph type="sldNum" sz="quarter" idx="5"/>
          </p:nvPr>
        </p:nvSpPr>
        <p:spPr/>
        <p:txBody>
          <a:bodyPr/>
          <a:lstStyle/>
          <a:p>
            <a:fld id="{8A92E9ED-D75D-DF40-B20F-46FB25F50A85}" type="slidenum">
              <a:rPr lang="en-US" smtClean="0"/>
              <a:t>9</a:t>
            </a:fld>
            <a:endParaRPr lang="en-US"/>
          </a:p>
        </p:txBody>
      </p:sp>
    </p:spTree>
    <p:extLst>
      <p:ext uri="{BB962C8B-B14F-4D97-AF65-F5344CB8AC3E}">
        <p14:creationId xmlns:p14="http://schemas.microsoft.com/office/powerpoint/2010/main" val="141457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C7233-CC69-E946-8617-77D442B76BB7}"/>
              </a:ext>
            </a:extLst>
          </p:cNvPr>
          <p:cNvSpPr>
            <a:spLocks noGrp="1"/>
          </p:cNvSpPr>
          <p:nvPr>
            <p:ph type="ctrTitle"/>
          </p:nvPr>
        </p:nvSpPr>
        <p:spPr>
          <a:xfrm>
            <a:off x="365760" y="1143000"/>
            <a:ext cx="4465420" cy="1682970"/>
          </a:xfrm>
          <a:prstGeom prst="rect">
            <a:avLst/>
          </a:prstGeom>
        </p:spPr>
        <p:txBody>
          <a:bodyPr lIns="0" tIns="0" rIns="0" bIns="0" anchor="t" anchorCtr="0">
            <a:normAutofit/>
          </a:bodyPr>
          <a:lstStyle>
            <a:lvl1pPr algn="l">
              <a:defRPr sz="4000" b="1" i="0">
                <a:solidFill>
                  <a:srgbClr val="740507"/>
                </a:solidFill>
                <a:latin typeface="Helvetica" pitchFamily="2" charset="0"/>
              </a:defRPr>
            </a:lvl1pPr>
          </a:lstStyle>
          <a:p>
            <a:r>
              <a:rPr lang="en-US"/>
              <a:t>Click to edit Master title style</a:t>
            </a:r>
          </a:p>
        </p:txBody>
      </p:sp>
      <p:sp>
        <p:nvSpPr>
          <p:cNvPr id="3" name="Subtitle 2">
            <a:extLst>
              <a:ext uri="{FF2B5EF4-FFF2-40B4-BE49-F238E27FC236}">
                <a16:creationId xmlns:a16="http://schemas.microsoft.com/office/drawing/2014/main" id="{241D46D9-FA02-184B-9A52-0C4ABB7EFD14}"/>
              </a:ext>
            </a:extLst>
          </p:cNvPr>
          <p:cNvSpPr>
            <a:spLocks noGrp="1"/>
          </p:cNvSpPr>
          <p:nvPr>
            <p:ph type="subTitle" idx="1"/>
          </p:nvPr>
        </p:nvSpPr>
        <p:spPr>
          <a:xfrm>
            <a:off x="365760" y="3657600"/>
            <a:ext cx="5199656" cy="675005"/>
          </a:xfrm>
          <a:prstGeom prst="rect">
            <a:avLst/>
          </a:prstGeom>
        </p:spPr>
        <p:txBody>
          <a:bodyPr/>
          <a:lstStyle>
            <a:lvl1pPr marL="0" indent="0" algn="l">
              <a:lnSpc>
                <a:spcPts val="2800"/>
              </a:lnSpc>
              <a:buNone/>
              <a:defRPr sz="2200" b="0" i="0">
                <a:solidFill>
                  <a:schemeClr val="tx1">
                    <a:lumMod val="65000"/>
                    <a:lumOff val="35000"/>
                  </a:schemeClr>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9528069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eneral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A41B4-4561-3A4E-9F21-12921170E228}"/>
              </a:ext>
            </a:extLst>
          </p:cNvPr>
          <p:cNvSpPr>
            <a:spLocks noGrp="1"/>
          </p:cNvSpPr>
          <p:nvPr>
            <p:ph type="title" hasCustomPrompt="1"/>
          </p:nvPr>
        </p:nvSpPr>
        <p:spPr>
          <a:xfrm>
            <a:off x="0" y="0"/>
            <a:ext cx="7886700" cy="1009979"/>
          </a:xfrm>
          <a:prstGeom prst="rect">
            <a:avLst/>
          </a:prstGeom>
        </p:spPr>
        <p:txBody>
          <a:bodyPr lIns="365760" tIns="228600" rIns="0" bIns="0"/>
          <a:lstStyle>
            <a:lvl1pPr>
              <a:lnSpc>
                <a:spcPct val="100000"/>
              </a:lnSpc>
              <a:defRPr sz="3000">
                <a:solidFill>
                  <a:srgbClr val="740507"/>
                </a:solidFill>
              </a:defRPr>
            </a:lvl1pPr>
          </a:lstStyle>
          <a:p>
            <a:r>
              <a:rPr lang="en-US"/>
              <a:t>Click to edit title</a:t>
            </a:r>
          </a:p>
        </p:txBody>
      </p:sp>
      <p:sp>
        <p:nvSpPr>
          <p:cNvPr id="3" name="Text Placeholder 2">
            <a:extLst>
              <a:ext uri="{FF2B5EF4-FFF2-40B4-BE49-F238E27FC236}">
                <a16:creationId xmlns:a16="http://schemas.microsoft.com/office/drawing/2014/main" id="{30D35928-03C8-3141-B92D-462CD9C22E25}"/>
              </a:ext>
            </a:extLst>
          </p:cNvPr>
          <p:cNvSpPr>
            <a:spLocks noGrp="1"/>
          </p:cNvSpPr>
          <p:nvPr>
            <p:ph type="body" idx="1"/>
          </p:nvPr>
        </p:nvSpPr>
        <p:spPr>
          <a:xfrm>
            <a:off x="408264" y="1421642"/>
            <a:ext cx="3868737" cy="312738"/>
          </a:xfrm>
          <a:prstGeom prst="rect">
            <a:avLst/>
          </a:prstGeom>
        </p:spPr>
        <p:txBody>
          <a:bodyPr lIns="0" anchor="t" anchorCtr="0"/>
          <a:lstStyle>
            <a:lvl1pPr marL="0" indent="0">
              <a:buNone/>
              <a:defRPr sz="1800" b="0" i="0">
                <a:solidFill>
                  <a:schemeClr val="tx1">
                    <a:lumMod val="65000"/>
                    <a:lumOff val="35000"/>
                  </a:schemeClr>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3C06CDE-AD19-0E42-906C-B252F6F3EAF4}"/>
              </a:ext>
            </a:extLst>
          </p:cNvPr>
          <p:cNvSpPr>
            <a:spLocks noGrp="1"/>
          </p:cNvSpPr>
          <p:nvPr>
            <p:ph sz="half" idx="2"/>
          </p:nvPr>
        </p:nvSpPr>
        <p:spPr>
          <a:xfrm>
            <a:off x="408264" y="1794703"/>
            <a:ext cx="3868737" cy="613726"/>
          </a:xfrm>
          <a:prstGeom prst="rect">
            <a:avLst/>
          </a:prstGeom>
        </p:spPr>
        <p:txBody>
          <a:bodyPr/>
          <a:lstStyle>
            <a:lvl1pPr marL="0" indent="-137160">
              <a:buClr>
                <a:srgbClr val="740507"/>
              </a:buClr>
              <a:buFont typeface="Arial" panose="020B0604020202020204" pitchFamily="34" charset="0"/>
              <a:buChar char="•"/>
              <a:defRPr sz="1800" b="0" i="0">
                <a:solidFill>
                  <a:schemeClr val="tx1">
                    <a:lumMod val="65000"/>
                    <a:lumOff val="35000"/>
                  </a:schemeClr>
                </a:solidFill>
                <a:latin typeface="Helvetica" pitchFamily="2" charset="0"/>
              </a:defRPr>
            </a:lvl1pPr>
            <a:lvl5pPr marL="1828800" indent="0">
              <a:buNone/>
              <a:defRPr/>
            </a:lvl5pPr>
          </a:lstStyle>
          <a:p>
            <a:pPr lvl="0"/>
            <a:r>
              <a:rPr lang="en-US"/>
              <a:t>Edit Master text styles</a:t>
            </a:r>
          </a:p>
        </p:txBody>
      </p:sp>
    </p:spTree>
    <p:extLst>
      <p:ext uri="{BB962C8B-B14F-4D97-AF65-F5344CB8AC3E}">
        <p14:creationId xmlns:p14="http://schemas.microsoft.com/office/powerpoint/2010/main" val="2430874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eneral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A41B4-4561-3A4E-9F21-12921170E228}"/>
              </a:ext>
            </a:extLst>
          </p:cNvPr>
          <p:cNvSpPr>
            <a:spLocks noGrp="1"/>
          </p:cNvSpPr>
          <p:nvPr>
            <p:ph type="title" hasCustomPrompt="1"/>
          </p:nvPr>
        </p:nvSpPr>
        <p:spPr>
          <a:xfrm>
            <a:off x="0" y="1891826"/>
            <a:ext cx="3037398" cy="1669773"/>
          </a:xfrm>
          <a:prstGeom prst="rect">
            <a:avLst/>
          </a:prstGeom>
        </p:spPr>
        <p:txBody>
          <a:bodyPr lIns="137160" tIns="228600" rIns="45720" bIns="0" anchor="t" anchorCtr="0"/>
          <a:lstStyle>
            <a:lvl1pPr>
              <a:lnSpc>
                <a:spcPct val="100000"/>
              </a:lnSpc>
              <a:defRPr sz="2800">
                <a:solidFill>
                  <a:srgbClr val="740507"/>
                </a:solidFill>
              </a:defRPr>
            </a:lvl1pPr>
          </a:lstStyle>
          <a:p>
            <a:r>
              <a:rPr lang="en-US"/>
              <a:t>Click to edit title</a:t>
            </a:r>
          </a:p>
        </p:txBody>
      </p:sp>
      <p:sp>
        <p:nvSpPr>
          <p:cNvPr id="3" name="Text Placeholder 2">
            <a:extLst>
              <a:ext uri="{FF2B5EF4-FFF2-40B4-BE49-F238E27FC236}">
                <a16:creationId xmlns:a16="http://schemas.microsoft.com/office/drawing/2014/main" id="{30D35928-03C8-3141-B92D-462CD9C22E25}"/>
              </a:ext>
            </a:extLst>
          </p:cNvPr>
          <p:cNvSpPr>
            <a:spLocks noGrp="1"/>
          </p:cNvSpPr>
          <p:nvPr>
            <p:ph type="body" idx="1"/>
          </p:nvPr>
        </p:nvSpPr>
        <p:spPr>
          <a:xfrm>
            <a:off x="3657600" y="1132885"/>
            <a:ext cx="3868737" cy="312738"/>
          </a:xfrm>
          <a:prstGeom prst="rect">
            <a:avLst/>
          </a:prstGeom>
        </p:spPr>
        <p:txBody>
          <a:bodyPr lIns="0" anchor="t" anchorCtr="0"/>
          <a:lstStyle>
            <a:lvl1pPr marL="0" indent="0">
              <a:buNone/>
              <a:defRPr sz="2000" b="0" i="0">
                <a:solidFill>
                  <a:schemeClr val="tx1">
                    <a:lumMod val="65000"/>
                    <a:lumOff val="35000"/>
                  </a:schemeClr>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3C06CDE-AD19-0E42-906C-B252F6F3EAF4}"/>
              </a:ext>
            </a:extLst>
          </p:cNvPr>
          <p:cNvSpPr>
            <a:spLocks noGrp="1"/>
          </p:cNvSpPr>
          <p:nvPr>
            <p:ph sz="half" idx="2" hasCustomPrompt="1"/>
          </p:nvPr>
        </p:nvSpPr>
        <p:spPr>
          <a:xfrm>
            <a:off x="3657600" y="1584963"/>
            <a:ext cx="3868737" cy="613726"/>
          </a:xfrm>
          <a:prstGeom prst="rect">
            <a:avLst/>
          </a:prstGeom>
        </p:spPr>
        <p:txBody>
          <a:bodyPr/>
          <a:lstStyle>
            <a:lvl1pPr marL="274320" indent="-274320">
              <a:buClr>
                <a:srgbClr val="062F6E"/>
              </a:buClr>
              <a:buFontTx/>
              <a:buBlip>
                <a:blip r:embed="rId2"/>
              </a:buBlip>
              <a:defRPr sz="2000" b="0" i="0">
                <a:solidFill>
                  <a:schemeClr val="tx1">
                    <a:lumMod val="65000"/>
                    <a:lumOff val="35000"/>
                  </a:schemeClr>
                </a:solidFill>
                <a:latin typeface="Helvetica" pitchFamily="2" charset="0"/>
              </a:defRPr>
            </a:lvl1pPr>
            <a:lvl5pPr marL="1828800" indent="0">
              <a:buNone/>
              <a:defRPr/>
            </a:lvl5pPr>
          </a:lstStyle>
          <a:p>
            <a:pPr lvl="0"/>
            <a:r>
              <a:rPr lang="en-US"/>
              <a:t> Edit Master text styles</a:t>
            </a:r>
          </a:p>
        </p:txBody>
      </p:sp>
    </p:spTree>
    <p:extLst>
      <p:ext uri="{BB962C8B-B14F-4D97-AF65-F5344CB8AC3E}">
        <p14:creationId xmlns:p14="http://schemas.microsoft.com/office/powerpoint/2010/main" val="29862798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eneral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A41B4-4561-3A4E-9F21-12921170E228}"/>
              </a:ext>
            </a:extLst>
          </p:cNvPr>
          <p:cNvSpPr>
            <a:spLocks noGrp="1"/>
          </p:cNvSpPr>
          <p:nvPr>
            <p:ph type="title" hasCustomPrompt="1"/>
          </p:nvPr>
        </p:nvSpPr>
        <p:spPr>
          <a:xfrm>
            <a:off x="0" y="1"/>
            <a:ext cx="8436334" cy="850790"/>
          </a:xfrm>
          <a:prstGeom prst="rect">
            <a:avLst/>
          </a:prstGeom>
        </p:spPr>
        <p:txBody>
          <a:bodyPr lIns="365760" tIns="228600" rIns="45720" bIns="0" anchor="t" anchorCtr="0"/>
          <a:lstStyle>
            <a:lvl1pPr>
              <a:lnSpc>
                <a:spcPct val="100000"/>
              </a:lnSpc>
              <a:defRPr sz="3200">
                <a:solidFill>
                  <a:srgbClr val="740507"/>
                </a:solidFill>
              </a:defRPr>
            </a:lvl1pPr>
          </a:lstStyle>
          <a:p>
            <a:r>
              <a:rPr lang="en-US"/>
              <a:t>Click to edit title</a:t>
            </a:r>
          </a:p>
        </p:txBody>
      </p:sp>
      <p:sp>
        <p:nvSpPr>
          <p:cNvPr id="3" name="Text Placeholder 2">
            <a:extLst>
              <a:ext uri="{FF2B5EF4-FFF2-40B4-BE49-F238E27FC236}">
                <a16:creationId xmlns:a16="http://schemas.microsoft.com/office/drawing/2014/main" id="{30D35928-03C8-3141-B92D-462CD9C22E25}"/>
              </a:ext>
            </a:extLst>
          </p:cNvPr>
          <p:cNvSpPr>
            <a:spLocks noGrp="1"/>
          </p:cNvSpPr>
          <p:nvPr>
            <p:ph type="body" idx="1"/>
          </p:nvPr>
        </p:nvSpPr>
        <p:spPr>
          <a:xfrm>
            <a:off x="360363" y="1088744"/>
            <a:ext cx="3868737" cy="312738"/>
          </a:xfrm>
          <a:prstGeom prst="rect">
            <a:avLst/>
          </a:prstGeom>
        </p:spPr>
        <p:txBody>
          <a:bodyPr lIns="0" anchor="t" anchorCtr="0"/>
          <a:lstStyle>
            <a:lvl1pPr marL="0" indent="0">
              <a:buNone/>
              <a:defRPr sz="1800" b="0" i="0">
                <a:solidFill>
                  <a:schemeClr val="tx1">
                    <a:lumMod val="65000"/>
                    <a:lumOff val="35000"/>
                  </a:schemeClr>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3C06CDE-AD19-0E42-906C-B252F6F3EAF4}"/>
              </a:ext>
            </a:extLst>
          </p:cNvPr>
          <p:cNvSpPr>
            <a:spLocks noGrp="1"/>
          </p:cNvSpPr>
          <p:nvPr>
            <p:ph sz="half" idx="2"/>
          </p:nvPr>
        </p:nvSpPr>
        <p:spPr>
          <a:xfrm>
            <a:off x="360363" y="1461805"/>
            <a:ext cx="3868737" cy="613726"/>
          </a:xfrm>
          <a:prstGeom prst="rect">
            <a:avLst/>
          </a:prstGeom>
        </p:spPr>
        <p:txBody>
          <a:bodyPr/>
          <a:lstStyle>
            <a:lvl1pPr marL="0" indent="-137160">
              <a:buClr>
                <a:srgbClr val="740507"/>
              </a:buClr>
              <a:buFont typeface="Arial" panose="020B0604020202020204" pitchFamily="34" charset="0"/>
              <a:buChar char="•"/>
              <a:defRPr sz="1800" b="0" i="0">
                <a:solidFill>
                  <a:schemeClr val="tx1">
                    <a:lumMod val="65000"/>
                    <a:lumOff val="35000"/>
                  </a:schemeClr>
                </a:solidFill>
                <a:latin typeface="Helvetica" pitchFamily="2" charset="0"/>
              </a:defRPr>
            </a:lvl1pPr>
            <a:lvl5pPr marL="1828800" indent="0">
              <a:buNone/>
              <a:defRPr/>
            </a:lvl5pPr>
          </a:lstStyle>
          <a:p>
            <a:pPr lvl="0"/>
            <a:r>
              <a:rPr lang="en-US"/>
              <a:t>Edit Master text styles</a:t>
            </a:r>
          </a:p>
        </p:txBody>
      </p:sp>
    </p:spTree>
    <p:extLst>
      <p:ext uri="{BB962C8B-B14F-4D97-AF65-F5344CB8AC3E}">
        <p14:creationId xmlns:p14="http://schemas.microsoft.com/office/powerpoint/2010/main" val="2404550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Pag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C7233-CC69-E946-8617-77D442B76BB7}"/>
              </a:ext>
            </a:extLst>
          </p:cNvPr>
          <p:cNvSpPr>
            <a:spLocks noGrp="1"/>
          </p:cNvSpPr>
          <p:nvPr>
            <p:ph type="ctrTitle" hasCustomPrompt="1"/>
          </p:nvPr>
        </p:nvSpPr>
        <p:spPr>
          <a:xfrm>
            <a:off x="374209" y="1405918"/>
            <a:ext cx="7372350" cy="573957"/>
          </a:xfrm>
          <a:prstGeom prst="rect">
            <a:avLst/>
          </a:prstGeom>
        </p:spPr>
        <p:txBody>
          <a:bodyPr lIns="0" tIns="0" rIns="0" bIns="0" anchor="t" anchorCtr="0">
            <a:normAutofit/>
          </a:bodyPr>
          <a:lstStyle>
            <a:lvl1pPr algn="l">
              <a:defRPr sz="4000" b="1" i="0">
                <a:solidFill>
                  <a:srgbClr val="740507"/>
                </a:solidFill>
                <a:latin typeface="Helvetica" pitchFamily="2" charset="0"/>
              </a:defRPr>
            </a:lvl1pPr>
          </a:lstStyle>
          <a:p>
            <a:r>
              <a:rPr lang="en-US"/>
              <a:t>Click to edit title</a:t>
            </a:r>
          </a:p>
        </p:txBody>
      </p:sp>
      <p:sp>
        <p:nvSpPr>
          <p:cNvPr id="3" name="Subtitle 2">
            <a:extLst>
              <a:ext uri="{FF2B5EF4-FFF2-40B4-BE49-F238E27FC236}">
                <a16:creationId xmlns:a16="http://schemas.microsoft.com/office/drawing/2014/main" id="{241D46D9-FA02-184B-9A52-0C4ABB7EFD14}"/>
              </a:ext>
            </a:extLst>
          </p:cNvPr>
          <p:cNvSpPr>
            <a:spLocks noGrp="1"/>
          </p:cNvSpPr>
          <p:nvPr>
            <p:ph type="subTitle" idx="1"/>
          </p:nvPr>
        </p:nvSpPr>
        <p:spPr>
          <a:xfrm>
            <a:off x="245387" y="2500437"/>
            <a:ext cx="5199656" cy="675005"/>
          </a:xfrm>
          <a:prstGeom prst="rect">
            <a:avLst/>
          </a:prstGeom>
        </p:spPr>
        <p:txBody>
          <a:bodyPr/>
          <a:lstStyle>
            <a:lvl1pPr marL="0" indent="0" algn="l">
              <a:buNone/>
              <a:defRPr sz="2400" b="0" i="0">
                <a:solidFill>
                  <a:schemeClr val="tx1">
                    <a:lumMod val="65000"/>
                    <a:lumOff val="35000"/>
                  </a:schemeClr>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12">
            <a:extLst>
              <a:ext uri="{FF2B5EF4-FFF2-40B4-BE49-F238E27FC236}">
                <a16:creationId xmlns:a16="http://schemas.microsoft.com/office/drawing/2014/main" id="{3D4B538B-91B0-6945-B582-5438D428218F}"/>
              </a:ext>
            </a:extLst>
          </p:cNvPr>
          <p:cNvSpPr>
            <a:spLocks noGrp="1"/>
          </p:cNvSpPr>
          <p:nvPr>
            <p:ph type="body" sz="quarter" idx="13"/>
          </p:nvPr>
        </p:nvSpPr>
        <p:spPr>
          <a:xfrm>
            <a:off x="245387" y="3321617"/>
            <a:ext cx="5199656" cy="374387"/>
          </a:xfrm>
          <a:prstGeom prst="rect">
            <a:avLst/>
          </a:prstGeom>
        </p:spPr>
        <p:txBody>
          <a:bodyPr>
            <a:normAutofit/>
          </a:bodyPr>
          <a:lstStyle>
            <a:lvl1pPr marL="0" indent="0">
              <a:buNone/>
              <a:defRPr sz="1800" b="0" i="0">
                <a:solidFill>
                  <a:schemeClr val="tx1">
                    <a:lumMod val="50000"/>
                    <a:lumOff val="50000"/>
                  </a:schemeClr>
                </a:solidFill>
                <a:latin typeface="Helvetica" pitchFamily="2" charset="0"/>
              </a:defRPr>
            </a:lvl1pPr>
          </a:lstStyle>
          <a:p>
            <a:pPr lvl="0"/>
            <a:endParaRPr lang="en-US"/>
          </a:p>
        </p:txBody>
      </p:sp>
    </p:spTree>
    <p:extLst>
      <p:ext uri="{BB962C8B-B14F-4D97-AF65-F5344CB8AC3E}">
        <p14:creationId xmlns:p14="http://schemas.microsoft.com/office/powerpoint/2010/main" val="1395721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73D7E-6852-5748-AF59-7B5E79E63453}"/>
              </a:ext>
            </a:extLst>
          </p:cNvPr>
          <p:cNvSpPr>
            <a:spLocks noGrp="1"/>
          </p:cNvSpPr>
          <p:nvPr>
            <p:ph type="title"/>
          </p:nvPr>
        </p:nvSpPr>
        <p:spPr>
          <a:xfrm>
            <a:off x="228600" y="1200907"/>
            <a:ext cx="8789276" cy="475484"/>
          </a:xfrm>
          <a:prstGeom prst="rect">
            <a:avLst/>
          </a:prstGeom>
        </p:spPr>
        <p:txBody>
          <a:bodyPr/>
          <a:lstStyle>
            <a:lvl1pPr>
              <a:defRPr sz="3000" b="1" i="0">
                <a:solidFill>
                  <a:srgbClr val="740507"/>
                </a:solidFill>
                <a:latin typeface="Helvetica" pitchFamily="2" charset="0"/>
              </a:defRPr>
            </a:lvl1pPr>
          </a:lstStyle>
          <a:p>
            <a:r>
              <a:rPr lang="en-US"/>
              <a:t>Click to edit Master title style</a:t>
            </a:r>
          </a:p>
        </p:txBody>
      </p:sp>
      <p:pic>
        <p:nvPicPr>
          <p:cNvPr id="3" name="Picture 2">
            <a:extLst>
              <a:ext uri="{FF2B5EF4-FFF2-40B4-BE49-F238E27FC236}">
                <a16:creationId xmlns:a16="http://schemas.microsoft.com/office/drawing/2014/main" id="{7C5BFCAC-A678-E34E-B766-E603D06ED1D5}"/>
              </a:ext>
            </a:extLst>
          </p:cNvPr>
          <p:cNvPicPr>
            <a:picLocks noChangeAspect="1"/>
          </p:cNvPicPr>
          <p:nvPr userDrawn="1"/>
        </p:nvPicPr>
        <p:blipFill>
          <a:blip r:embed="rId2"/>
          <a:stretch>
            <a:fillRect/>
          </a:stretch>
        </p:blipFill>
        <p:spPr>
          <a:xfrm>
            <a:off x="228600" y="228600"/>
            <a:ext cx="2042988" cy="581778"/>
          </a:xfrm>
          <a:prstGeom prst="rect">
            <a:avLst/>
          </a:prstGeom>
        </p:spPr>
      </p:pic>
      <p:sp>
        <p:nvSpPr>
          <p:cNvPr id="5" name="Content Placeholder 4">
            <a:extLst>
              <a:ext uri="{FF2B5EF4-FFF2-40B4-BE49-F238E27FC236}">
                <a16:creationId xmlns:a16="http://schemas.microsoft.com/office/drawing/2014/main" id="{18ECEF70-3C82-1049-96D7-131F64A581CC}"/>
              </a:ext>
            </a:extLst>
          </p:cNvPr>
          <p:cNvSpPr>
            <a:spLocks noGrp="1"/>
          </p:cNvSpPr>
          <p:nvPr>
            <p:ph sz="quarter" idx="10"/>
          </p:nvPr>
        </p:nvSpPr>
        <p:spPr>
          <a:xfrm>
            <a:off x="228600" y="2752517"/>
            <a:ext cx="5327650" cy="1751012"/>
          </a:xfrm>
          <a:prstGeom prst="rect">
            <a:avLst/>
          </a:prstGeom>
        </p:spPr>
        <p:txBody>
          <a:bodyPr/>
          <a:lstStyle>
            <a:lvl1pPr marL="320040" indent="-320040">
              <a:lnSpc>
                <a:spcPct val="90000"/>
              </a:lnSpc>
              <a:buClr>
                <a:srgbClr val="740507"/>
              </a:buClr>
              <a:buSzPct val="125000"/>
              <a:buFont typeface="Wingdings" pitchFamily="2" charset="2"/>
              <a:buChar char="ü"/>
              <a:defRPr sz="1800" b="0" i="0">
                <a:solidFill>
                  <a:schemeClr val="tx1">
                    <a:lumMod val="65000"/>
                    <a:lumOff val="35000"/>
                  </a:schemeClr>
                </a:solidFill>
                <a:latin typeface="Helvetica" pitchFamily="2" charset="0"/>
              </a:defRPr>
            </a:lvl1pPr>
            <a:lvl2pPr>
              <a:defRPr sz="1800" b="0" i="0">
                <a:latin typeface="Helvetica" pitchFamily="2" charset="0"/>
              </a:defRPr>
            </a:lvl2pPr>
            <a:lvl3pPr>
              <a:defRPr sz="1800" b="0" i="0">
                <a:latin typeface="Helvetica" pitchFamily="2" charset="0"/>
              </a:defRPr>
            </a:lvl3pPr>
            <a:lvl4pPr>
              <a:defRPr sz="1800" b="0" i="0">
                <a:latin typeface="Helvetica" pitchFamily="2" charset="0"/>
              </a:defRPr>
            </a:lvl4pPr>
            <a:lvl5pPr>
              <a:defRPr sz="1800" b="0" i="0">
                <a:latin typeface="Helvetica" pitchFamily="2" charset="0"/>
              </a:defRPr>
            </a:lvl5pPr>
          </a:lstStyle>
          <a:p>
            <a:pPr lvl="0"/>
            <a:r>
              <a:rPr lang="en-US"/>
              <a:t>Edit Master text styles</a:t>
            </a:r>
          </a:p>
        </p:txBody>
      </p:sp>
      <p:sp>
        <p:nvSpPr>
          <p:cNvPr id="7" name="Text Placeholder 6">
            <a:extLst>
              <a:ext uri="{FF2B5EF4-FFF2-40B4-BE49-F238E27FC236}">
                <a16:creationId xmlns:a16="http://schemas.microsoft.com/office/drawing/2014/main" id="{36ECE138-CE12-CE45-B967-58F6AB9B06E0}"/>
              </a:ext>
            </a:extLst>
          </p:cNvPr>
          <p:cNvSpPr>
            <a:spLocks noGrp="1"/>
          </p:cNvSpPr>
          <p:nvPr>
            <p:ph type="body" sz="quarter" idx="11" hasCustomPrompt="1"/>
          </p:nvPr>
        </p:nvSpPr>
        <p:spPr>
          <a:xfrm>
            <a:off x="228600" y="1773611"/>
            <a:ext cx="4949825" cy="475483"/>
          </a:xfrm>
          <a:prstGeom prst="rect">
            <a:avLst/>
          </a:prstGeom>
        </p:spPr>
        <p:txBody>
          <a:bodyPr/>
          <a:lstStyle>
            <a:lvl1pPr marL="0" indent="0">
              <a:buNone/>
              <a:defRPr sz="1800" b="0" i="0">
                <a:solidFill>
                  <a:schemeClr val="tx1">
                    <a:lumMod val="65000"/>
                    <a:lumOff val="35000"/>
                  </a:schemeClr>
                </a:solidFill>
                <a:latin typeface="Helvetica" pitchFamily="2" charset="0"/>
              </a:defRPr>
            </a:lvl1pPr>
            <a:lvl2pPr>
              <a:defRPr b="0" i="0">
                <a:solidFill>
                  <a:schemeClr val="tx1">
                    <a:lumMod val="65000"/>
                    <a:lumOff val="35000"/>
                  </a:schemeClr>
                </a:solidFill>
                <a:latin typeface="Helvetica" pitchFamily="2" charset="0"/>
              </a:defRPr>
            </a:lvl2pPr>
            <a:lvl3pPr>
              <a:defRPr b="0" i="0">
                <a:solidFill>
                  <a:schemeClr val="tx1">
                    <a:lumMod val="65000"/>
                    <a:lumOff val="35000"/>
                  </a:schemeClr>
                </a:solidFill>
                <a:latin typeface="Helvetica" pitchFamily="2" charset="0"/>
              </a:defRPr>
            </a:lvl3pPr>
            <a:lvl4pPr>
              <a:defRPr b="0" i="0">
                <a:solidFill>
                  <a:schemeClr val="tx1">
                    <a:lumMod val="65000"/>
                    <a:lumOff val="35000"/>
                  </a:schemeClr>
                </a:solidFill>
                <a:latin typeface="Helvetica" pitchFamily="2" charset="0"/>
              </a:defRPr>
            </a:lvl4pPr>
            <a:lvl5pPr>
              <a:defRPr b="0" i="0">
                <a:solidFill>
                  <a:schemeClr val="tx1">
                    <a:lumMod val="65000"/>
                    <a:lumOff val="35000"/>
                  </a:schemeClr>
                </a:solidFill>
                <a:latin typeface="Helvetica" pitchFamily="2" charset="0"/>
              </a:defRPr>
            </a:lvl5pPr>
          </a:lstStyle>
          <a:p>
            <a:pPr lvl="0"/>
            <a:r>
              <a:rPr lang="en-US"/>
              <a:t>Edit Subtitle</a:t>
            </a:r>
          </a:p>
        </p:txBody>
      </p:sp>
    </p:spTree>
    <p:extLst>
      <p:ext uri="{BB962C8B-B14F-4D97-AF65-F5344CB8AC3E}">
        <p14:creationId xmlns:p14="http://schemas.microsoft.com/office/powerpoint/2010/main" val="2396164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Page 1">
    <p:bg>
      <p:bgPr>
        <a:solidFill>
          <a:srgbClr val="FDC26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C7233-CC69-E946-8617-77D442B76BB7}"/>
              </a:ext>
            </a:extLst>
          </p:cNvPr>
          <p:cNvSpPr>
            <a:spLocks noGrp="1"/>
          </p:cNvSpPr>
          <p:nvPr>
            <p:ph type="ctrTitle"/>
          </p:nvPr>
        </p:nvSpPr>
        <p:spPr>
          <a:xfrm>
            <a:off x="2271588" y="1146945"/>
            <a:ext cx="6386472" cy="421826"/>
          </a:xfrm>
          <a:prstGeom prst="rect">
            <a:avLst/>
          </a:prstGeom>
        </p:spPr>
        <p:txBody>
          <a:bodyPr lIns="0" tIns="0" rIns="0" bIns="0" anchor="t" anchorCtr="0">
            <a:normAutofit/>
          </a:bodyPr>
          <a:lstStyle>
            <a:lvl1pPr algn="l">
              <a:defRPr sz="3200" b="1" i="0">
                <a:solidFill>
                  <a:srgbClr val="740507"/>
                </a:solidFill>
                <a:latin typeface="Helvetica" pitchFamily="2" charset="0"/>
              </a:defRPr>
            </a:lvl1pPr>
          </a:lstStyle>
          <a:p>
            <a:r>
              <a:rPr lang="en-US"/>
              <a:t>Click to edit Master title style</a:t>
            </a:r>
          </a:p>
        </p:txBody>
      </p:sp>
      <p:sp>
        <p:nvSpPr>
          <p:cNvPr id="3" name="Subtitle 2">
            <a:extLst>
              <a:ext uri="{FF2B5EF4-FFF2-40B4-BE49-F238E27FC236}">
                <a16:creationId xmlns:a16="http://schemas.microsoft.com/office/drawing/2014/main" id="{241D46D9-FA02-184B-9A52-0C4ABB7EFD14}"/>
              </a:ext>
            </a:extLst>
          </p:cNvPr>
          <p:cNvSpPr>
            <a:spLocks noGrp="1"/>
          </p:cNvSpPr>
          <p:nvPr>
            <p:ph type="subTitle" idx="1"/>
          </p:nvPr>
        </p:nvSpPr>
        <p:spPr>
          <a:xfrm>
            <a:off x="228600" y="2704577"/>
            <a:ext cx="5199656" cy="675005"/>
          </a:xfrm>
          <a:prstGeom prst="rect">
            <a:avLst/>
          </a:prstGeom>
        </p:spPr>
        <p:txBody>
          <a:bodyPr/>
          <a:lstStyle>
            <a:lvl1pPr marL="342900" indent="-342900" algn="l">
              <a:buClr>
                <a:srgbClr val="740507"/>
              </a:buClr>
              <a:buSzPct val="125000"/>
              <a:buFont typeface="Wingdings" pitchFamily="2" charset="2"/>
              <a:buChar char="ü"/>
              <a:defRPr sz="1800" b="0" i="0">
                <a:solidFill>
                  <a:schemeClr val="tx1"/>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a:t>
            </a:r>
          </a:p>
        </p:txBody>
      </p:sp>
      <p:pic>
        <p:nvPicPr>
          <p:cNvPr id="14" name="Picture 13">
            <a:extLst>
              <a:ext uri="{FF2B5EF4-FFF2-40B4-BE49-F238E27FC236}">
                <a16:creationId xmlns:a16="http://schemas.microsoft.com/office/drawing/2014/main" id="{3E3C193B-36ED-3242-AEFF-9406D4E3068A}"/>
              </a:ext>
            </a:extLst>
          </p:cNvPr>
          <p:cNvPicPr>
            <a:picLocks noChangeAspect="1"/>
          </p:cNvPicPr>
          <p:nvPr userDrawn="1"/>
        </p:nvPicPr>
        <p:blipFill>
          <a:blip r:embed="rId2"/>
          <a:stretch>
            <a:fillRect/>
          </a:stretch>
        </p:blipFill>
        <p:spPr>
          <a:xfrm>
            <a:off x="228600" y="228600"/>
            <a:ext cx="2042988" cy="581778"/>
          </a:xfrm>
          <a:prstGeom prst="rect">
            <a:avLst/>
          </a:prstGeom>
        </p:spPr>
      </p:pic>
      <p:sp>
        <p:nvSpPr>
          <p:cNvPr id="5" name="Text Placeholder 4">
            <a:extLst>
              <a:ext uri="{FF2B5EF4-FFF2-40B4-BE49-F238E27FC236}">
                <a16:creationId xmlns:a16="http://schemas.microsoft.com/office/drawing/2014/main" id="{87A6AF17-6727-0A41-AAB2-35C8B01C910E}"/>
              </a:ext>
            </a:extLst>
          </p:cNvPr>
          <p:cNvSpPr>
            <a:spLocks noGrp="1"/>
          </p:cNvSpPr>
          <p:nvPr>
            <p:ph type="body" sz="quarter" idx="10" hasCustomPrompt="1"/>
          </p:nvPr>
        </p:nvSpPr>
        <p:spPr>
          <a:xfrm>
            <a:off x="2298955" y="1631834"/>
            <a:ext cx="6558899" cy="683845"/>
          </a:xfrm>
          <a:prstGeom prst="rect">
            <a:avLst/>
          </a:prstGeom>
        </p:spPr>
        <p:txBody>
          <a:bodyPr/>
          <a:lstStyle>
            <a:lvl1pPr marL="0" indent="0">
              <a:buNone/>
              <a:defRPr sz="2400" b="0" i="0">
                <a:solidFill>
                  <a:schemeClr val="tx1"/>
                </a:solidFill>
                <a:latin typeface="Helvetica" pitchFamily="2" charset="0"/>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a:t>Click to edit Master subtitle</a:t>
            </a:r>
          </a:p>
        </p:txBody>
      </p:sp>
      <p:cxnSp>
        <p:nvCxnSpPr>
          <p:cNvPr id="6" name="Straight Connector 5">
            <a:extLst>
              <a:ext uri="{FF2B5EF4-FFF2-40B4-BE49-F238E27FC236}">
                <a16:creationId xmlns:a16="http://schemas.microsoft.com/office/drawing/2014/main" id="{A92D9863-5B4A-8E4E-9F0C-4034D1C98C4F}"/>
              </a:ext>
            </a:extLst>
          </p:cNvPr>
          <p:cNvCxnSpPr>
            <a:cxnSpLocks/>
          </p:cNvCxnSpPr>
          <p:nvPr userDrawn="1"/>
        </p:nvCxnSpPr>
        <p:spPr>
          <a:xfrm>
            <a:off x="228600" y="2500805"/>
            <a:ext cx="8429460" cy="0"/>
          </a:xfrm>
          <a:prstGeom prst="line">
            <a:avLst/>
          </a:prstGeom>
          <a:ln w="12700">
            <a:solidFill>
              <a:srgbClr val="740507"/>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E111A45-CA2B-A240-B72F-74E2542A0816}"/>
              </a:ext>
            </a:extLst>
          </p:cNvPr>
          <p:cNvPicPr>
            <a:picLocks noChangeAspect="1"/>
          </p:cNvPicPr>
          <p:nvPr userDrawn="1"/>
        </p:nvPicPr>
        <p:blipFill rotWithShape="1">
          <a:blip r:embed="rId3"/>
          <a:srcRect l="-2758" t="-7060" r="-2450" b="-4610"/>
          <a:stretch/>
        </p:blipFill>
        <p:spPr>
          <a:xfrm>
            <a:off x="228601" y="1090043"/>
            <a:ext cx="1876096" cy="1225639"/>
          </a:xfrm>
          <a:prstGeom prst="roundRect">
            <a:avLst>
              <a:gd name="adj" fmla="val 5064"/>
            </a:avLst>
          </a:prstGeom>
          <a:solidFill>
            <a:schemeClr val="bg1"/>
          </a:solidFill>
          <a:effectLst>
            <a:outerShdw blurRad="63500" sx="102000" sy="102000" algn="ctr" rotWithShape="0">
              <a:prstClr val="black">
                <a:alpha val="15000"/>
              </a:prstClr>
            </a:outerShdw>
          </a:effectLst>
        </p:spPr>
      </p:pic>
    </p:spTree>
    <p:extLst>
      <p:ext uri="{BB962C8B-B14F-4D97-AF65-F5344CB8AC3E}">
        <p14:creationId xmlns:p14="http://schemas.microsoft.com/office/powerpoint/2010/main" val="30195151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A41B4-4561-3A4E-9F21-12921170E228}"/>
              </a:ext>
            </a:extLst>
          </p:cNvPr>
          <p:cNvSpPr>
            <a:spLocks noGrp="1"/>
          </p:cNvSpPr>
          <p:nvPr>
            <p:ph type="title"/>
          </p:nvPr>
        </p:nvSpPr>
        <p:spPr>
          <a:xfrm>
            <a:off x="0" y="0"/>
            <a:ext cx="7886700" cy="819149"/>
          </a:xfrm>
          <a:prstGeom prst="rect">
            <a:avLst/>
          </a:prstGeom>
        </p:spPr>
        <p:txBody>
          <a:bodyPr lIns="365760" tIns="228600" rIns="0" bIns="0"/>
          <a:lstStyle>
            <a:lvl1pPr>
              <a:defRPr sz="3000">
                <a:solidFill>
                  <a:srgbClr val="0A2E6F"/>
                </a:solidFill>
              </a:defRPr>
            </a:lvl1pPr>
          </a:lstStyle>
          <a:p>
            <a:r>
              <a:rPr lang="en-US"/>
              <a:t>Click to edit Master title style</a:t>
            </a:r>
          </a:p>
        </p:txBody>
      </p:sp>
      <p:sp>
        <p:nvSpPr>
          <p:cNvPr id="3" name="Text Placeholder 2">
            <a:extLst>
              <a:ext uri="{FF2B5EF4-FFF2-40B4-BE49-F238E27FC236}">
                <a16:creationId xmlns:a16="http://schemas.microsoft.com/office/drawing/2014/main" id="{30D35928-03C8-3141-B92D-462CD9C22E25}"/>
              </a:ext>
            </a:extLst>
          </p:cNvPr>
          <p:cNvSpPr>
            <a:spLocks noGrp="1"/>
          </p:cNvSpPr>
          <p:nvPr>
            <p:ph type="body" idx="1"/>
          </p:nvPr>
        </p:nvSpPr>
        <p:spPr>
          <a:xfrm>
            <a:off x="408264" y="944563"/>
            <a:ext cx="3868737" cy="312738"/>
          </a:xfrm>
          <a:prstGeom prst="rect">
            <a:avLst/>
          </a:prstGeom>
        </p:spPr>
        <p:txBody>
          <a:bodyPr lIns="0" anchor="t" anchorCtr="0"/>
          <a:lstStyle>
            <a:lvl1pPr marL="0" indent="0">
              <a:buNone/>
              <a:defRPr sz="1800" b="0" i="0">
                <a:solidFill>
                  <a:schemeClr val="tx1">
                    <a:lumMod val="65000"/>
                    <a:lumOff val="35000"/>
                  </a:schemeClr>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3C06CDE-AD19-0E42-906C-B252F6F3EAF4}"/>
              </a:ext>
            </a:extLst>
          </p:cNvPr>
          <p:cNvSpPr>
            <a:spLocks noGrp="1"/>
          </p:cNvSpPr>
          <p:nvPr>
            <p:ph sz="half" idx="2"/>
          </p:nvPr>
        </p:nvSpPr>
        <p:spPr>
          <a:xfrm>
            <a:off x="408264" y="1317624"/>
            <a:ext cx="3868737" cy="613726"/>
          </a:xfrm>
          <a:prstGeom prst="rect">
            <a:avLst/>
          </a:prstGeom>
        </p:spPr>
        <p:txBody>
          <a:bodyPr/>
          <a:lstStyle>
            <a:lvl1pPr marL="0" indent="-137160">
              <a:buClr>
                <a:srgbClr val="0A2E6F"/>
              </a:buClr>
              <a:buFont typeface="Arial" panose="020B0604020202020204" pitchFamily="34" charset="0"/>
              <a:buChar char="•"/>
              <a:defRPr sz="1800" b="0" i="0">
                <a:solidFill>
                  <a:schemeClr val="tx1">
                    <a:lumMod val="65000"/>
                    <a:lumOff val="35000"/>
                  </a:schemeClr>
                </a:solidFill>
                <a:latin typeface="Helvetica" pitchFamily="2" charset="0"/>
              </a:defRPr>
            </a:lvl1pPr>
            <a:lvl5pPr marL="1828800" indent="0">
              <a:buNone/>
              <a:defRPr/>
            </a:lvl5pPr>
          </a:lstStyle>
          <a:p>
            <a:pPr lvl="0"/>
            <a:r>
              <a:rPr lang="en-US"/>
              <a:t>Edit Master text styles</a:t>
            </a:r>
          </a:p>
        </p:txBody>
      </p:sp>
    </p:spTree>
    <p:extLst>
      <p:ext uri="{BB962C8B-B14F-4D97-AF65-F5344CB8AC3E}">
        <p14:creationId xmlns:p14="http://schemas.microsoft.com/office/powerpoint/2010/main" val="21814566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7652D6-7AE9-3E3B-5C1B-2B4399B150D5}"/>
              </a:ext>
            </a:extLst>
          </p:cNvPr>
          <p:cNvSpPr>
            <a:spLocks noGrp="1"/>
          </p:cNvSpPr>
          <p:nvPr>
            <p:ph type="dt" sz="half" idx="10"/>
          </p:nvPr>
        </p:nvSpPr>
        <p:spPr/>
        <p:txBody>
          <a:bodyPr/>
          <a:lstStyle/>
          <a:p>
            <a:fld id="{9D0D92BC-42A9-434B-8530-ADBF4485E407}" type="datetimeFigureOut">
              <a:rPr lang="en-US" smtClean="0"/>
              <a:t>11/13/2024</a:t>
            </a:fld>
            <a:endParaRPr lang="en-US"/>
          </a:p>
        </p:txBody>
      </p:sp>
      <p:sp>
        <p:nvSpPr>
          <p:cNvPr id="3" name="Footer Placeholder 2">
            <a:extLst>
              <a:ext uri="{FF2B5EF4-FFF2-40B4-BE49-F238E27FC236}">
                <a16:creationId xmlns:a16="http://schemas.microsoft.com/office/drawing/2014/main" id="{A9A7127E-2A63-6F45-4C40-8358436307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56FB79-D9D1-5381-0019-E24F8B4DAAB2}"/>
              </a:ext>
            </a:extLst>
          </p:cNvPr>
          <p:cNvSpPr>
            <a:spLocks noGrp="1"/>
          </p:cNvSpPr>
          <p:nvPr>
            <p:ph type="sldNum" sz="quarter" idx="12"/>
          </p:nvPr>
        </p:nvSpPr>
        <p:spPr/>
        <p:txBody>
          <a:bodyPr/>
          <a:lstStyle/>
          <a:p>
            <a:fld id="{A0289F9E-9962-4B7B-BA18-A15907CCC6BF}" type="slidenum">
              <a:rPr lang="en-US" smtClean="0"/>
              <a:t>‹#›</a:t>
            </a:fld>
            <a:endParaRPr lang="en-US"/>
          </a:p>
        </p:txBody>
      </p:sp>
    </p:spTree>
    <p:extLst>
      <p:ext uri="{BB962C8B-B14F-4D97-AF65-F5344CB8AC3E}">
        <p14:creationId xmlns:p14="http://schemas.microsoft.com/office/powerpoint/2010/main" val="27623429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73D7E-6852-5748-AF59-7B5E79E63453}"/>
              </a:ext>
            </a:extLst>
          </p:cNvPr>
          <p:cNvSpPr>
            <a:spLocks noGrp="1"/>
          </p:cNvSpPr>
          <p:nvPr>
            <p:ph type="title"/>
          </p:nvPr>
        </p:nvSpPr>
        <p:spPr>
          <a:xfrm>
            <a:off x="228600" y="1200907"/>
            <a:ext cx="8789276" cy="475484"/>
          </a:xfrm>
          <a:prstGeom prst="rect">
            <a:avLst/>
          </a:prstGeom>
        </p:spPr>
        <p:txBody>
          <a:bodyPr/>
          <a:lstStyle>
            <a:lvl1pPr>
              <a:defRPr sz="3000" b="1" i="0">
                <a:solidFill>
                  <a:srgbClr val="403064"/>
                </a:solidFill>
                <a:latin typeface="Helvetica" pitchFamily="2" charset="0"/>
              </a:defRPr>
            </a:lvl1pPr>
          </a:lstStyle>
          <a:p>
            <a:r>
              <a:rPr lang="en-US"/>
              <a:t>Click to edit Master title style</a:t>
            </a:r>
          </a:p>
        </p:txBody>
      </p:sp>
      <p:pic>
        <p:nvPicPr>
          <p:cNvPr id="3" name="Picture 2">
            <a:extLst>
              <a:ext uri="{FF2B5EF4-FFF2-40B4-BE49-F238E27FC236}">
                <a16:creationId xmlns:a16="http://schemas.microsoft.com/office/drawing/2014/main" id="{7C5BFCAC-A678-E34E-B766-E603D06ED1D5}"/>
              </a:ext>
            </a:extLst>
          </p:cNvPr>
          <p:cNvPicPr>
            <a:picLocks noChangeAspect="1"/>
          </p:cNvPicPr>
          <p:nvPr userDrawn="1"/>
        </p:nvPicPr>
        <p:blipFill>
          <a:blip r:embed="rId2"/>
          <a:stretch>
            <a:fillRect/>
          </a:stretch>
        </p:blipFill>
        <p:spPr>
          <a:xfrm>
            <a:off x="228600" y="228600"/>
            <a:ext cx="2042988" cy="581778"/>
          </a:xfrm>
          <a:prstGeom prst="rect">
            <a:avLst/>
          </a:prstGeom>
        </p:spPr>
      </p:pic>
      <p:sp>
        <p:nvSpPr>
          <p:cNvPr id="5" name="Content Placeholder 4">
            <a:extLst>
              <a:ext uri="{FF2B5EF4-FFF2-40B4-BE49-F238E27FC236}">
                <a16:creationId xmlns:a16="http://schemas.microsoft.com/office/drawing/2014/main" id="{18ECEF70-3C82-1049-96D7-131F64A581CC}"/>
              </a:ext>
            </a:extLst>
          </p:cNvPr>
          <p:cNvSpPr>
            <a:spLocks noGrp="1"/>
          </p:cNvSpPr>
          <p:nvPr>
            <p:ph sz="quarter" idx="10"/>
          </p:nvPr>
        </p:nvSpPr>
        <p:spPr>
          <a:xfrm>
            <a:off x="228600" y="2752517"/>
            <a:ext cx="5327650" cy="1751012"/>
          </a:xfrm>
          <a:prstGeom prst="rect">
            <a:avLst/>
          </a:prstGeom>
        </p:spPr>
        <p:txBody>
          <a:bodyPr/>
          <a:lstStyle>
            <a:lvl1pPr marL="320040" indent="-320040">
              <a:lnSpc>
                <a:spcPct val="90000"/>
              </a:lnSpc>
              <a:buClr>
                <a:srgbClr val="403064"/>
              </a:buClr>
              <a:buSzPct val="125000"/>
              <a:buFont typeface="Wingdings" pitchFamily="2" charset="2"/>
              <a:buChar char="ü"/>
              <a:defRPr sz="1800" b="0" i="0">
                <a:solidFill>
                  <a:schemeClr val="tx1">
                    <a:lumMod val="65000"/>
                    <a:lumOff val="35000"/>
                  </a:schemeClr>
                </a:solidFill>
                <a:latin typeface="Helvetica" pitchFamily="2" charset="0"/>
              </a:defRPr>
            </a:lvl1pPr>
            <a:lvl2pPr>
              <a:defRPr sz="1800" b="0" i="0">
                <a:latin typeface="Helvetica" pitchFamily="2" charset="0"/>
              </a:defRPr>
            </a:lvl2pPr>
            <a:lvl3pPr>
              <a:defRPr sz="1800" b="0" i="0">
                <a:latin typeface="Helvetica" pitchFamily="2" charset="0"/>
              </a:defRPr>
            </a:lvl3pPr>
            <a:lvl4pPr>
              <a:defRPr sz="1800" b="0" i="0">
                <a:latin typeface="Helvetica" pitchFamily="2" charset="0"/>
              </a:defRPr>
            </a:lvl4pPr>
            <a:lvl5pPr>
              <a:defRPr sz="1800" b="0" i="0">
                <a:latin typeface="Helvetica" pitchFamily="2" charset="0"/>
              </a:defRPr>
            </a:lvl5pPr>
          </a:lstStyle>
          <a:p>
            <a:pPr lvl="0"/>
            <a:r>
              <a:rPr lang="en-US"/>
              <a:t>Edit Master text styles</a:t>
            </a:r>
          </a:p>
        </p:txBody>
      </p:sp>
      <p:sp>
        <p:nvSpPr>
          <p:cNvPr id="7" name="Text Placeholder 6">
            <a:extLst>
              <a:ext uri="{FF2B5EF4-FFF2-40B4-BE49-F238E27FC236}">
                <a16:creationId xmlns:a16="http://schemas.microsoft.com/office/drawing/2014/main" id="{36ECE138-CE12-CE45-B967-58F6AB9B06E0}"/>
              </a:ext>
            </a:extLst>
          </p:cNvPr>
          <p:cNvSpPr>
            <a:spLocks noGrp="1"/>
          </p:cNvSpPr>
          <p:nvPr>
            <p:ph type="body" sz="quarter" idx="11" hasCustomPrompt="1"/>
          </p:nvPr>
        </p:nvSpPr>
        <p:spPr>
          <a:xfrm>
            <a:off x="228600" y="1773611"/>
            <a:ext cx="4949825" cy="475483"/>
          </a:xfrm>
          <a:prstGeom prst="rect">
            <a:avLst/>
          </a:prstGeom>
        </p:spPr>
        <p:txBody>
          <a:bodyPr/>
          <a:lstStyle>
            <a:lvl1pPr marL="0" indent="0">
              <a:buNone/>
              <a:defRPr sz="1800" b="0" i="0">
                <a:solidFill>
                  <a:schemeClr val="tx1">
                    <a:lumMod val="65000"/>
                    <a:lumOff val="35000"/>
                  </a:schemeClr>
                </a:solidFill>
                <a:latin typeface="Helvetica" pitchFamily="2" charset="0"/>
              </a:defRPr>
            </a:lvl1pPr>
            <a:lvl2pPr>
              <a:defRPr b="0" i="0">
                <a:solidFill>
                  <a:schemeClr val="tx1">
                    <a:lumMod val="65000"/>
                    <a:lumOff val="35000"/>
                  </a:schemeClr>
                </a:solidFill>
                <a:latin typeface="Helvetica" pitchFamily="2" charset="0"/>
              </a:defRPr>
            </a:lvl2pPr>
            <a:lvl3pPr>
              <a:defRPr b="0" i="0">
                <a:solidFill>
                  <a:schemeClr val="tx1">
                    <a:lumMod val="65000"/>
                    <a:lumOff val="35000"/>
                  </a:schemeClr>
                </a:solidFill>
                <a:latin typeface="Helvetica" pitchFamily="2" charset="0"/>
              </a:defRPr>
            </a:lvl3pPr>
            <a:lvl4pPr>
              <a:defRPr b="0" i="0">
                <a:solidFill>
                  <a:schemeClr val="tx1">
                    <a:lumMod val="65000"/>
                    <a:lumOff val="35000"/>
                  </a:schemeClr>
                </a:solidFill>
                <a:latin typeface="Helvetica" pitchFamily="2" charset="0"/>
              </a:defRPr>
            </a:lvl4pPr>
            <a:lvl5pPr>
              <a:defRPr b="0" i="0">
                <a:solidFill>
                  <a:schemeClr val="tx1">
                    <a:lumMod val="65000"/>
                    <a:lumOff val="35000"/>
                  </a:schemeClr>
                </a:solidFill>
                <a:latin typeface="Helvetica" pitchFamily="2" charset="0"/>
              </a:defRPr>
            </a:lvl5pPr>
          </a:lstStyle>
          <a:p>
            <a:pPr lvl="0"/>
            <a:r>
              <a:rPr lang="en-US"/>
              <a:t>Edit Subtitle</a:t>
            </a:r>
          </a:p>
        </p:txBody>
      </p:sp>
    </p:spTree>
    <p:extLst>
      <p:ext uri="{BB962C8B-B14F-4D97-AF65-F5344CB8AC3E}">
        <p14:creationId xmlns:p14="http://schemas.microsoft.com/office/powerpoint/2010/main" val="223082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73D7E-6852-5748-AF59-7B5E79E63453}"/>
              </a:ext>
            </a:extLst>
          </p:cNvPr>
          <p:cNvSpPr>
            <a:spLocks noGrp="1"/>
          </p:cNvSpPr>
          <p:nvPr>
            <p:ph type="title"/>
          </p:nvPr>
        </p:nvSpPr>
        <p:spPr>
          <a:xfrm>
            <a:off x="228600" y="357528"/>
            <a:ext cx="8789276" cy="475484"/>
          </a:xfrm>
          <a:prstGeom prst="rect">
            <a:avLst/>
          </a:prstGeom>
        </p:spPr>
        <p:txBody>
          <a:bodyPr/>
          <a:lstStyle>
            <a:lvl1pPr>
              <a:defRPr sz="3000" b="1" i="0">
                <a:solidFill>
                  <a:srgbClr val="403064"/>
                </a:solidFill>
                <a:latin typeface="Helvetica" pitchFamily="2" charset="0"/>
              </a:defRPr>
            </a:lvl1pPr>
          </a:lstStyle>
          <a:p>
            <a:r>
              <a:rPr lang="en-US"/>
              <a:t>Click to edit Master title style</a:t>
            </a:r>
          </a:p>
        </p:txBody>
      </p:sp>
    </p:spTree>
    <p:extLst>
      <p:ext uri="{BB962C8B-B14F-4D97-AF65-F5344CB8AC3E}">
        <p14:creationId xmlns:p14="http://schemas.microsoft.com/office/powerpoint/2010/main" val="1302447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Cover Pag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C7233-CC69-E946-8617-77D442B76BB7}"/>
              </a:ext>
            </a:extLst>
          </p:cNvPr>
          <p:cNvSpPr>
            <a:spLocks noGrp="1"/>
          </p:cNvSpPr>
          <p:nvPr>
            <p:ph type="ctrTitle"/>
          </p:nvPr>
        </p:nvSpPr>
        <p:spPr>
          <a:xfrm>
            <a:off x="365760" y="1143000"/>
            <a:ext cx="4465420" cy="1682970"/>
          </a:xfrm>
          <a:prstGeom prst="rect">
            <a:avLst/>
          </a:prstGeom>
        </p:spPr>
        <p:txBody>
          <a:bodyPr lIns="0" tIns="0" rIns="0" bIns="0" anchor="t" anchorCtr="0">
            <a:normAutofit/>
          </a:bodyPr>
          <a:lstStyle>
            <a:lvl1pPr algn="l">
              <a:defRPr sz="4000" b="1" i="0">
                <a:solidFill>
                  <a:srgbClr val="740507"/>
                </a:solidFill>
                <a:latin typeface="Helvetica" pitchFamily="2" charset="0"/>
              </a:defRPr>
            </a:lvl1pPr>
          </a:lstStyle>
          <a:p>
            <a:r>
              <a:rPr lang="en-US"/>
              <a:t>Click to edit Master title style</a:t>
            </a:r>
          </a:p>
        </p:txBody>
      </p:sp>
      <p:sp>
        <p:nvSpPr>
          <p:cNvPr id="3" name="Subtitle 2">
            <a:extLst>
              <a:ext uri="{FF2B5EF4-FFF2-40B4-BE49-F238E27FC236}">
                <a16:creationId xmlns:a16="http://schemas.microsoft.com/office/drawing/2014/main" id="{241D46D9-FA02-184B-9A52-0C4ABB7EFD14}"/>
              </a:ext>
            </a:extLst>
          </p:cNvPr>
          <p:cNvSpPr>
            <a:spLocks noGrp="1"/>
          </p:cNvSpPr>
          <p:nvPr>
            <p:ph type="subTitle" idx="1"/>
          </p:nvPr>
        </p:nvSpPr>
        <p:spPr>
          <a:xfrm>
            <a:off x="365760" y="3657600"/>
            <a:ext cx="5199656" cy="675005"/>
          </a:xfrm>
          <a:prstGeom prst="rect">
            <a:avLst/>
          </a:prstGeom>
        </p:spPr>
        <p:txBody>
          <a:bodyPr/>
          <a:lstStyle>
            <a:lvl1pPr marL="0" indent="0" algn="l">
              <a:lnSpc>
                <a:spcPts val="2800"/>
              </a:lnSpc>
              <a:buNone/>
              <a:defRPr sz="2200" b="0" i="0">
                <a:solidFill>
                  <a:schemeClr val="tx1">
                    <a:lumMod val="65000"/>
                    <a:lumOff val="35000"/>
                  </a:schemeClr>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176840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ver Pag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C7233-CC69-E946-8617-77D442B76BB7}"/>
              </a:ext>
            </a:extLst>
          </p:cNvPr>
          <p:cNvSpPr>
            <a:spLocks noGrp="1"/>
          </p:cNvSpPr>
          <p:nvPr>
            <p:ph type="ctrTitle"/>
          </p:nvPr>
        </p:nvSpPr>
        <p:spPr>
          <a:xfrm>
            <a:off x="2271588" y="1146945"/>
            <a:ext cx="6386472" cy="421826"/>
          </a:xfrm>
          <a:prstGeom prst="rect">
            <a:avLst/>
          </a:prstGeom>
        </p:spPr>
        <p:txBody>
          <a:bodyPr lIns="0" tIns="0" rIns="0" bIns="0" anchor="t" anchorCtr="0">
            <a:normAutofit/>
          </a:bodyPr>
          <a:lstStyle>
            <a:lvl1pPr algn="l">
              <a:defRPr sz="3200" b="1" i="0">
                <a:solidFill>
                  <a:srgbClr val="403064"/>
                </a:solidFill>
                <a:latin typeface="Helvetica" pitchFamily="2" charset="0"/>
              </a:defRPr>
            </a:lvl1pPr>
          </a:lstStyle>
          <a:p>
            <a:r>
              <a:rPr lang="en-US"/>
              <a:t>Click to edit Master title style</a:t>
            </a:r>
          </a:p>
        </p:txBody>
      </p:sp>
      <p:sp>
        <p:nvSpPr>
          <p:cNvPr id="3" name="Subtitle 2">
            <a:extLst>
              <a:ext uri="{FF2B5EF4-FFF2-40B4-BE49-F238E27FC236}">
                <a16:creationId xmlns:a16="http://schemas.microsoft.com/office/drawing/2014/main" id="{241D46D9-FA02-184B-9A52-0C4ABB7EFD14}"/>
              </a:ext>
            </a:extLst>
          </p:cNvPr>
          <p:cNvSpPr>
            <a:spLocks noGrp="1"/>
          </p:cNvSpPr>
          <p:nvPr>
            <p:ph type="subTitle" idx="1"/>
          </p:nvPr>
        </p:nvSpPr>
        <p:spPr>
          <a:xfrm>
            <a:off x="228600" y="2704577"/>
            <a:ext cx="5199656" cy="675005"/>
          </a:xfrm>
          <a:prstGeom prst="rect">
            <a:avLst/>
          </a:prstGeom>
          <a:noFill/>
        </p:spPr>
        <p:txBody>
          <a:bodyPr/>
          <a:lstStyle>
            <a:lvl1pPr marL="342900" indent="-342900" algn="l">
              <a:buClr>
                <a:srgbClr val="403064"/>
              </a:buClr>
              <a:buSzPct val="125000"/>
              <a:buFont typeface="Wingdings" pitchFamily="2" charset="2"/>
              <a:buChar char="ü"/>
              <a:defRPr sz="1800" b="0" i="0">
                <a:solidFill>
                  <a:srgbClr val="403064"/>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a:t>
            </a:r>
          </a:p>
        </p:txBody>
      </p:sp>
      <p:pic>
        <p:nvPicPr>
          <p:cNvPr id="14" name="Picture 13">
            <a:extLst>
              <a:ext uri="{FF2B5EF4-FFF2-40B4-BE49-F238E27FC236}">
                <a16:creationId xmlns:a16="http://schemas.microsoft.com/office/drawing/2014/main" id="{3E3C193B-36ED-3242-AEFF-9406D4E3068A}"/>
              </a:ext>
            </a:extLst>
          </p:cNvPr>
          <p:cNvPicPr>
            <a:picLocks noChangeAspect="1"/>
          </p:cNvPicPr>
          <p:nvPr userDrawn="1"/>
        </p:nvPicPr>
        <p:blipFill>
          <a:blip r:embed="rId2"/>
          <a:stretch>
            <a:fillRect/>
          </a:stretch>
        </p:blipFill>
        <p:spPr>
          <a:xfrm>
            <a:off x="228600" y="228600"/>
            <a:ext cx="2042988" cy="581778"/>
          </a:xfrm>
          <a:prstGeom prst="rect">
            <a:avLst/>
          </a:prstGeom>
        </p:spPr>
      </p:pic>
      <p:sp>
        <p:nvSpPr>
          <p:cNvPr id="5" name="Text Placeholder 4">
            <a:extLst>
              <a:ext uri="{FF2B5EF4-FFF2-40B4-BE49-F238E27FC236}">
                <a16:creationId xmlns:a16="http://schemas.microsoft.com/office/drawing/2014/main" id="{87A6AF17-6727-0A41-AAB2-35C8B01C910E}"/>
              </a:ext>
            </a:extLst>
          </p:cNvPr>
          <p:cNvSpPr>
            <a:spLocks noGrp="1"/>
          </p:cNvSpPr>
          <p:nvPr>
            <p:ph type="body" sz="quarter" idx="10" hasCustomPrompt="1"/>
          </p:nvPr>
        </p:nvSpPr>
        <p:spPr>
          <a:xfrm>
            <a:off x="2298955" y="1631834"/>
            <a:ext cx="6558899" cy="683845"/>
          </a:xfrm>
          <a:prstGeom prst="rect">
            <a:avLst/>
          </a:prstGeom>
        </p:spPr>
        <p:txBody>
          <a:bodyPr/>
          <a:lstStyle>
            <a:lvl1pPr marL="0" indent="0">
              <a:buNone/>
              <a:defRPr sz="2400" b="0" i="0">
                <a:solidFill>
                  <a:schemeClr val="tx1"/>
                </a:solidFill>
                <a:latin typeface="Helvetica" pitchFamily="2" charset="0"/>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a:t>Click to edit Master subtitle</a:t>
            </a:r>
          </a:p>
        </p:txBody>
      </p:sp>
      <p:cxnSp>
        <p:nvCxnSpPr>
          <p:cNvPr id="6" name="Straight Connector 5">
            <a:extLst>
              <a:ext uri="{FF2B5EF4-FFF2-40B4-BE49-F238E27FC236}">
                <a16:creationId xmlns:a16="http://schemas.microsoft.com/office/drawing/2014/main" id="{A92D9863-5B4A-8E4E-9F0C-4034D1C98C4F}"/>
              </a:ext>
            </a:extLst>
          </p:cNvPr>
          <p:cNvCxnSpPr>
            <a:cxnSpLocks/>
          </p:cNvCxnSpPr>
          <p:nvPr userDrawn="1"/>
        </p:nvCxnSpPr>
        <p:spPr>
          <a:xfrm>
            <a:off x="228600" y="2500805"/>
            <a:ext cx="8429460" cy="0"/>
          </a:xfrm>
          <a:prstGeom prst="line">
            <a:avLst/>
          </a:prstGeom>
          <a:ln w="12700">
            <a:solidFill>
              <a:srgbClr val="740507"/>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E111A45-CA2B-A240-B72F-74E2542A0816}"/>
              </a:ext>
            </a:extLst>
          </p:cNvPr>
          <p:cNvPicPr>
            <a:picLocks noChangeAspect="1"/>
          </p:cNvPicPr>
          <p:nvPr userDrawn="1"/>
        </p:nvPicPr>
        <p:blipFill rotWithShape="1">
          <a:blip r:embed="rId3"/>
          <a:srcRect l="-2758" t="-7060" r="-2450" b="-4610"/>
          <a:stretch/>
        </p:blipFill>
        <p:spPr>
          <a:xfrm>
            <a:off x="228601" y="1090043"/>
            <a:ext cx="1876096" cy="1225639"/>
          </a:xfrm>
          <a:prstGeom prst="roundRect">
            <a:avLst>
              <a:gd name="adj" fmla="val 5064"/>
            </a:avLst>
          </a:prstGeom>
          <a:solidFill>
            <a:schemeClr val="bg1"/>
          </a:solidFill>
          <a:effectLst>
            <a:outerShdw blurRad="63500" sx="102000" sy="102000" algn="ctr" rotWithShape="0">
              <a:prstClr val="black">
                <a:alpha val="15000"/>
              </a:prstClr>
            </a:outerShdw>
          </a:effectLst>
        </p:spPr>
      </p:pic>
    </p:spTree>
    <p:extLst>
      <p:ext uri="{BB962C8B-B14F-4D97-AF65-F5344CB8AC3E}">
        <p14:creationId xmlns:p14="http://schemas.microsoft.com/office/powerpoint/2010/main" val="1018284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eneral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A41B4-4561-3A4E-9F21-12921170E228}"/>
              </a:ext>
            </a:extLst>
          </p:cNvPr>
          <p:cNvSpPr>
            <a:spLocks noGrp="1"/>
          </p:cNvSpPr>
          <p:nvPr>
            <p:ph type="title" hasCustomPrompt="1"/>
          </p:nvPr>
        </p:nvSpPr>
        <p:spPr>
          <a:xfrm>
            <a:off x="0" y="0"/>
            <a:ext cx="7886700" cy="1009979"/>
          </a:xfrm>
          <a:prstGeom prst="rect">
            <a:avLst/>
          </a:prstGeom>
        </p:spPr>
        <p:txBody>
          <a:bodyPr lIns="365760" tIns="228600" rIns="0" bIns="0"/>
          <a:lstStyle>
            <a:lvl1pPr>
              <a:lnSpc>
                <a:spcPct val="100000"/>
              </a:lnSpc>
              <a:defRPr sz="3000">
                <a:solidFill>
                  <a:srgbClr val="740507"/>
                </a:solidFill>
              </a:defRPr>
            </a:lvl1pPr>
          </a:lstStyle>
          <a:p>
            <a:r>
              <a:rPr lang="en-US"/>
              <a:t>Click to edit title</a:t>
            </a:r>
          </a:p>
        </p:txBody>
      </p:sp>
      <p:sp>
        <p:nvSpPr>
          <p:cNvPr id="3" name="Text Placeholder 2">
            <a:extLst>
              <a:ext uri="{FF2B5EF4-FFF2-40B4-BE49-F238E27FC236}">
                <a16:creationId xmlns:a16="http://schemas.microsoft.com/office/drawing/2014/main" id="{30D35928-03C8-3141-B92D-462CD9C22E25}"/>
              </a:ext>
            </a:extLst>
          </p:cNvPr>
          <p:cNvSpPr>
            <a:spLocks noGrp="1"/>
          </p:cNvSpPr>
          <p:nvPr>
            <p:ph type="body" idx="1"/>
          </p:nvPr>
        </p:nvSpPr>
        <p:spPr>
          <a:xfrm>
            <a:off x="408264" y="1421642"/>
            <a:ext cx="3868737" cy="312738"/>
          </a:xfrm>
          <a:prstGeom prst="rect">
            <a:avLst/>
          </a:prstGeom>
        </p:spPr>
        <p:txBody>
          <a:bodyPr lIns="0" anchor="t" anchorCtr="0"/>
          <a:lstStyle>
            <a:lvl1pPr marL="0" indent="0">
              <a:buNone/>
              <a:defRPr sz="1800" b="0" i="0">
                <a:solidFill>
                  <a:schemeClr val="tx1">
                    <a:lumMod val="65000"/>
                    <a:lumOff val="35000"/>
                  </a:schemeClr>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3C06CDE-AD19-0E42-906C-B252F6F3EAF4}"/>
              </a:ext>
            </a:extLst>
          </p:cNvPr>
          <p:cNvSpPr>
            <a:spLocks noGrp="1"/>
          </p:cNvSpPr>
          <p:nvPr>
            <p:ph sz="half" idx="2"/>
          </p:nvPr>
        </p:nvSpPr>
        <p:spPr>
          <a:xfrm>
            <a:off x="408264" y="1794703"/>
            <a:ext cx="3868737" cy="613726"/>
          </a:xfrm>
          <a:prstGeom prst="rect">
            <a:avLst/>
          </a:prstGeom>
        </p:spPr>
        <p:txBody>
          <a:bodyPr/>
          <a:lstStyle>
            <a:lvl1pPr marL="0" indent="-137160">
              <a:buClr>
                <a:srgbClr val="740507"/>
              </a:buClr>
              <a:buFont typeface="Arial" panose="020B0604020202020204" pitchFamily="34" charset="0"/>
              <a:buChar char="•"/>
              <a:defRPr sz="1800" b="0" i="0">
                <a:solidFill>
                  <a:schemeClr val="tx1">
                    <a:lumMod val="65000"/>
                    <a:lumOff val="35000"/>
                  </a:schemeClr>
                </a:solidFill>
                <a:latin typeface="Helvetica" pitchFamily="2" charset="0"/>
              </a:defRPr>
            </a:lvl1pPr>
            <a:lvl5pPr marL="1828800" indent="0">
              <a:buNone/>
              <a:defRPr/>
            </a:lvl5pPr>
          </a:lstStyle>
          <a:p>
            <a:pPr lvl="0"/>
            <a:r>
              <a:rPr lang="en-US"/>
              <a:t>Edit Master text styles</a:t>
            </a:r>
          </a:p>
        </p:txBody>
      </p:sp>
    </p:spTree>
    <p:extLst>
      <p:ext uri="{BB962C8B-B14F-4D97-AF65-F5344CB8AC3E}">
        <p14:creationId xmlns:p14="http://schemas.microsoft.com/office/powerpoint/2010/main" val="33005572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214DA-C0D4-E152-7F42-F6352C961E82}"/>
              </a:ext>
            </a:extLst>
          </p:cNvPr>
          <p:cNvSpPr>
            <a:spLocks noGrp="1"/>
          </p:cNvSpPr>
          <p:nvPr>
            <p:ph type="title"/>
          </p:nvPr>
        </p:nvSpPr>
        <p:spPr>
          <a:xfrm>
            <a:off x="1143000" y="685800"/>
            <a:ext cx="7286625" cy="742950"/>
          </a:xfrm>
        </p:spPr>
        <p:txBody>
          <a:bodyPr/>
          <a:lstStyle>
            <a:lvl1pPr>
              <a:defRPr spc="0" baseline="0">
                <a:latin typeface="Source Sans Pro" panose="020B0503030403020204" pitchFamily="34" charset="0"/>
                <a:ea typeface="Source Sans Pro" panose="020B0503030403020204" pitchFamily="34" charset="0"/>
              </a:defRPr>
            </a:lvl1pPr>
          </a:lstStyle>
          <a:p>
            <a:r>
              <a:rPr lang="en-US"/>
              <a:t>Click to edit Master title style</a:t>
            </a:r>
          </a:p>
        </p:txBody>
      </p:sp>
    </p:spTree>
    <p:extLst>
      <p:ext uri="{BB962C8B-B14F-4D97-AF65-F5344CB8AC3E}">
        <p14:creationId xmlns:p14="http://schemas.microsoft.com/office/powerpoint/2010/main" val="4068341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A41B4-4561-3A4E-9F21-12921170E228}"/>
              </a:ext>
            </a:extLst>
          </p:cNvPr>
          <p:cNvSpPr>
            <a:spLocks noGrp="1"/>
          </p:cNvSpPr>
          <p:nvPr>
            <p:ph type="title"/>
          </p:nvPr>
        </p:nvSpPr>
        <p:spPr>
          <a:xfrm>
            <a:off x="0" y="0"/>
            <a:ext cx="7886700" cy="819149"/>
          </a:xfrm>
          <a:prstGeom prst="rect">
            <a:avLst/>
          </a:prstGeom>
        </p:spPr>
        <p:txBody>
          <a:bodyPr lIns="365760" tIns="228600" rIns="0" bIns="0"/>
          <a:lstStyle>
            <a:lvl1pPr>
              <a:defRPr sz="3000">
                <a:solidFill>
                  <a:srgbClr val="0A2E6F"/>
                </a:solidFill>
              </a:defRPr>
            </a:lvl1pPr>
          </a:lstStyle>
          <a:p>
            <a:r>
              <a:rPr lang="en-US"/>
              <a:t>Click to edit Master title style</a:t>
            </a:r>
          </a:p>
        </p:txBody>
      </p:sp>
      <p:sp>
        <p:nvSpPr>
          <p:cNvPr id="3" name="Text Placeholder 2">
            <a:extLst>
              <a:ext uri="{FF2B5EF4-FFF2-40B4-BE49-F238E27FC236}">
                <a16:creationId xmlns:a16="http://schemas.microsoft.com/office/drawing/2014/main" id="{30D35928-03C8-3141-B92D-462CD9C22E25}"/>
              </a:ext>
            </a:extLst>
          </p:cNvPr>
          <p:cNvSpPr>
            <a:spLocks noGrp="1"/>
          </p:cNvSpPr>
          <p:nvPr>
            <p:ph type="body" idx="1"/>
          </p:nvPr>
        </p:nvSpPr>
        <p:spPr>
          <a:xfrm>
            <a:off x="408264" y="944563"/>
            <a:ext cx="3868737" cy="312738"/>
          </a:xfrm>
          <a:prstGeom prst="rect">
            <a:avLst/>
          </a:prstGeom>
        </p:spPr>
        <p:txBody>
          <a:bodyPr lIns="0" anchor="t" anchorCtr="0"/>
          <a:lstStyle>
            <a:lvl1pPr marL="0" indent="0">
              <a:buNone/>
              <a:defRPr sz="1800" b="0" i="0">
                <a:solidFill>
                  <a:schemeClr val="tx1">
                    <a:lumMod val="65000"/>
                    <a:lumOff val="35000"/>
                  </a:schemeClr>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3C06CDE-AD19-0E42-906C-B252F6F3EAF4}"/>
              </a:ext>
            </a:extLst>
          </p:cNvPr>
          <p:cNvSpPr>
            <a:spLocks noGrp="1"/>
          </p:cNvSpPr>
          <p:nvPr>
            <p:ph sz="half" idx="2"/>
          </p:nvPr>
        </p:nvSpPr>
        <p:spPr>
          <a:xfrm>
            <a:off x="408264" y="1317624"/>
            <a:ext cx="3868737" cy="613726"/>
          </a:xfrm>
          <a:prstGeom prst="rect">
            <a:avLst/>
          </a:prstGeom>
        </p:spPr>
        <p:txBody>
          <a:bodyPr/>
          <a:lstStyle>
            <a:lvl1pPr marL="0" indent="-137160">
              <a:buClr>
                <a:srgbClr val="0A2E6F"/>
              </a:buClr>
              <a:buFont typeface="Arial" panose="020B0604020202020204" pitchFamily="34" charset="0"/>
              <a:buChar char="•"/>
              <a:defRPr sz="1800" b="0" i="0">
                <a:solidFill>
                  <a:schemeClr val="tx1">
                    <a:lumMod val="65000"/>
                    <a:lumOff val="35000"/>
                  </a:schemeClr>
                </a:solidFill>
                <a:latin typeface="Helvetica" pitchFamily="2" charset="0"/>
              </a:defRPr>
            </a:lvl1pPr>
            <a:lvl5pPr marL="1828800" indent="0">
              <a:buNone/>
              <a:defRPr/>
            </a:lvl5pPr>
          </a:lstStyle>
          <a:p>
            <a:pPr lvl="0"/>
            <a:r>
              <a:rPr lang="en-US"/>
              <a:t>Edit Master text styles</a:t>
            </a:r>
          </a:p>
        </p:txBody>
      </p:sp>
    </p:spTree>
    <p:extLst>
      <p:ext uri="{BB962C8B-B14F-4D97-AF65-F5344CB8AC3E}">
        <p14:creationId xmlns:p14="http://schemas.microsoft.com/office/powerpoint/2010/main" val="2068156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ener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A41B4-4561-3A4E-9F21-12921170E228}"/>
              </a:ext>
            </a:extLst>
          </p:cNvPr>
          <p:cNvSpPr>
            <a:spLocks noGrp="1"/>
          </p:cNvSpPr>
          <p:nvPr>
            <p:ph type="title"/>
          </p:nvPr>
        </p:nvSpPr>
        <p:spPr>
          <a:xfrm>
            <a:off x="0" y="0"/>
            <a:ext cx="7886700" cy="819149"/>
          </a:xfrm>
          <a:prstGeom prst="rect">
            <a:avLst/>
          </a:prstGeom>
        </p:spPr>
        <p:txBody>
          <a:bodyPr lIns="365760" tIns="228600" rIns="0" bIns="0"/>
          <a:lstStyle>
            <a:lvl1pPr>
              <a:defRPr sz="3000">
                <a:solidFill>
                  <a:srgbClr val="740507"/>
                </a:solidFill>
              </a:defRPr>
            </a:lvl1pPr>
          </a:lstStyle>
          <a:p>
            <a:r>
              <a:rPr lang="en-US"/>
              <a:t>Click to edit Master title style</a:t>
            </a:r>
          </a:p>
        </p:txBody>
      </p:sp>
      <p:sp>
        <p:nvSpPr>
          <p:cNvPr id="3" name="Text Placeholder 2">
            <a:extLst>
              <a:ext uri="{FF2B5EF4-FFF2-40B4-BE49-F238E27FC236}">
                <a16:creationId xmlns:a16="http://schemas.microsoft.com/office/drawing/2014/main" id="{30D35928-03C8-3141-B92D-462CD9C22E25}"/>
              </a:ext>
            </a:extLst>
          </p:cNvPr>
          <p:cNvSpPr>
            <a:spLocks noGrp="1"/>
          </p:cNvSpPr>
          <p:nvPr>
            <p:ph type="body" idx="1"/>
          </p:nvPr>
        </p:nvSpPr>
        <p:spPr>
          <a:xfrm>
            <a:off x="408264" y="944563"/>
            <a:ext cx="3868737" cy="312738"/>
          </a:xfrm>
          <a:prstGeom prst="rect">
            <a:avLst/>
          </a:prstGeom>
        </p:spPr>
        <p:txBody>
          <a:bodyPr lIns="0" anchor="t" anchorCtr="0"/>
          <a:lstStyle>
            <a:lvl1pPr marL="0" indent="0">
              <a:buNone/>
              <a:defRPr sz="1800" b="0" i="0">
                <a:solidFill>
                  <a:schemeClr val="tx1">
                    <a:lumMod val="65000"/>
                    <a:lumOff val="35000"/>
                  </a:schemeClr>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3C06CDE-AD19-0E42-906C-B252F6F3EAF4}"/>
              </a:ext>
            </a:extLst>
          </p:cNvPr>
          <p:cNvSpPr>
            <a:spLocks noGrp="1"/>
          </p:cNvSpPr>
          <p:nvPr>
            <p:ph sz="half" idx="2"/>
          </p:nvPr>
        </p:nvSpPr>
        <p:spPr>
          <a:xfrm>
            <a:off x="408264" y="1317624"/>
            <a:ext cx="3868737" cy="613726"/>
          </a:xfrm>
          <a:prstGeom prst="rect">
            <a:avLst/>
          </a:prstGeom>
        </p:spPr>
        <p:txBody>
          <a:bodyPr/>
          <a:lstStyle>
            <a:lvl1pPr marL="0" indent="-137160">
              <a:buClr>
                <a:srgbClr val="AA1217"/>
              </a:buClr>
              <a:buFont typeface="Arial" panose="020B0604020202020204" pitchFamily="34" charset="0"/>
              <a:buChar char="•"/>
              <a:defRPr sz="1800" b="0" i="0">
                <a:solidFill>
                  <a:schemeClr val="tx1">
                    <a:lumMod val="65000"/>
                    <a:lumOff val="35000"/>
                  </a:schemeClr>
                </a:solidFill>
                <a:latin typeface="Helvetica" pitchFamily="2" charset="0"/>
              </a:defRPr>
            </a:lvl1pPr>
            <a:lvl5pPr marL="1828800" indent="0">
              <a:buNone/>
              <a:defRPr/>
            </a:lvl5pPr>
          </a:lstStyle>
          <a:p>
            <a:pPr lvl="0"/>
            <a:r>
              <a:rPr lang="en-US"/>
              <a:t>Edit Master text styles</a:t>
            </a:r>
          </a:p>
        </p:txBody>
      </p:sp>
    </p:spTree>
    <p:extLst>
      <p:ext uri="{BB962C8B-B14F-4D97-AF65-F5344CB8AC3E}">
        <p14:creationId xmlns:p14="http://schemas.microsoft.com/office/powerpoint/2010/main" val="2998603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General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A41B4-4561-3A4E-9F21-12921170E228}"/>
              </a:ext>
            </a:extLst>
          </p:cNvPr>
          <p:cNvSpPr>
            <a:spLocks noGrp="1"/>
          </p:cNvSpPr>
          <p:nvPr>
            <p:ph type="title" hasCustomPrompt="1"/>
          </p:nvPr>
        </p:nvSpPr>
        <p:spPr>
          <a:xfrm>
            <a:off x="0" y="1"/>
            <a:ext cx="8436334" cy="850790"/>
          </a:xfrm>
          <a:prstGeom prst="rect">
            <a:avLst/>
          </a:prstGeom>
        </p:spPr>
        <p:txBody>
          <a:bodyPr lIns="365760" tIns="228600" rIns="45720" bIns="0" anchor="t" anchorCtr="0"/>
          <a:lstStyle>
            <a:lvl1pPr>
              <a:lnSpc>
                <a:spcPct val="100000"/>
              </a:lnSpc>
              <a:defRPr sz="3200">
                <a:solidFill>
                  <a:srgbClr val="0A2E6F"/>
                </a:solidFill>
              </a:defRPr>
            </a:lvl1pPr>
          </a:lstStyle>
          <a:p>
            <a:r>
              <a:rPr lang="en-US"/>
              <a:t>Click to edit title</a:t>
            </a:r>
          </a:p>
        </p:txBody>
      </p:sp>
      <p:sp>
        <p:nvSpPr>
          <p:cNvPr id="3" name="Text Placeholder 2">
            <a:extLst>
              <a:ext uri="{FF2B5EF4-FFF2-40B4-BE49-F238E27FC236}">
                <a16:creationId xmlns:a16="http://schemas.microsoft.com/office/drawing/2014/main" id="{30D35928-03C8-3141-B92D-462CD9C22E25}"/>
              </a:ext>
            </a:extLst>
          </p:cNvPr>
          <p:cNvSpPr>
            <a:spLocks noGrp="1"/>
          </p:cNvSpPr>
          <p:nvPr>
            <p:ph type="body" idx="1"/>
          </p:nvPr>
        </p:nvSpPr>
        <p:spPr>
          <a:xfrm>
            <a:off x="360363" y="1088744"/>
            <a:ext cx="3868737" cy="312738"/>
          </a:xfrm>
          <a:prstGeom prst="rect">
            <a:avLst/>
          </a:prstGeom>
        </p:spPr>
        <p:txBody>
          <a:bodyPr lIns="0" anchor="t" anchorCtr="0"/>
          <a:lstStyle>
            <a:lvl1pPr marL="0" indent="0">
              <a:buNone/>
              <a:defRPr sz="1800" b="0" i="0">
                <a:solidFill>
                  <a:schemeClr val="tx1">
                    <a:lumMod val="65000"/>
                    <a:lumOff val="35000"/>
                  </a:schemeClr>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3C06CDE-AD19-0E42-906C-B252F6F3EAF4}"/>
              </a:ext>
            </a:extLst>
          </p:cNvPr>
          <p:cNvSpPr>
            <a:spLocks noGrp="1"/>
          </p:cNvSpPr>
          <p:nvPr>
            <p:ph sz="half" idx="2"/>
          </p:nvPr>
        </p:nvSpPr>
        <p:spPr>
          <a:xfrm>
            <a:off x="360363" y="1461805"/>
            <a:ext cx="3868737" cy="613726"/>
          </a:xfrm>
          <a:prstGeom prst="rect">
            <a:avLst/>
          </a:prstGeom>
        </p:spPr>
        <p:txBody>
          <a:bodyPr/>
          <a:lstStyle>
            <a:lvl1pPr marL="0" indent="-137160">
              <a:buClr>
                <a:srgbClr val="740507"/>
              </a:buClr>
              <a:buFont typeface="Arial" panose="020B0604020202020204" pitchFamily="34" charset="0"/>
              <a:buChar char="•"/>
              <a:defRPr sz="1800" b="0" i="0">
                <a:solidFill>
                  <a:schemeClr val="tx1">
                    <a:lumMod val="65000"/>
                    <a:lumOff val="35000"/>
                  </a:schemeClr>
                </a:solidFill>
                <a:latin typeface="Helvetica" pitchFamily="2" charset="0"/>
              </a:defRPr>
            </a:lvl1pPr>
            <a:lvl5pPr marL="1828800" indent="0">
              <a:buNone/>
              <a:defRPr/>
            </a:lvl5pPr>
          </a:lstStyle>
          <a:p>
            <a:pPr lvl="0"/>
            <a:r>
              <a:rPr lang="en-US"/>
              <a:t>Edit Master text styles</a:t>
            </a:r>
          </a:p>
        </p:txBody>
      </p:sp>
    </p:spTree>
    <p:extLst>
      <p:ext uri="{BB962C8B-B14F-4D97-AF65-F5344CB8AC3E}">
        <p14:creationId xmlns:p14="http://schemas.microsoft.com/office/powerpoint/2010/main" val="3909396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ver Pag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C7233-CC69-E946-8617-77D442B76BB7}"/>
              </a:ext>
            </a:extLst>
          </p:cNvPr>
          <p:cNvSpPr>
            <a:spLocks noGrp="1"/>
          </p:cNvSpPr>
          <p:nvPr>
            <p:ph type="ctrTitle" hasCustomPrompt="1"/>
          </p:nvPr>
        </p:nvSpPr>
        <p:spPr>
          <a:xfrm>
            <a:off x="365760" y="411480"/>
            <a:ext cx="7372350" cy="573957"/>
          </a:xfrm>
          <a:prstGeom prst="rect">
            <a:avLst/>
          </a:prstGeom>
        </p:spPr>
        <p:txBody>
          <a:bodyPr lIns="0" tIns="0" rIns="0" bIns="0" anchor="t" anchorCtr="0">
            <a:normAutofit/>
          </a:bodyPr>
          <a:lstStyle>
            <a:lvl1pPr algn="l">
              <a:defRPr sz="4000" b="1" i="0">
                <a:solidFill>
                  <a:srgbClr val="0A2E6F"/>
                </a:solidFill>
                <a:latin typeface="Helvetica" pitchFamily="2" charset="0"/>
              </a:defRPr>
            </a:lvl1pPr>
          </a:lstStyle>
          <a:p>
            <a:r>
              <a:rPr lang="en-US"/>
              <a:t>Click to edit title</a:t>
            </a:r>
          </a:p>
        </p:txBody>
      </p:sp>
      <p:sp>
        <p:nvSpPr>
          <p:cNvPr id="3" name="Subtitle 2">
            <a:extLst>
              <a:ext uri="{FF2B5EF4-FFF2-40B4-BE49-F238E27FC236}">
                <a16:creationId xmlns:a16="http://schemas.microsoft.com/office/drawing/2014/main" id="{241D46D9-FA02-184B-9A52-0C4ABB7EFD14}"/>
              </a:ext>
            </a:extLst>
          </p:cNvPr>
          <p:cNvSpPr>
            <a:spLocks noGrp="1"/>
          </p:cNvSpPr>
          <p:nvPr>
            <p:ph type="subTitle" idx="1"/>
          </p:nvPr>
        </p:nvSpPr>
        <p:spPr>
          <a:xfrm>
            <a:off x="365760" y="2039112"/>
            <a:ext cx="5199656" cy="675005"/>
          </a:xfrm>
          <a:prstGeom prst="rect">
            <a:avLst/>
          </a:prstGeom>
        </p:spPr>
        <p:txBody>
          <a:bodyPr/>
          <a:lstStyle>
            <a:lvl1pPr marL="0" indent="0" algn="l">
              <a:buNone/>
              <a:defRPr sz="2400" b="0" i="0">
                <a:solidFill>
                  <a:schemeClr val="tx1">
                    <a:lumMod val="65000"/>
                    <a:lumOff val="35000"/>
                  </a:schemeClr>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92378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214DA-C0D4-E152-7F42-F6352C961E82}"/>
              </a:ext>
            </a:extLst>
          </p:cNvPr>
          <p:cNvSpPr>
            <a:spLocks noGrp="1"/>
          </p:cNvSpPr>
          <p:nvPr>
            <p:ph type="title"/>
          </p:nvPr>
        </p:nvSpPr>
        <p:spPr>
          <a:xfrm>
            <a:off x="1143000" y="685800"/>
            <a:ext cx="7286625" cy="742950"/>
          </a:xfrm>
        </p:spPr>
        <p:txBody>
          <a:bodyPr/>
          <a:lstStyle>
            <a:lvl1pPr>
              <a:defRPr spc="0" baseline="0">
                <a:latin typeface="Source Sans Pro" panose="020B0503030403020204" pitchFamily="34" charset="0"/>
                <a:ea typeface="Source Sans Pro" panose="020B0503030403020204" pitchFamily="34" charset="0"/>
              </a:defRPr>
            </a:lvl1pPr>
          </a:lstStyle>
          <a:p>
            <a:r>
              <a:rPr lang="en-US"/>
              <a:t>Click to edit Master title style</a:t>
            </a:r>
          </a:p>
        </p:txBody>
      </p:sp>
    </p:spTree>
    <p:extLst>
      <p:ext uri="{BB962C8B-B14F-4D97-AF65-F5344CB8AC3E}">
        <p14:creationId xmlns:p14="http://schemas.microsoft.com/office/powerpoint/2010/main" val="2846254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pic>
        <p:nvPicPr>
          <p:cNvPr id="11" name="Picture 10"/>
          <p:cNvPicPr>
            <a:picLocks/>
          </p:cNvPicPr>
          <p:nvPr userDrawn="1"/>
        </p:nvPicPr>
        <p:blipFill>
          <a:blip r:embed="rId2"/>
          <a:stretch>
            <a:fillRect/>
          </a:stretch>
        </p:blipFill>
        <p:spPr>
          <a:xfrm>
            <a:off x="6475732" y="-881829"/>
            <a:ext cx="3113532" cy="3113750"/>
          </a:xfrm>
          <a:prstGeom prst="rect">
            <a:avLst/>
          </a:prstGeom>
        </p:spPr>
      </p:pic>
      <p:sp>
        <p:nvSpPr>
          <p:cNvPr id="2" name="Title Placeholder 1">
            <a:extLst>
              <a:ext uri="{FF2B5EF4-FFF2-40B4-BE49-F238E27FC236}">
                <a16:creationId xmlns:a16="http://schemas.microsoft.com/office/drawing/2014/main" id="{1C4BDBA3-A19B-1ED2-D483-8843D44F6AE4}"/>
              </a:ext>
            </a:extLst>
          </p:cNvPr>
          <p:cNvSpPr>
            <a:spLocks noGrp="1"/>
          </p:cNvSpPr>
          <p:nvPr>
            <p:ph type="title"/>
          </p:nvPr>
        </p:nvSpPr>
        <p:spPr>
          <a:xfrm>
            <a:off x="224133" y="745497"/>
            <a:ext cx="7886700" cy="498934"/>
          </a:xfrm>
          <a:prstGeom prst="rect">
            <a:avLst/>
          </a:prstGeom>
        </p:spPr>
        <p:txBody>
          <a:bodyPr vert="horz" lIns="91440" tIns="45720" rIns="91440" bIns="45720" rtlCol="0" anchor="ctr">
            <a:normAutofit/>
          </a:bodyPr>
          <a:lstStyle/>
          <a:p>
            <a:endParaRPr lang="en-US"/>
          </a:p>
        </p:txBody>
      </p:sp>
    </p:spTree>
    <p:extLst>
      <p:ext uri="{BB962C8B-B14F-4D97-AF65-F5344CB8AC3E}">
        <p14:creationId xmlns:p14="http://schemas.microsoft.com/office/powerpoint/2010/main" val="501061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eneral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A41B4-4561-3A4E-9F21-12921170E228}"/>
              </a:ext>
            </a:extLst>
          </p:cNvPr>
          <p:cNvSpPr>
            <a:spLocks noGrp="1"/>
          </p:cNvSpPr>
          <p:nvPr>
            <p:ph type="title" hasCustomPrompt="1"/>
          </p:nvPr>
        </p:nvSpPr>
        <p:spPr>
          <a:xfrm>
            <a:off x="0" y="0"/>
            <a:ext cx="7886700" cy="1009979"/>
          </a:xfrm>
          <a:prstGeom prst="rect">
            <a:avLst/>
          </a:prstGeom>
        </p:spPr>
        <p:txBody>
          <a:bodyPr lIns="365760" tIns="228600" rIns="0" bIns="0"/>
          <a:lstStyle>
            <a:lvl1pPr>
              <a:lnSpc>
                <a:spcPct val="100000"/>
              </a:lnSpc>
              <a:defRPr sz="3000">
                <a:solidFill>
                  <a:srgbClr val="740507"/>
                </a:solidFill>
              </a:defRPr>
            </a:lvl1pPr>
          </a:lstStyle>
          <a:p>
            <a:r>
              <a:rPr lang="en-US"/>
              <a:t>Click to edit title</a:t>
            </a:r>
            <a:br>
              <a:rPr lang="en-US"/>
            </a:br>
            <a:r>
              <a:rPr lang="en-US"/>
              <a:t>Second line title</a:t>
            </a:r>
          </a:p>
        </p:txBody>
      </p:sp>
      <p:sp>
        <p:nvSpPr>
          <p:cNvPr id="3" name="Text Placeholder 2">
            <a:extLst>
              <a:ext uri="{FF2B5EF4-FFF2-40B4-BE49-F238E27FC236}">
                <a16:creationId xmlns:a16="http://schemas.microsoft.com/office/drawing/2014/main" id="{30D35928-03C8-3141-B92D-462CD9C22E25}"/>
              </a:ext>
            </a:extLst>
          </p:cNvPr>
          <p:cNvSpPr>
            <a:spLocks noGrp="1"/>
          </p:cNvSpPr>
          <p:nvPr>
            <p:ph type="body" idx="1"/>
          </p:nvPr>
        </p:nvSpPr>
        <p:spPr>
          <a:xfrm>
            <a:off x="368507" y="1421642"/>
            <a:ext cx="3868737" cy="312738"/>
          </a:xfrm>
          <a:prstGeom prst="rect">
            <a:avLst/>
          </a:prstGeom>
        </p:spPr>
        <p:txBody>
          <a:bodyPr lIns="0" anchor="t" anchorCtr="0"/>
          <a:lstStyle>
            <a:lvl1pPr marL="0" indent="0">
              <a:buNone/>
              <a:defRPr sz="1800" b="0" i="0">
                <a:solidFill>
                  <a:schemeClr val="tx1">
                    <a:lumMod val="65000"/>
                    <a:lumOff val="35000"/>
                  </a:schemeClr>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3C06CDE-AD19-0E42-906C-B252F6F3EAF4}"/>
              </a:ext>
            </a:extLst>
          </p:cNvPr>
          <p:cNvSpPr>
            <a:spLocks noGrp="1"/>
          </p:cNvSpPr>
          <p:nvPr>
            <p:ph sz="half" idx="2"/>
          </p:nvPr>
        </p:nvSpPr>
        <p:spPr>
          <a:xfrm>
            <a:off x="368507" y="1794703"/>
            <a:ext cx="3868737" cy="613726"/>
          </a:xfrm>
          <a:prstGeom prst="rect">
            <a:avLst/>
          </a:prstGeom>
        </p:spPr>
        <p:txBody>
          <a:bodyPr/>
          <a:lstStyle>
            <a:lvl1pPr marL="0" indent="-137160">
              <a:buClr>
                <a:srgbClr val="AA1217"/>
              </a:buClr>
              <a:buFont typeface="Arial" panose="020B0604020202020204" pitchFamily="34" charset="0"/>
              <a:buChar char="•"/>
              <a:defRPr sz="1800" b="0" i="0">
                <a:solidFill>
                  <a:schemeClr val="tx1">
                    <a:lumMod val="65000"/>
                    <a:lumOff val="35000"/>
                  </a:schemeClr>
                </a:solidFill>
                <a:latin typeface="Helvetica" pitchFamily="2" charset="0"/>
              </a:defRPr>
            </a:lvl1pPr>
            <a:lvl5pPr marL="1828800" indent="0">
              <a:buNone/>
              <a:defRPr/>
            </a:lvl5pPr>
          </a:lstStyle>
          <a:p>
            <a:pPr lvl="0"/>
            <a:r>
              <a:rPr lang="en-US"/>
              <a:t>Edit Master text styles</a:t>
            </a:r>
          </a:p>
        </p:txBody>
      </p:sp>
    </p:spTree>
    <p:extLst>
      <p:ext uri="{BB962C8B-B14F-4D97-AF65-F5344CB8AC3E}">
        <p14:creationId xmlns:p14="http://schemas.microsoft.com/office/powerpoint/2010/main" val="30470461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0.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1.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2.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3.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8.xml"/><Relationship Id="rId4" Type="http://schemas.openxmlformats.org/officeDocument/2006/relationships/slideLayout" Target="../slideLayouts/slideLayout17.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ound Single Corner Rectangle 2">
            <a:extLst>
              <a:ext uri="{FF2B5EF4-FFF2-40B4-BE49-F238E27FC236}">
                <a16:creationId xmlns:a16="http://schemas.microsoft.com/office/drawing/2014/main" id="{4B82B018-4594-C14D-9D83-6A5ACB7F9C1E}"/>
              </a:ext>
            </a:extLst>
          </p:cNvPr>
          <p:cNvSpPr/>
          <p:nvPr userDrawn="1"/>
        </p:nvSpPr>
        <p:spPr>
          <a:xfrm rot="10800000" flipH="1">
            <a:off x="0" y="-1"/>
            <a:ext cx="8694751" cy="3440246"/>
          </a:xfrm>
          <a:prstGeom prst="round1Rect">
            <a:avLst>
              <a:gd name="adj" fmla="val 16776"/>
            </a:avLst>
          </a:prstGeom>
          <a:solidFill>
            <a:srgbClr val="FDC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4325024"/>
      </p:ext>
    </p:extLst>
  </p:cSld>
  <p:clrMap bg1="lt1" tx1="dk1" bg2="lt2" tx2="dk2" accent1="accent1" accent2="accent2" accent3="accent3" accent4="accent4" accent5="accent5" accent6="accent6" hlink="hlink" folHlink="folHlink"/>
  <p:sldLayoutIdLst>
    <p:sldLayoutId id="2147483681" r:id="rId1"/>
    <p:sldLayoutId id="2147483740" r:id="rId2"/>
    <p:sldLayoutId id="214748374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E593868D-C677-A24C-9434-5E9C9B071050}"/>
              </a:ext>
            </a:extLst>
          </p:cNvPr>
          <p:cNvSpPr/>
          <p:nvPr userDrawn="1"/>
        </p:nvSpPr>
        <p:spPr>
          <a:xfrm rot="10800000" flipH="1">
            <a:off x="-1" y="0"/>
            <a:ext cx="8887092" cy="815361"/>
          </a:xfrm>
          <a:custGeom>
            <a:avLst/>
            <a:gdLst>
              <a:gd name="connsiteX0" fmla="*/ 0 w 8887092"/>
              <a:gd name="connsiteY0" fmla="*/ 815361 h 815361"/>
              <a:gd name="connsiteX1" fmla="*/ 8887092 w 8887092"/>
              <a:gd name="connsiteY1" fmla="*/ 815361 h 815361"/>
              <a:gd name="connsiteX2" fmla="*/ 8887092 w 8887092"/>
              <a:gd name="connsiteY2" fmla="*/ 783558 h 815361"/>
              <a:gd name="connsiteX3" fmla="*/ 8103534 w 8887092"/>
              <a:gd name="connsiteY3" fmla="*/ 0 h 815361"/>
              <a:gd name="connsiteX4" fmla="*/ 0 w 8887092"/>
              <a:gd name="connsiteY4" fmla="*/ 0 h 815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7092" h="815361">
                <a:moveTo>
                  <a:pt x="0" y="815361"/>
                </a:moveTo>
                <a:lnTo>
                  <a:pt x="8887092" y="815361"/>
                </a:lnTo>
                <a:lnTo>
                  <a:pt x="8887092" y="783558"/>
                </a:lnTo>
                <a:cubicBezTo>
                  <a:pt x="8887092" y="350811"/>
                  <a:pt x="8536281" y="0"/>
                  <a:pt x="8103534" y="0"/>
                </a:cubicBezTo>
                <a:lnTo>
                  <a:pt x="0" y="0"/>
                </a:lnTo>
                <a:close/>
              </a:path>
            </a:pathLst>
          </a:custGeom>
          <a:solidFill>
            <a:srgbClr val="FDC26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102776110"/>
      </p:ext>
    </p:extLst>
  </p:cSld>
  <p:clrMap bg1="lt1" tx1="dk1" bg2="lt2" tx2="dk2" accent1="accent1" accent2="accent2" accent3="accent3" accent4="accent4" accent5="accent5" accent6="accent6" hlink="hlink" folHlink="folHlink"/>
  <p:sldLayoutIdLst>
    <p:sldLayoutId id="2147483750" r:id="rId1"/>
    <p:sldLayoutId id="2147483751" r:id="rId2"/>
  </p:sldLayoutIdLst>
  <p:txStyles>
    <p:titleStyle>
      <a:lvl1pPr algn="l" defTabSz="914400" rtl="0" eaLnBrk="1" latinLnBrk="0" hangingPunct="1">
        <a:lnSpc>
          <a:spcPct val="90000"/>
        </a:lnSpc>
        <a:spcBef>
          <a:spcPct val="0"/>
        </a:spcBef>
        <a:buNone/>
        <a:defRPr sz="3200" b="1" i="0" kern="1200">
          <a:solidFill>
            <a:srgbClr val="005837"/>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86003A7F-5BB8-EB4A-8942-167BCFC3ADA0}"/>
              </a:ext>
            </a:extLst>
          </p:cNvPr>
          <p:cNvSpPr/>
          <p:nvPr userDrawn="1"/>
        </p:nvSpPr>
        <p:spPr>
          <a:xfrm>
            <a:off x="0" y="4359942"/>
            <a:ext cx="8799626" cy="800100"/>
          </a:xfrm>
          <a:custGeom>
            <a:avLst/>
            <a:gdLst>
              <a:gd name="connsiteX0" fmla="*/ 0 w 8799626"/>
              <a:gd name="connsiteY0" fmla="*/ 0 h 800100"/>
              <a:gd name="connsiteX1" fmla="*/ 8016068 w 8799626"/>
              <a:gd name="connsiteY1" fmla="*/ 0 h 800100"/>
              <a:gd name="connsiteX2" fmla="*/ 8799626 w 8799626"/>
              <a:gd name="connsiteY2" fmla="*/ 783558 h 800100"/>
              <a:gd name="connsiteX3" fmla="*/ 8799626 w 8799626"/>
              <a:gd name="connsiteY3" fmla="*/ 800100 h 800100"/>
              <a:gd name="connsiteX4" fmla="*/ 0 w 8799626"/>
              <a:gd name="connsiteY4" fmla="*/ 80010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9626" h="800100">
                <a:moveTo>
                  <a:pt x="0" y="0"/>
                </a:moveTo>
                <a:lnTo>
                  <a:pt x="8016068" y="0"/>
                </a:lnTo>
                <a:cubicBezTo>
                  <a:pt x="8448815" y="0"/>
                  <a:pt x="8799626" y="350811"/>
                  <a:pt x="8799626" y="783558"/>
                </a:cubicBezTo>
                <a:lnTo>
                  <a:pt x="8799626" y="800100"/>
                </a:lnTo>
                <a:lnTo>
                  <a:pt x="0" y="800100"/>
                </a:lnTo>
                <a:close/>
              </a:path>
            </a:pathLst>
          </a:custGeom>
          <a:solidFill>
            <a:srgbClr val="FDC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6349313"/>
      </p:ext>
    </p:extLst>
  </p:cSld>
  <p:clrMap bg1="lt1" tx1="dk1" bg2="lt2" tx2="dk2" accent1="accent1" accent2="accent2" accent3="accent3" accent4="accent4" accent5="accent5" accent6="accent6" hlink="hlink" folHlink="folHlink"/>
  <p:sldLayoutIdLst>
    <p:sldLayoutId id="2147483667" r:id="rId1"/>
    <p:sldLayoutId id="2147483743" r:id="rId2"/>
    <p:sldLayoutId id="2147483744" r:id="rId3"/>
    <p:sldLayoutId id="2147483746" r:id="rId4"/>
    <p:sldLayoutId id="2147483748" r:id="rId5"/>
  </p:sldLayoutIdLst>
  <p:txStyles>
    <p:titleStyle>
      <a:lvl1pPr algn="l" defTabSz="914400" rtl="0" eaLnBrk="1" latinLnBrk="0" hangingPunct="1">
        <a:lnSpc>
          <a:spcPct val="90000"/>
        </a:lnSpc>
        <a:spcBef>
          <a:spcPct val="0"/>
        </a:spcBef>
        <a:buNone/>
        <a:defRPr sz="3200" b="1" i="0" kern="1200">
          <a:solidFill>
            <a:srgbClr val="005837"/>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334CFF23-0877-C94F-BFE3-7D34AF875D8D}"/>
              </a:ext>
            </a:extLst>
          </p:cNvPr>
          <p:cNvSpPr/>
          <p:nvPr userDrawn="1"/>
        </p:nvSpPr>
        <p:spPr>
          <a:xfrm rot="10800000" flipH="1">
            <a:off x="0" y="0"/>
            <a:ext cx="8887091" cy="1156965"/>
          </a:xfrm>
          <a:custGeom>
            <a:avLst/>
            <a:gdLst>
              <a:gd name="connsiteX0" fmla="*/ 0 w 8887091"/>
              <a:gd name="connsiteY0" fmla="*/ 1156965 h 1156965"/>
              <a:gd name="connsiteX1" fmla="*/ 8887091 w 8887091"/>
              <a:gd name="connsiteY1" fmla="*/ 1156965 h 1156965"/>
              <a:gd name="connsiteX2" fmla="*/ 8887091 w 8887091"/>
              <a:gd name="connsiteY2" fmla="*/ 783558 h 1156965"/>
              <a:gd name="connsiteX3" fmla="*/ 8103533 w 8887091"/>
              <a:gd name="connsiteY3" fmla="*/ 0 h 1156965"/>
              <a:gd name="connsiteX4" fmla="*/ 0 w 8887091"/>
              <a:gd name="connsiteY4" fmla="*/ 0 h 1156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7091" h="1156965">
                <a:moveTo>
                  <a:pt x="0" y="1156965"/>
                </a:moveTo>
                <a:lnTo>
                  <a:pt x="8887091" y="1156965"/>
                </a:lnTo>
                <a:lnTo>
                  <a:pt x="8887091" y="783558"/>
                </a:lnTo>
                <a:cubicBezTo>
                  <a:pt x="8887091" y="350811"/>
                  <a:pt x="8536280" y="0"/>
                  <a:pt x="8103533" y="0"/>
                </a:cubicBezTo>
                <a:lnTo>
                  <a:pt x="0" y="0"/>
                </a:lnTo>
                <a:close/>
              </a:path>
            </a:pathLst>
          </a:custGeom>
          <a:solidFill>
            <a:srgbClr val="FDC26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762342420"/>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914400" rtl="0" eaLnBrk="1" latinLnBrk="0" hangingPunct="1">
        <a:lnSpc>
          <a:spcPct val="90000"/>
        </a:lnSpc>
        <a:spcBef>
          <a:spcPct val="0"/>
        </a:spcBef>
        <a:buNone/>
        <a:defRPr sz="3200" b="1" i="0" kern="1200">
          <a:solidFill>
            <a:srgbClr val="005837"/>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E593868D-C677-A24C-9434-5E9C9B071050}"/>
              </a:ext>
            </a:extLst>
          </p:cNvPr>
          <p:cNvSpPr/>
          <p:nvPr userDrawn="1"/>
        </p:nvSpPr>
        <p:spPr>
          <a:xfrm rot="10800000" flipH="1">
            <a:off x="-1" y="0"/>
            <a:ext cx="8887092" cy="815361"/>
          </a:xfrm>
          <a:custGeom>
            <a:avLst/>
            <a:gdLst>
              <a:gd name="connsiteX0" fmla="*/ 0 w 8887092"/>
              <a:gd name="connsiteY0" fmla="*/ 815361 h 815361"/>
              <a:gd name="connsiteX1" fmla="*/ 8887092 w 8887092"/>
              <a:gd name="connsiteY1" fmla="*/ 815361 h 815361"/>
              <a:gd name="connsiteX2" fmla="*/ 8887092 w 8887092"/>
              <a:gd name="connsiteY2" fmla="*/ 783558 h 815361"/>
              <a:gd name="connsiteX3" fmla="*/ 8103534 w 8887092"/>
              <a:gd name="connsiteY3" fmla="*/ 0 h 815361"/>
              <a:gd name="connsiteX4" fmla="*/ 0 w 8887092"/>
              <a:gd name="connsiteY4" fmla="*/ 0 h 815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7092" h="815361">
                <a:moveTo>
                  <a:pt x="0" y="815361"/>
                </a:moveTo>
                <a:lnTo>
                  <a:pt x="8887092" y="815361"/>
                </a:lnTo>
                <a:lnTo>
                  <a:pt x="8887092" y="783558"/>
                </a:lnTo>
                <a:cubicBezTo>
                  <a:pt x="8887092" y="350811"/>
                  <a:pt x="8536281" y="0"/>
                  <a:pt x="8103534" y="0"/>
                </a:cubicBezTo>
                <a:lnTo>
                  <a:pt x="0" y="0"/>
                </a:lnTo>
                <a:close/>
              </a:path>
            </a:pathLst>
          </a:custGeom>
          <a:solidFill>
            <a:srgbClr val="FDC26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968860758"/>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sz="3200" b="1" i="0" kern="1200">
          <a:solidFill>
            <a:srgbClr val="005837"/>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ound Single Corner Rectangle 2">
            <a:extLst>
              <a:ext uri="{FF2B5EF4-FFF2-40B4-BE49-F238E27FC236}">
                <a16:creationId xmlns:a16="http://schemas.microsoft.com/office/drawing/2014/main" id="{1BD96013-A12D-8942-AE2D-9206E886D087}"/>
              </a:ext>
            </a:extLst>
          </p:cNvPr>
          <p:cNvSpPr/>
          <p:nvPr userDrawn="1"/>
        </p:nvSpPr>
        <p:spPr>
          <a:xfrm rot="5400000" flipH="1">
            <a:off x="-788659" y="1145018"/>
            <a:ext cx="4792713" cy="3226553"/>
          </a:xfrm>
          <a:prstGeom prst="round1Rect">
            <a:avLst>
              <a:gd name="adj" fmla="val 26085"/>
            </a:avLst>
          </a:prstGeom>
          <a:solidFill>
            <a:srgbClr val="FDC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3965893"/>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3200" b="1" i="0" kern="1200">
          <a:solidFill>
            <a:srgbClr val="005837"/>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DC26D"/>
        </a:solidFill>
        <a:effectLst/>
      </p:bgPr>
    </p:bg>
    <p:spTree>
      <p:nvGrpSpPr>
        <p:cNvPr id="1" name=""/>
        <p:cNvGrpSpPr/>
        <p:nvPr/>
      </p:nvGrpSpPr>
      <p:grpSpPr>
        <a:xfrm>
          <a:off x="0" y="0"/>
          <a:ext cx="0" cy="0"/>
          <a:chOff x="0" y="0"/>
          <a:chExt cx="0" cy="0"/>
        </a:xfrm>
      </p:grpSpPr>
      <p:sp>
        <p:nvSpPr>
          <p:cNvPr id="3" name="Round Single Corner Rectangle 2">
            <a:extLst>
              <a:ext uri="{FF2B5EF4-FFF2-40B4-BE49-F238E27FC236}">
                <a16:creationId xmlns:a16="http://schemas.microsoft.com/office/drawing/2014/main" id="{1BD96013-A12D-8942-AE2D-9206E886D087}"/>
              </a:ext>
            </a:extLst>
          </p:cNvPr>
          <p:cNvSpPr/>
          <p:nvPr userDrawn="1"/>
        </p:nvSpPr>
        <p:spPr>
          <a:xfrm>
            <a:off x="1" y="858710"/>
            <a:ext cx="8475128" cy="4284790"/>
          </a:xfrm>
          <a:prstGeom prst="round1Rect">
            <a:avLst>
              <a:gd name="adj" fmla="val 184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170358"/>
      </p:ext>
    </p:extLst>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sz="3200" b="1" i="0" kern="1200">
          <a:solidFill>
            <a:srgbClr val="005837"/>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DC26D"/>
        </a:solidFill>
        <a:effectLst/>
      </p:bgPr>
    </p:bg>
    <p:spTree>
      <p:nvGrpSpPr>
        <p:cNvPr id="1" name=""/>
        <p:cNvGrpSpPr/>
        <p:nvPr/>
      </p:nvGrpSpPr>
      <p:grpSpPr>
        <a:xfrm>
          <a:off x="0" y="0"/>
          <a:ext cx="0" cy="0"/>
          <a:chOff x="0" y="0"/>
          <a:chExt cx="0" cy="0"/>
        </a:xfrm>
      </p:grpSpPr>
      <p:sp>
        <p:nvSpPr>
          <p:cNvPr id="8" name="Round Single Corner Rectangle 7">
            <a:extLst>
              <a:ext uri="{FF2B5EF4-FFF2-40B4-BE49-F238E27FC236}">
                <a16:creationId xmlns:a16="http://schemas.microsoft.com/office/drawing/2014/main" id="{D8572ED8-C533-4E4F-A341-FDF6ED63BD82}"/>
              </a:ext>
            </a:extLst>
          </p:cNvPr>
          <p:cNvSpPr/>
          <p:nvPr userDrawn="1"/>
        </p:nvSpPr>
        <p:spPr>
          <a:xfrm rot="10800000" flipH="1">
            <a:off x="0" y="-1"/>
            <a:ext cx="8245503" cy="4632285"/>
          </a:xfrm>
          <a:prstGeom prst="round1Rect">
            <a:avLst>
              <a:gd name="adj" fmla="val 167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5345671"/>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a:gsLst>
            <a:gs pos="100000">
              <a:schemeClr val="accent1">
                <a:lumMod val="5000"/>
                <a:lumOff val="95000"/>
              </a:schemeClr>
            </a:gs>
            <a:gs pos="0">
              <a:srgbClr val="FDC26D"/>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395697"/>
      </p:ext>
    </p:extLst>
  </p:cSld>
  <p:clrMap bg1="lt1" tx1="dk1" bg2="lt2" tx2="dk2" accent1="accent1" accent2="accent2" accent3="accent3" accent4="accent4" accent5="accent5" accent6="accent6" hlink="hlink" folHlink="folHlink"/>
  <p:sldLayoutIdLst>
    <p:sldLayoutId id="2147483684" r:id="rId1"/>
    <p:sldLayoutId id="2147483683" r:id="rId2"/>
    <p:sldLayoutId id="2147483742" r:id="rId3"/>
    <p:sldLayoutId id="214748374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a:gsLst>
            <a:gs pos="100000">
              <a:schemeClr val="accent1">
                <a:lumMod val="5000"/>
                <a:lumOff val="95000"/>
              </a:schemeClr>
            </a:gs>
            <a:gs pos="0">
              <a:srgbClr val="D6C6DD"/>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477192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hyperlink" Target="http://fns.usda.gov/team-nutrition/cacfp-meal-pattern-training-worksheets" TargetMode="External"/><Relationship Id="rId5" Type="http://schemas.openxmlformats.org/officeDocument/2006/relationships/image" Target="../media/image7.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15.pn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1.jpe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18.emf"/><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8.emf"/><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hyperlink" Target="https://teamnutrition.usda.gov/" TargetMode="Externa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1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image" Target="../media/image21.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24.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hyperlink" Target="https://www.fda.gov/food/nutrition-facts-label/added-sugars-nutrition-facts-label" TargetMode="External"/><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hyperlink" Target="https://teamnutrition.usda.gov/" TargetMode="Externa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hyperlink" Target="http://teamnutrition.usda.gov/" TargetMode="External"/><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hyperlink" Target="mailto:TeamNutrition@usda.gov" TargetMode="Externa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hyperlink" Target="mailto:TeamNutrition@USDA.gov&#160;" TargetMode="External"/><Relationship Id="rId5" Type="http://schemas.openxmlformats.org/officeDocument/2006/relationships/image" Target="../media/image29.png"/><Relationship Id="rId4" Type="http://schemas.openxmlformats.org/officeDocument/2006/relationships/hyperlink" Target="https://teamnutrition.usda.gov/"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teamnutrition.usda.gov/"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hyperlink" Target="http://fns.usda.gov/team-nutrition/cacfp-meal-pattern-training-worksheets" TargetMode="External"/><Relationship Id="rId5" Type="http://schemas.openxmlformats.org/officeDocument/2006/relationships/image" Target="../media/image7.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hyperlink" Target="http://fns.usda.gov/team-nutrition/cacfp-meal-pattern-training-worksheets" TargetMode="Externa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6633661-163C-174D-6818-E31C1BA92668}"/>
              </a:ext>
            </a:extLst>
          </p:cNvPr>
          <p:cNvSpPr>
            <a:spLocks noGrp="1"/>
          </p:cNvSpPr>
          <p:nvPr>
            <p:ph type="title"/>
          </p:nvPr>
        </p:nvSpPr>
        <p:spPr>
          <a:xfrm>
            <a:off x="228600" y="1200907"/>
            <a:ext cx="4949825" cy="475484"/>
          </a:xfrm>
        </p:spPr>
        <p:txBody>
          <a:bodyPr/>
          <a:lstStyle/>
          <a:p>
            <a:r>
              <a:rPr lang="en-US" dirty="0">
                <a:latin typeface="Source Sans Pro" panose="020B0503030403020204" pitchFamily="34" charset="0"/>
                <a:ea typeface="Source Sans Pro" panose="020B0503030403020204" pitchFamily="34" charset="0"/>
              </a:rPr>
              <a:t>Choose Breakfast Cereals That Are Lower in Added Sugars in the CACFP</a:t>
            </a:r>
            <a:br>
              <a:rPr lang="en-US" dirty="0"/>
            </a:br>
            <a:endParaRPr lang="en-US" dirty="0"/>
          </a:p>
        </p:txBody>
      </p:sp>
      <p:sp>
        <p:nvSpPr>
          <p:cNvPr id="3" name="Subtitle 2">
            <a:extLst>
              <a:ext uri="{FF2B5EF4-FFF2-40B4-BE49-F238E27FC236}">
                <a16:creationId xmlns:a16="http://schemas.microsoft.com/office/drawing/2014/main" id="{BE443717-CAB9-9042-AC32-DD73C6CC7CCA}"/>
              </a:ext>
            </a:extLst>
          </p:cNvPr>
          <p:cNvSpPr>
            <a:spLocks noGrp="1"/>
          </p:cNvSpPr>
          <p:nvPr>
            <p:ph sz="quarter" idx="10"/>
          </p:nvPr>
        </p:nvSpPr>
        <p:spPr>
          <a:xfrm>
            <a:off x="372532" y="3708399"/>
            <a:ext cx="5183717" cy="1337733"/>
          </a:xfrm>
        </p:spPr>
        <p:txBody>
          <a:bodyPr/>
          <a:lstStyle/>
          <a:p>
            <a:pPr marL="0" indent="0">
              <a:buNone/>
            </a:pPr>
            <a:r>
              <a:rPr lang="en-US" dirty="0">
                <a:latin typeface="Source Sans Pro" panose="020B0503030403020204" pitchFamily="34" charset="0"/>
                <a:ea typeface="Source Sans Pro" panose="020B0503030403020204" pitchFamily="34" charset="0"/>
                <a:cs typeface="Helvetica" panose="020B0604020202020204" pitchFamily="34" charset="0"/>
              </a:rPr>
              <a:t>A Training Presentation for </a:t>
            </a:r>
            <a:br>
              <a:rPr lang="en-US" dirty="0">
                <a:latin typeface="Source Sans Pro" panose="020B0503030403020204" pitchFamily="34" charset="0"/>
                <a:ea typeface="Source Sans Pro" panose="020B0503030403020204" pitchFamily="34" charset="0"/>
                <a:cs typeface="Helvetica" panose="020B0604020202020204" pitchFamily="34" charset="0"/>
              </a:rPr>
            </a:br>
            <a:r>
              <a:rPr lang="en-US" dirty="0">
                <a:latin typeface="Source Sans Pro" panose="020B0503030403020204" pitchFamily="34" charset="0"/>
                <a:ea typeface="Source Sans Pro" panose="020B0503030403020204" pitchFamily="34" charset="0"/>
                <a:cs typeface="Helvetica" panose="020B0604020202020204" pitchFamily="34" charset="0"/>
              </a:rPr>
              <a:t>Child and Adult Care Food </a:t>
            </a:r>
            <a:br>
              <a:rPr lang="en-US" dirty="0">
                <a:latin typeface="Source Sans Pro" panose="020B0503030403020204" pitchFamily="34" charset="0"/>
                <a:ea typeface="Source Sans Pro" panose="020B0503030403020204" pitchFamily="34" charset="0"/>
                <a:cs typeface="Helvetica" panose="020B0604020202020204" pitchFamily="34" charset="0"/>
              </a:rPr>
            </a:br>
            <a:r>
              <a:rPr lang="en-US" dirty="0">
                <a:latin typeface="Source Sans Pro" panose="020B0503030403020204" pitchFamily="34" charset="0"/>
                <a:ea typeface="Source Sans Pro" panose="020B0503030403020204" pitchFamily="34" charset="0"/>
                <a:cs typeface="Helvetica" panose="020B0604020202020204" pitchFamily="34" charset="0"/>
              </a:rPr>
              <a:t>Program (CACFP) Operators</a:t>
            </a:r>
          </a:p>
        </p:txBody>
      </p:sp>
      <p:pic>
        <p:nvPicPr>
          <p:cNvPr id="4" name="Picture 3" descr="Illustration of a girl and a woman sitting at a table eating cereal. ">
            <a:extLst>
              <a:ext uri="{FF2B5EF4-FFF2-40B4-BE49-F238E27FC236}">
                <a16:creationId xmlns:a16="http://schemas.microsoft.com/office/drawing/2014/main" id="{AA68FBAC-D0F3-7A4B-8F2A-BD21C1FAB395}"/>
              </a:ext>
            </a:extLst>
          </p:cNvPr>
          <p:cNvPicPr>
            <a:picLocks noChangeAspect="1"/>
          </p:cNvPicPr>
          <p:nvPr/>
        </p:nvPicPr>
        <p:blipFill>
          <a:blip r:embed="rId3"/>
          <a:stretch>
            <a:fillRect/>
          </a:stretch>
        </p:blipFill>
        <p:spPr>
          <a:xfrm>
            <a:off x="4800599" y="1577470"/>
            <a:ext cx="4343399" cy="3566030"/>
          </a:xfrm>
          <a:prstGeom prst="rect">
            <a:avLst/>
          </a:prstGeom>
        </p:spPr>
      </p:pic>
    </p:spTree>
    <p:extLst>
      <p:ext uri="{BB962C8B-B14F-4D97-AF65-F5344CB8AC3E}">
        <p14:creationId xmlns:p14="http://schemas.microsoft.com/office/powerpoint/2010/main" val="2749291073"/>
      </p:ext>
    </p:extLst>
  </p:cSld>
  <p:clrMapOvr>
    <a:masterClrMapping/>
  </p:clrMapOvr>
  <mc:AlternateContent xmlns:mc="http://schemas.openxmlformats.org/markup-compatibility/2006" xmlns:p14="http://schemas.microsoft.com/office/powerpoint/2010/main">
    <mc:Choice Requires="p14">
      <p:transition spd="slow" p14:dur="2000" advTm="12251"/>
    </mc:Choice>
    <mc:Fallback xmlns="">
      <p:transition spd="slow" advTm="1225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3698938-5487-B341-A3A3-CA3F2BE3A75A}"/>
              </a:ext>
              <a:ext uri="{C183D7F6-B498-43B3-948B-1728B52AA6E4}">
                <adec:decorative xmlns:adec="http://schemas.microsoft.com/office/drawing/2017/decorative" val="1"/>
              </a:ext>
            </a:extLst>
          </p:cNvPr>
          <p:cNvSpPr txBox="1"/>
          <p:nvPr/>
        </p:nvSpPr>
        <p:spPr>
          <a:xfrm>
            <a:off x="573578" y="116378"/>
            <a:ext cx="1410493" cy="1323439"/>
          </a:xfrm>
          <a:prstGeom prst="rect">
            <a:avLst/>
          </a:prstGeom>
          <a:noFill/>
        </p:spPr>
        <p:txBody>
          <a:bodyPr wrap="square" rtlCol="0">
            <a:spAutoFit/>
          </a:bodyPr>
          <a:lstStyle/>
          <a:p>
            <a:pPr algn="ctr"/>
            <a:r>
              <a:rPr lang="en-US" sz="8000" b="1">
                <a:solidFill>
                  <a:srgbClr val="740507"/>
                </a:solidFill>
              </a:rPr>
              <a:t>?</a:t>
            </a:r>
          </a:p>
        </p:txBody>
      </p:sp>
      <p:sp>
        <p:nvSpPr>
          <p:cNvPr id="2" name="Title 1">
            <a:extLst>
              <a:ext uri="{FF2B5EF4-FFF2-40B4-BE49-F238E27FC236}">
                <a16:creationId xmlns:a16="http://schemas.microsoft.com/office/drawing/2014/main" id="{F994C4EC-3FF1-B140-94DA-D2DFA35861A2}"/>
              </a:ext>
            </a:extLst>
          </p:cNvPr>
          <p:cNvSpPr>
            <a:spLocks noGrp="1"/>
          </p:cNvSpPr>
          <p:nvPr>
            <p:ph type="title"/>
          </p:nvPr>
        </p:nvSpPr>
        <p:spPr>
          <a:xfrm>
            <a:off x="0" y="1166000"/>
            <a:ext cx="3256549" cy="922779"/>
          </a:xfrm>
        </p:spPr>
        <p:txBody>
          <a:bodyPr lIns="228600" tIns="0"/>
          <a:lstStyle/>
          <a:p>
            <a:r>
              <a:rPr lang="en-US" sz="1800" dirty="0">
                <a:latin typeface="+mn-lt"/>
              </a:rPr>
              <a:t>#2 Try It Out!</a:t>
            </a:r>
            <a:br>
              <a:rPr lang="en-US" sz="1800" dirty="0">
                <a:latin typeface="+mn-lt"/>
              </a:rPr>
            </a:br>
            <a:r>
              <a:rPr lang="en-US" sz="1800" b="0" dirty="0">
                <a:latin typeface="+mn-lt"/>
              </a:rPr>
              <a:t>How much added sugars is in one serving of this cereal? </a:t>
            </a:r>
          </a:p>
        </p:txBody>
      </p:sp>
      <p:pic>
        <p:nvPicPr>
          <p:cNvPr id="6" name="Picture 2" descr="A close-up of a nutrition label of a sample breakfast cereal, with serving size 3/4 cup (30g) that has 4 grams of added sugars">
            <a:extLst>
              <a:ext uri="{FF2B5EF4-FFF2-40B4-BE49-F238E27FC236}">
                <a16:creationId xmlns:a16="http://schemas.microsoft.com/office/drawing/2014/main" id="{83C42171-7232-9B0E-73D2-9D7CE28067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896" y="1981784"/>
            <a:ext cx="2276205" cy="310896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C9E9E01B-EC5E-194C-90C5-26AC36EDB63B}"/>
              </a:ext>
            </a:extLst>
          </p:cNvPr>
          <p:cNvSpPr>
            <a:spLocks noGrp="1"/>
          </p:cNvSpPr>
          <p:nvPr>
            <p:ph type="body" idx="1"/>
          </p:nvPr>
        </p:nvSpPr>
        <p:spPr>
          <a:xfrm>
            <a:off x="3674512" y="757438"/>
            <a:ext cx="2754152" cy="312738"/>
          </a:xfrm>
        </p:spPr>
        <p:txBody>
          <a:bodyPr/>
          <a:lstStyle/>
          <a:p>
            <a:r>
              <a:rPr lang="en-US" b="1">
                <a:latin typeface="+mj-lt"/>
              </a:rPr>
              <a:t>How much added sugar is in one serving?</a:t>
            </a:r>
          </a:p>
        </p:txBody>
      </p:sp>
      <p:sp>
        <p:nvSpPr>
          <p:cNvPr id="4" name="Content Placeholder 3">
            <a:extLst>
              <a:ext uri="{FF2B5EF4-FFF2-40B4-BE49-F238E27FC236}">
                <a16:creationId xmlns:a16="http://schemas.microsoft.com/office/drawing/2014/main" id="{E333BE86-E834-8143-8C6C-BC94F93BC2C8}"/>
              </a:ext>
            </a:extLst>
          </p:cNvPr>
          <p:cNvSpPr>
            <a:spLocks noGrp="1"/>
          </p:cNvSpPr>
          <p:nvPr>
            <p:ph sz="half" idx="2"/>
          </p:nvPr>
        </p:nvSpPr>
        <p:spPr>
          <a:xfrm>
            <a:off x="3661766" y="1371600"/>
            <a:ext cx="3868737" cy="1239718"/>
          </a:xfrm>
        </p:spPr>
        <p:txBody>
          <a:bodyPr/>
          <a:lstStyle/>
          <a:p>
            <a:pPr marL="346075" indent="-339725">
              <a:buClr>
                <a:srgbClr val="740507"/>
              </a:buClr>
              <a:buFont typeface="Wingdings" pitchFamily="2" charset="2"/>
              <a:buChar char="q"/>
            </a:pPr>
            <a:r>
              <a:rPr lang="en-US">
                <a:latin typeface="+mj-lt"/>
              </a:rPr>
              <a:t>  4 g</a:t>
            </a:r>
          </a:p>
          <a:p>
            <a:pPr marL="346075" indent="-339725">
              <a:buClr>
                <a:srgbClr val="740507"/>
              </a:buClr>
              <a:buFont typeface="Wingdings" pitchFamily="2" charset="2"/>
              <a:buChar char="q"/>
            </a:pPr>
            <a:r>
              <a:rPr lang="en-US">
                <a:latin typeface="+mj-lt"/>
              </a:rPr>
              <a:t>22 g</a:t>
            </a:r>
          </a:p>
          <a:p>
            <a:pPr marL="346075" indent="-339725">
              <a:buClr>
                <a:srgbClr val="740507"/>
              </a:buClr>
              <a:buFont typeface="Wingdings" pitchFamily="2" charset="2"/>
              <a:buChar char="q"/>
            </a:pPr>
            <a:r>
              <a:rPr lang="en-US">
                <a:latin typeface="+mj-lt"/>
              </a:rPr>
              <a:t>  5 g</a:t>
            </a:r>
          </a:p>
        </p:txBody>
      </p:sp>
      <p:sp>
        <p:nvSpPr>
          <p:cNvPr id="5" name="Rectangle 4">
            <a:extLst>
              <a:ext uri="{FF2B5EF4-FFF2-40B4-BE49-F238E27FC236}">
                <a16:creationId xmlns:a16="http://schemas.microsoft.com/office/drawing/2014/main" id="{83E70B87-8940-4662-9281-0B9A31D6B933}"/>
              </a:ext>
            </a:extLst>
          </p:cNvPr>
          <p:cNvSpPr/>
          <p:nvPr/>
        </p:nvSpPr>
        <p:spPr>
          <a:xfrm>
            <a:off x="3444949" y="4157816"/>
            <a:ext cx="2970968" cy="646331"/>
          </a:xfrm>
          <a:prstGeom prst="rect">
            <a:avLst/>
          </a:prstGeom>
        </p:spPr>
        <p:txBody>
          <a:bodyPr wrap="square">
            <a:spAutoFit/>
          </a:bodyPr>
          <a:lstStyle/>
          <a:p>
            <a:r>
              <a:rPr lang="en-US" sz="400">
                <a:solidFill>
                  <a:schemeClr val="bg1"/>
                </a:solidFill>
                <a:latin typeface="Arial" panose="020B0604020202020204" pitchFamily="34" charset="0"/>
                <a:cs typeface="Arial" panose="020B0604020202020204" pitchFamily="34" charset="0"/>
              </a:rPr>
              <a:t>Let's try out another practice question. Let's look at the Nutrition Facts label for the cereal again. You can look at your screen or you can look at the first page of your handout.  </a:t>
            </a:r>
          </a:p>
          <a:p>
            <a:endParaRPr lang="en-US" sz="400">
              <a:solidFill>
                <a:schemeClr val="bg1"/>
              </a:solidFill>
              <a:latin typeface="Arial" panose="020B0604020202020204" pitchFamily="34" charset="0"/>
              <a:cs typeface="Arial" panose="020B0604020202020204" pitchFamily="34" charset="0"/>
            </a:endParaRPr>
          </a:p>
          <a:p>
            <a:r>
              <a:rPr lang="en-US" sz="400">
                <a:solidFill>
                  <a:schemeClr val="bg1"/>
                </a:solidFill>
                <a:latin typeface="Arial" panose="020B0604020202020204" pitchFamily="34" charset="0"/>
                <a:cs typeface="Arial" panose="020B0604020202020204" pitchFamily="34" charset="0"/>
              </a:rPr>
              <a:t>How much sugar is in one serving of the cereal?</a:t>
            </a:r>
          </a:p>
          <a:p>
            <a:endParaRPr lang="en-US" sz="400">
              <a:solidFill>
                <a:schemeClr val="bg1"/>
              </a:solidFill>
              <a:latin typeface="Arial" panose="020B0604020202020204" pitchFamily="34" charset="0"/>
              <a:cs typeface="Arial" panose="020B0604020202020204" pitchFamily="34" charset="0"/>
            </a:endParaRPr>
          </a:p>
          <a:p>
            <a:r>
              <a:rPr lang="en-US" sz="400">
                <a:solidFill>
                  <a:schemeClr val="bg1"/>
                </a:solidFill>
                <a:latin typeface="Arial" panose="020B0604020202020204" pitchFamily="34" charset="0"/>
                <a:cs typeface="Arial" panose="020B0604020202020204" pitchFamily="34" charset="0"/>
              </a:rPr>
              <a:t>Raise your hand if you think there are:</a:t>
            </a:r>
          </a:p>
          <a:p>
            <a:pPr marL="171450" indent="-171450">
              <a:buFont typeface="Wingdings" panose="05000000000000000000" pitchFamily="2" charset="2"/>
              <a:buChar char="q"/>
            </a:pPr>
            <a:r>
              <a:rPr lang="en-US" sz="400">
                <a:solidFill>
                  <a:schemeClr val="bg1"/>
                </a:solidFill>
                <a:latin typeface="Arial" panose="020B0604020202020204" pitchFamily="34" charset="0"/>
                <a:cs typeface="Arial" panose="020B0604020202020204" pitchFamily="34" charset="0"/>
              </a:rPr>
              <a:t>5 grams of sugar in one serving [pause and wait for a show of hands], </a:t>
            </a:r>
          </a:p>
          <a:p>
            <a:pPr marL="171450" indent="-171450">
              <a:buFont typeface="Wingdings" panose="05000000000000000000" pitchFamily="2" charset="2"/>
              <a:buChar char="q"/>
            </a:pPr>
            <a:r>
              <a:rPr lang="en-US" sz="400">
                <a:solidFill>
                  <a:schemeClr val="bg1"/>
                </a:solidFill>
                <a:latin typeface="Arial" panose="020B0604020202020204" pitchFamily="34" charset="0"/>
                <a:cs typeface="Arial" panose="020B0604020202020204" pitchFamily="34" charset="0"/>
              </a:rPr>
              <a:t>14 grams [pause and wait for a show of hands], or </a:t>
            </a:r>
          </a:p>
          <a:p>
            <a:pPr marL="171450" indent="-171450">
              <a:buFont typeface="Wingdings" panose="05000000000000000000" pitchFamily="2" charset="2"/>
              <a:buChar char="q"/>
            </a:pPr>
            <a:r>
              <a:rPr lang="en-US" sz="400">
                <a:solidFill>
                  <a:schemeClr val="bg1"/>
                </a:solidFill>
                <a:latin typeface="Arial" panose="020B0604020202020204" pitchFamily="34" charset="0"/>
                <a:cs typeface="Arial" panose="020B0604020202020204" pitchFamily="34" charset="0"/>
              </a:rPr>
              <a:t>3 grams [pause and wait for a show of hands].</a:t>
            </a:r>
          </a:p>
        </p:txBody>
      </p:sp>
      <p:pic>
        <p:nvPicPr>
          <p:cNvPr id="7" name="Picture 6" descr="cereal box">
            <a:extLst>
              <a:ext uri="{FF2B5EF4-FFF2-40B4-BE49-F238E27FC236}">
                <a16:creationId xmlns:a16="http://schemas.microsoft.com/office/drawing/2014/main" id="{DAB3733D-11DF-B34C-B271-C72B4A6E58CD}"/>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rot="761515">
            <a:off x="6671627" y="2340270"/>
            <a:ext cx="2053621" cy="2556103"/>
          </a:xfrm>
          <a:prstGeom prst="rect">
            <a:avLst/>
          </a:prstGeom>
        </p:spPr>
      </p:pic>
    </p:spTree>
    <p:extLst>
      <p:ext uri="{BB962C8B-B14F-4D97-AF65-F5344CB8AC3E}">
        <p14:creationId xmlns:p14="http://schemas.microsoft.com/office/powerpoint/2010/main" val="2038662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3698938-5487-B341-A3A3-CA3F2BE3A75A}"/>
              </a:ext>
              <a:ext uri="{C183D7F6-B498-43B3-948B-1728B52AA6E4}">
                <adec:decorative xmlns:adec="http://schemas.microsoft.com/office/drawing/2017/decorative" val="1"/>
              </a:ext>
            </a:extLst>
          </p:cNvPr>
          <p:cNvSpPr txBox="1"/>
          <p:nvPr/>
        </p:nvSpPr>
        <p:spPr>
          <a:xfrm>
            <a:off x="573578" y="116378"/>
            <a:ext cx="1410493" cy="1323439"/>
          </a:xfrm>
          <a:prstGeom prst="rect">
            <a:avLst/>
          </a:prstGeom>
          <a:noFill/>
        </p:spPr>
        <p:txBody>
          <a:bodyPr wrap="square" rtlCol="0">
            <a:spAutoFit/>
          </a:bodyPr>
          <a:lstStyle/>
          <a:p>
            <a:pPr algn="ctr"/>
            <a:r>
              <a:rPr lang="en-US" sz="8000" b="1">
                <a:solidFill>
                  <a:srgbClr val="740507"/>
                </a:solidFill>
              </a:rPr>
              <a:t>?</a:t>
            </a:r>
          </a:p>
        </p:txBody>
      </p:sp>
      <p:sp>
        <p:nvSpPr>
          <p:cNvPr id="2" name="Title 1">
            <a:extLst>
              <a:ext uri="{FF2B5EF4-FFF2-40B4-BE49-F238E27FC236}">
                <a16:creationId xmlns:a16="http://schemas.microsoft.com/office/drawing/2014/main" id="{F994C4EC-3FF1-B140-94DA-D2DFA35861A2}"/>
              </a:ext>
            </a:extLst>
          </p:cNvPr>
          <p:cNvSpPr>
            <a:spLocks noGrp="1"/>
          </p:cNvSpPr>
          <p:nvPr>
            <p:ph type="title"/>
          </p:nvPr>
        </p:nvSpPr>
        <p:spPr>
          <a:xfrm>
            <a:off x="-10048" y="1166000"/>
            <a:ext cx="3256549" cy="922779"/>
          </a:xfrm>
        </p:spPr>
        <p:txBody>
          <a:bodyPr lIns="228600" tIns="0"/>
          <a:lstStyle/>
          <a:p>
            <a:r>
              <a:rPr lang="en-US" sz="1800" dirty="0">
                <a:latin typeface="+mn-lt"/>
              </a:rPr>
              <a:t>#2 Answer:</a:t>
            </a:r>
            <a:br>
              <a:rPr lang="en-US" sz="1800" dirty="0">
                <a:latin typeface="+mn-lt"/>
              </a:rPr>
            </a:br>
            <a:r>
              <a:rPr lang="en-US" sz="1800" b="0" dirty="0">
                <a:latin typeface="+mn-lt"/>
              </a:rPr>
              <a:t>How much added sugar is in one serving of this cereal? </a:t>
            </a:r>
          </a:p>
        </p:txBody>
      </p:sp>
      <p:pic>
        <p:nvPicPr>
          <p:cNvPr id="6" name="Picture 2" descr="A close-up of a nutrition label of a sample breakfast cereal, with serving size 3/4 cup (30g) that has 4 grams of added sugars">
            <a:extLst>
              <a:ext uri="{FF2B5EF4-FFF2-40B4-BE49-F238E27FC236}">
                <a16:creationId xmlns:a16="http://schemas.microsoft.com/office/drawing/2014/main" id="{83C42171-7232-9B0E-73D2-9D7CE28067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896" y="1991832"/>
            <a:ext cx="2276205" cy="310896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C9E9E01B-EC5E-194C-90C5-26AC36EDB63B}"/>
              </a:ext>
            </a:extLst>
          </p:cNvPr>
          <p:cNvSpPr>
            <a:spLocks noGrp="1"/>
          </p:cNvSpPr>
          <p:nvPr>
            <p:ph type="body" idx="1"/>
          </p:nvPr>
        </p:nvSpPr>
        <p:spPr>
          <a:xfrm>
            <a:off x="3649634" y="673274"/>
            <a:ext cx="2766283" cy="312738"/>
          </a:xfrm>
        </p:spPr>
        <p:txBody>
          <a:bodyPr/>
          <a:lstStyle/>
          <a:p>
            <a:r>
              <a:rPr lang="en-US" b="1">
                <a:latin typeface="+mj-lt"/>
              </a:rPr>
              <a:t>How much added sugar is in one serving?</a:t>
            </a:r>
          </a:p>
        </p:txBody>
      </p:sp>
      <p:sp>
        <p:nvSpPr>
          <p:cNvPr id="4" name="Content Placeholder 3">
            <a:extLst>
              <a:ext uri="{FF2B5EF4-FFF2-40B4-BE49-F238E27FC236}">
                <a16:creationId xmlns:a16="http://schemas.microsoft.com/office/drawing/2014/main" id="{E333BE86-E834-8143-8C6C-BC94F93BC2C8}"/>
              </a:ext>
            </a:extLst>
          </p:cNvPr>
          <p:cNvSpPr>
            <a:spLocks noGrp="1"/>
          </p:cNvSpPr>
          <p:nvPr>
            <p:ph sz="half" idx="2"/>
          </p:nvPr>
        </p:nvSpPr>
        <p:spPr>
          <a:xfrm>
            <a:off x="3661766" y="1371600"/>
            <a:ext cx="3868737" cy="1239718"/>
          </a:xfrm>
        </p:spPr>
        <p:txBody>
          <a:bodyPr/>
          <a:lstStyle/>
          <a:p>
            <a:pPr marL="346075" indent="-339725">
              <a:buClr>
                <a:srgbClr val="740507"/>
              </a:buClr>
              <a:buFont typeface="Wingdings" pitchFamily="2" charset="2"/>
              <a:buChar char="q"/>
            </a:pPr>
            <a:r>
              <a:rPr lang="en-US">
                <a:latin typeface="+mj-lt"/>
              </a:rPr>
              <a:t>  </a:t>
            </a:r>
            <a:r>
              <a:rPr lang="en-US" b="1">
                <a:solidFill>
                  <a:srgbClr val="740507"/>
                </a:solidFill>
                <a:latin typeface="+mj-lt"/>
              </a:rPr>
              <a:t>4 g</a:t>
            </a:r>
          </a:p>
          <a:p>
            <a:pPr marL="346075" indent="-339725">
              <a:buClr>
                <a:srgbClr val="740507"/>
              </a:buClr>
              <a:buFont typeface="Wingdings" pitchFamily="2" charset="2"/>
              <a:buChar char="q"/>
            </a:pPr>
            <a:r>
              <a:rPr lang="en-US">
                <a:latin typeface="+mj-lt"/>
              </a:rPr>
              <a:t>22 g</a:t>
            </a:r>
          </a:p>
          <a:p>
            <a:pPr marL="346075" indent="-339725">
              <a:buClr>
                <a:srgbClr val="740507"/>
              </a:buClr>
              <a:buFont typeface="Wingdings" pitchFamily="2" charset="2"/>
              <a:buChar char="q"/>
            </a:pPr>
            <a:r>
              <a:rPr lang="en-US">
                <a:latin typeface="+mj-lt"/>
              </a:rPr>
              <a:t>  5 g</a:t>
            </a:r>
          </a:p>
        </p:txBody>
      </p:sp>
      <p:sp>
        <p:nvSpPr>
          <p:cNvPr id="10" name="TextBox 9" descr="Check mark at the answer &quot;4 grams&quot;">
            <a:extLst>
              <a:ext uri="{FF2B5EF4-FFF2-40B4-BE49-F238E27FC236}">
                <a16:creationId xmlns:a16="http://schemas.microsoft.com/office/drawing/2014/main" id="{0621129A-F36D-3A33-A446-3C76ACD66A85}"/>
              </a:ext>
            </a:extLst>
          </p:cNvPr>
          <p:cNvSpPr txBox="1"/>
          <p:nvPr/>
        </p:nvSpPr>
        <p:spPr>
          <a:xfrm>
            <a:off x="3704697" y="1208984"/>
            <a:ext cx="390699"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40507"/>
                </a:solidFill>
                <a:effectLst/>
                <a:uLnTx/>
                <a:uFillTx/>
                <a:latin typeface="Helvetica" pitchFamily="2" charset="0"/>
                <a:ea typeface="+mn-ea"/>
                <a:cs typeface="+mn-cs"/>
              </a:rPr>
              <a:t>✓</a:t>
            </a:r>
          </a:p>
        </p:txBody>
      </p:sp>
      <p:sp>
        <p:nvSpPr>
          <p:cNvPr id="5" name="Rectangle 4">
            <a:extLst>
              <a:ext uri="{FF2B5EF4-FFF2-40B4-BE49-F238E27FC236}">
                <a16:creationId xmlns:a16="http://schemas.microsoft.com/office/drawing/2014/main" id="{83E70B87-8940-4662-9281-0B9A31D6B933}"/>
              </a:ext>
            </a:extLst>
          </p:cNvPr>
          <p:cNvSpPr/>
          <p:nvPr/>
        </p:nvSpPr>
        <p:spPr>
          <a:xfrm>
            <a:off x="3444949" y="4157816"/>
            <a:ext cx="2970968" cy="646331"/>
          </a:xfrm>
          <a:prstGeom prst="rect">
            <a:avLst/>
          </a:prstGeom>
        </p:spPr>
        <p:txBody>
          <a:bodyPr wrap="square">
            <a:spAutoFit/>
          </a:bodyPr>
          <a:lstStyle/>
          <a:p>
            <a:r>
              <a:rPr lang="en-US" sz="400">
                <a:solidFill>
                  <a:schemeClr val="bg1"/>
                </a:solidFill>
                <a:latin typeface="Arial" panose="020B0604020202020204" pitchFamily="34" charset="0"/>
                <a:cs typeface="Arial" panose="020B0604020202020204" pitchFamily="34" charset="0"/>
              </a:rPr>
              <a:t>Let's try out another practice question. Let's look at the Nutrition Facts label for the cereal again. You can look at your screen or you can look at the first page of your handout.  </a:t>
            </a:r>
          </a:p>
          <a:p>
            <a:endParaRPr lang="en-US" sz="400">
              <a:solidFill>
                <a:schemeClr val="bg1"/>
              </a:solidFill>
              <a:latin typeface="Arial" panose="020B0604020202020204" pitchFamily="34" charset="0"/>
              <a:cs typeface="Arial" panose="020B0604020202020204" pitchFamily="34" charset="0"/>
            </a:endParaRPr>
          </a:p>
          <a:p>
            <a:r>
              <a:rPr lang="en-US" sz="400">
                <a:solidFill>
                  <a:schemeClr val="bg1"/>
                </a:solidFill>
                <a:latin typeface="Arial" panose="020B0604020202020204" pitchFamily="34" charset="0"/>
                <a:cs typeface="Arial" panose="020B0604020202020204" pitchFamily="34" charset="0"/>
              </a:rPr>
              <a:t>How much sugar is in one serving of the cereal?</a:t>
            </a:r>
          </a:p>
          <a:p>
            <a:endParaRPr lang="en-US" sz="400">
              <a:solidFill>
                <a:schemeClr val="bg1"/>
              </a:solidFill>
              <a:latin typeface="Arial" panose="020B0604020202020204" pitchFamily="34" charset="0"/>
              <a:cs typeface="Arial" panose="020B0604020202020204" pitchFamily="34" charset="0"/>
            </a:endParaRPr>
          </a:p>
          <a:p>
            <a:r>
              <a:rPr lang="en-US" sz="400">
                <a:solidFill>
                  <a:schemeClr val="bg1"/>
                </a:solidFill>
                <a:latin typeface="Arial" panose="020B0604020202020204" pitchFamily="34" charset="0"/>
                <a:cs typeface="Arial" panose="020B0604020202020204" pitchFamily="34" charset="0"/>
              </a:rPr>
              <a:t>Raise your hand if you think there are:</a:t>
            </a:r>
          </a:p>
          <a:p>
            <a:pPr marL="171450" indent="-171450">
              <a:buFont typeface="Wingdings" panose="05000000000000000000" pitchFamily="2" charset="2"/>
              <a:buChar char="q"/>
            </a:pPr>
            <a:r>
              <a:rPr lang="en-US" sz="400">
                <a:solidFill>
                  <a:schemeClr val="bg1"/>
                </a:solidFill>
                <a:latin typeface="Arial" panose="020B0604020202020204" pitchFamily="34" charset="0"/>
                <a:cs typeface="Arial" panose="020B0604020202020204" pitchFamily="34" charset="0"/>
              </a:rPr>
              <a:t>5 grams of sugar in one serving [pause and wait for a show of hands], </a:t>
            </a:r>
          </a:p>
          <a:p>
            <a:pPr marL="171450" indent="-171450">
              <a:buFont typeface="Wingdings" panose="05000000000000000000" pitchFamily="2" charset="2"/>
              <a:buChar char="q"/>
            </a:pPr>
            <a:r>
              <a:rPr lang="en-US" sz="400">
                <a:solidFill>
                  <a:schemeClr val="bg1"/>
                </a:solidFill>
                <a:latin typeface="Arial" panose="020B0604020202020204" pitchFamily="34" charset="0"/>
                <a:cs typeface="Arial" panose="020B0604020202020204" pitchFamily="34" charset="0"/>
              </a:rPr>
              <a:t>14 grams [pause and wait for a show of hands], or </a:t>
            </a:r>
          </a:p>
          <a:p>
            <a:pPr marL="171450" indent="-171450">
              <a:buFont typeface="Wingdings" panose="05000000000000000000" pitchFamily="2" charset="2"/>
              <a:buChar char="q"/>
            </a:pPr>
            <a:r>
              <a:rPr lang="en-US" sz="400">
                <a:solidFill>
                  <a:schemeClr val="bg1"/>
                </a:solidFill>
                <a:latin typeface="Arial" panose="020B0604020202020204" pitchFamily="34" charset="0"/>
                <a:cs typeface="Arial" panose="020B0604020202020204" pitchFamily="34" charset="0"/>
              </a:rPr>
              <a:t>3 grams [pause and wait for a show of hands].</a:t>
            </a:r>
          </a:p>
        </p:txBody>
      </p:sp>
      <p:pic>
        <p:nvPicPr>
          <p:cNvPr id="7" name="Picture 6" descr="cereal box">
            <a:extLst>
              <a:ext uri="{FF2B5EF4-FFF2-40B4-BE49-F238E27FC236}">
                <a16:creationId xmlns:a16="http://schemas.microsoft.com/office/drawing/2014/main" id="{DAB3733D-11DF-B34C-B271-C72B4A6E58CD}"/>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rot="761515">
            <a:off x="6671627" y="2340270"/>
            <a:ext cx="2053621" cy="2556103"/>
          </a:xfrm>
          <a:prstGeom prst="rect">
            <a:avLst/>
          </a:prstGeom>
        </p:spPr>
      </p:pic>
    </p:spTree>
    <p:extLst>
      <p:ext uri="{BB962C8B-B14F-4D97-AF65-F5344CB8AC3E}">
        <p14:creationId xmlns:p14="http://schemas.microsoft.com/office/powerpoint/2010/main" val="24953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0A173-5738-194A-BBD6-CD470C4B6559}"/>
              </a:ext>
            </a:extLst>
          </p:cNvPr>
          <p:cNvSpPr>
            <a:spLocks noGrp="1"/>
          </p:cNvSpPr>
          <p:nvPr>
            <p:ph type="title"/>
          </p:nvPr>
        </p:nvSpPr>
        <p:spPr>
          <a:xfrm>
            <a:off x="0" y="0"/>
            <a:ext cx="8436334" cy="850790"/>
          </a:xfrm>
        </p:spPr>
        <p:txBody>
          <a:bodyPr/>
          <a:lstStyle/>
          <a:p>
            <a:r>
              <a:rPr lang="en-US">
                <a:latin typeface="+mj-lt"/>
              </a:rPr>
              <a:t>Step 3</a:t>
            </a:r>
          </a:p>
        </p:txBody>
      </p:sp>
      <p:pic>
        <p:nvPicPr>
          <p:cNvPr id="3" name="Picture 2" descr="First page of the training worksheet: Choose Breakfast Cereal That Are Lower in Added Sugars in the CACFP">
            <a:extLst>
              <a:ext uri="{FF2B5EF4-FFF2-40B4-BE49-F238E27FC236}">
                <a16:creationId xmlns:a16="http://schemas.microsoft.com/office/drawing/2014/main" id="{053C3FF2-51EB-4699-98C1-E4758C2D9281}"/>
              </a:ext>
            </a:extLst>
          </p:cNvPr>
          <p:cNvPicPr>
            <a:picLocks noChangeAspect="1"/>
          </p:cNvPicPr>
          <p:nvPr/>
        </p:nvPicPr>
        <p:blipFill>
          <a:blip r:embed="rId3"/>
          <a:stretch>
            <a:fillRect/>
          </a:stretch>
        </p:blipFill>
        <p:spPr>
          <a:xfrm>
            <a:off x="224268" y="926625"/>
            <a:ext cx="2775169" cy="3566160"/>
          </a:xfrm>
          <a:prstGeom prst="rect">
            <a:avLst/>
          </a:prstGeom>
        </p:spPr>
      </p:pic>
      <p:sp>
        <p:nvSpPr>
          <p:cNvPr id="13" name="Rounded Rectangle 48" descr="Rectangle">
            <a:extLst>
              <a:ext uri="{FF2B5EF4-FFF2-40B4-BE49-F238E27FC236}">
                <a16:creationId xmlns:a16="http://schemas.microsoft.com/office/drawing/2014/main" id="{9C16A39C-D7EA-96A7-79D2-F14722F3BD28}"/>
              </a:ext>
              <a:ext uri="{C183D7F6-B498-43B3-948B-1728B52AA6E4}">
                <adec:decorative xmlns:adec="http://schemas.microsoft.com/office/drawing/2017/decorative" val="0"/>
              </a:ext>
            </a:extLst>
          </p:cNvPr>
          <p:cNvSpPr/>
          <p:nvPr/>
        </p:nvSpPr>
        <p:spPr>
          <a:xfrm>
            <a:off x="3449781" y="859295"/>
            <a:ext cx="4638501" cy="3928836"/>
          </a:xfrm>
          <a:prstGeom prst="roundRect">
            <a:avLst/>
          </a:prstGeom>
          <a:solidFill>
            <a:srgbClr val="F2F3F4"/>
          </a:solidFill>
          <a:ln>
            <a:noFill/>
          </a:ln>
          <a:effectLst>
            <a:outerShdw blurRad="63500" sx="102000" sy="102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aphicFrame>
        <p:nvGraphicFramePr>
          <p:cNvPr id="8" name="Table 7" descr="Table">
            <a:extLst>
              <a:ext uri="{FF2B5EF4-FFF2-40B4-BE49-F238E27FC236}">
                <a16:creationId xmlns:a16="http://schemas.microsoft.com/office/drawing/2014/main" id="{64BBD2B8-922E-36E2-1DFD-F6F9376D3612}"/>
              </a:ext>
            </a:extLst>
          </p:cNvPr>
          <p:cNvGraphicFramePr>
            <a:graphicFrameLocks noGrp="1"/>
          </p:cNvGraphicFramePr>
          <p:nvPr>
            <p:extLst>
              <p:ext uri="{D42A27DB-BD31-4B8C-83A1-F6EECF244321}">
                <p14:modId xmlns:p14="http://schemas.microsoft.com/office/powerpoint/2010/main" val="4820246"/>
              </p:ext>
            </p:extLst>
          </p:nvPr>
        </p:nvGraphicFramePr>
        <p:xfrm>
          <a:off x="3740729" y="1004678"/>
          <a:ext cx="3952005" cy="857374"/>
        </p:xfrm>
        <a:graphic>
          <a:graphicData uri="http://schemas.openxmlformats.org/drawingml/2006/table">
            <a:tbl>
              <a:tblPr firstRow="1" bandRow="1">
                <a:tableStyleId>{5C22544A-7EE6-4342-B048-85BDC9FD1C3A}</a:tableStyleId>
              </a:tblPr>
              <a:tblGrid>
                <a:gridCol w="778871">
                  <a:extLst>
                    <a:ext uri="{9D8B030D-6E8A-4147-A177-3AD203B41FA5}">
                      <a16:colId xmlns:a16="http://schemas.microsoft.com/office/drawing/2014/main" val="3522522875"/>
                    </a:ext>
                  </a:extLst>
                </a:gridCol>
                <a:gridCol w="3173134">
                  <a:extLst>
                    <a:ext uri="{9D8B030D-6E8A-4147-A177-3AD203B41FA5}">
                      <a16:colId xmlns:a16="http://schemas.microsoft.com/office/drawing/2014/main" val="617471889"/>
                    </a:ext>
                  </a:extLst>
                </a:gridCol>
              </a:tblGrid>
              <a:tr h="857374">
                <a:tc>
                  <a:txBody>
                    <a:bodyPr/>
                    <a:lstStyle/>
                    <a:p>
                      <a:pPr algn="ctr"/>
                      <a:r>
                        <a:rPr lang="en-US" sz="4800" b="1">
                          <a:solidFill>
                            <a:srgbClr val="740507"/>
                          </a:solidFill>
                          <a:latin typeface="+mn-lt"/>
                          <a:cs typeface="Times New Roman" panose="02020603050405020304" pitchFamily="18" charset="0"/>
                        </a:rPr>
                        <a:t>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DC26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mn-lt"/>
                          <a:cs typeface="Times New Roman" panose="02020603050405020304" pitchFamily="18" charset="0"/>
                        </a:rPr>
                        <a:t>Use the serving size identified in Step 1 to find the serving size of the cereal in the table below.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2F2F3"/>
                    </a:solidFill>
                  </a:tcPr>
                </a:tc>
                <a:extLst>
                  <a:ext uri="{0D108BD9-81ED-4DB2-BD59-A6C34878D82A}">
                    <a16:rowId xmlns:a16="http://schemas.microsoft.com/office/drawing/2014/main" val="3714166765"/>
                  </a:ext>
                </a:extLst>
              </a:tr>
            </a:tbl>
          </a:graphicData>
        </a:graphic>
      </p:graphicFrame>
      <p:pic>
        <p:nvPicPr>
          <p:cNvPr id="5" name="Picture 4" descr="Table with the serving size column in the left and the added sugars column at the right. Serving size column title is circled. ">
            <a:extLst>
              <a:ext uri="{FF2B5EF4-FFF2-40B4-BE49-F238E27FC236}">
                <a16:creationId xmlns:a16="http://schemas.microsoft.com/office/drawing/2014/main" id="{8582BE68-9370-C5AA-C5F0-A72F5DAFD9E0}"/>
              </a:ext>
            </a:extLst>
          </p:cNvPr>
          <p:cNvPicPr>
            <a:picLocks noChangeAspect="1"/>
          </p:cNvPicPr>
          <p:nvPr/>
        </p:nvPicPr>
        <p:blipFill>
          <a:blip r:embed="rId4"/>
          <a:stretch>
            <a:fillRect/>
          </a:stretch>
        </p:blipFill>
        <p:spPr>
          <a:xfrm>
            <a:off x="3740730" y="1897258"/>
            <a:ext cx="3952004" cy="2743200"/>
          </a:xfrm>
          <a:prstGeom prst="rect">
            <a:avLst/>
          </a:prstGeom>
        </p:spPr>
      </p:pic>
      <p:sp>
        <p:nvSpPr>
          <p:cNvPr id="15" name="Oval 14" descr="Emphasis highlighting serving size. ">
            <a:extLst>
              <a:ext uri="{FF2B5EF4-FFF2-40B4-BE49-F238E27FC236}">
                <a16:creationId xmlns:a16="http://schemas.microsoft.com/office/drawing/2014/main" id="{664E3738-BB2F-DBF5-6036-882337C98210}"/>
              </a:ext>
            </a:extLst>
          </p:cNvPr>
          <p:cNvSpPr/>
          <p:nvPr/>
        </p:nvSpPr>
        <p:spPr>
          <a:xfrm>
            <a:off x="3649287" y="1862053"/>
            <a:ext cx="1886988" cy="404538"/>
          </a:xfrm>
          <a:prstGeom prst="ellipse">
            <a:avLst/>
          </a:prstGeom>
          <a:noFill/>
          <a:ln w="19050">
            <a:solidFill>
              <a:srgbClr val="740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hyperlink icon">
            <a:extLst>
              <a:ext uri="{FF2B5EF4-FFF2-40B4-BE49-F238E27FC236}">
                <a16:creationId xmlns:a16="http://schemas.microsoft.com/office/drawing/2014/main" id="{47799FA4-408B-7F44-A46D-2D3989AA4A98}"/>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410141" y="4747196"/>
            <a:ext cx="352270" cy="352270"/>
          </a:xfrm>
          <a:prstGeom prst="rect">
            <a:avLst/>
          </a:prstGeom>
        </p:spPr>
      </p:pic>
      <p:sp>
        <p:nvSpPr>
          <p:cNvPr id="9" name="Rectangle 8">
            <a:extLst>
              <a:ext uri="{FF2B5EF4-FFF2-40B4-BE49-F238E27FC236}">
                <a16:creationId xmlns:a16="http://schemas.microsoft.com/office/drawing/2014/main" id="{4561F20B-E5C1-C344-A896-28D6DDE19020}"/>
              </a:ext>
            </a:extLst>
          </p:cNvPr>
          <p:cNvSpPr/>
          <p:nvPr/>
        </p:nvSpPr>
        <p:spPr>
          <a:xfrm>
            <a:off x="762411" y="4788130"/>
            <a:ext cx="7768272" cy="369332"/>
          </a:xfrm>
          <a:prstGeom prst="rect">
            <a:avLst/>
          </a:prstGeom>
        </p:spPr>
        <p:txBody>
          <a:bodyPr wrap="square">
            <a:spAutoFit/>
          </a:bodyPr>
          <a:lstStyle/>
          <a:p>
            <a:r>
              <a:rPr lang="en-US" b="1" u="sng">
                <a:solidFill>
                  <a:schemeClr val="tx1">
                    <a:lumMod val="65000"/>
                    <a:lumOff val="35000"/>
                  </a:schemeClr>
                </a:solidFill>
                <a:latin typeface="+mj-lt"/>
                <a:hlinkClick r:id="rId6">
                  <a:extLst>
                    <a:ext uri="{A12FA001-AC4F-418D-AE19-62706E023703}">
                      <ahyp:hlinkClr xmlns:ahyp="http://schemas.microsoft.com/office/drawing/2018/hyperlinkcolor" val="tx"/>
                    </a:ext>
                  </a:extLst>
                </a:hlinkClick>
              </a:rPr>
              <a:t>fns.usda.gov/team-nutrition/</a:t>
            </a:r>
            <a:r>
              <a:rPr lang="en-US" b="1" u="sng" err="1">
                <a:solidFill>
                  <a:schemeClr val="tx1">
                    <a:lumMod val="65000"/>
                    <a:lumOff val="35000"/>
                  </a:schemeClr>
                </a:solidFill>
                <a:latin typeface="+mj-lt"/>
                <a:hlinkClick r:id="rId6">
                  <a:extLst>
                    <a:ext uri="{A12FA001-AC4F-418D-AE19-62706E023703}">
                      <ahyp:hlinkClr xmlns:ahyp="http://schemas.microsoft.com/office/drawing/2018/hyperlinkcolor" val="tx"/>
                    </a:ext>
                  </a:extLst>
                </a:hlinkClick>
              </a:rPr>
              <a:t>cacfp</a:t>
            </a:r>
            <a:r>
              <a:rPr lang="en-US" b="1" u="sng">
                <a:solidFill>
                  <a:schemeClr val="tx1">
                    <a:lumMod val="65000"/>
                    <a:lumOff val="35000"/>
                  </a:schemeClr>
                </a:solidFill>
                <a:latin typeface="+mj-lt"/>
                <a:hlinkClick r:id="rId6">
                  <a:extLst>
                    <a:ext uri="{A12FA001-AC4F-418D-AE19-62706E023703}">
                      <ahyp:hlinkClr xmlns:ahyp="http://schemas.microsoft.com/office/drawing/2018/hyperlinkcolor" val="tx"/>
                    </a:ext>
                  </a:extLst>
                </a:hlinkClick>
              </a:rPr>
              <a:t>-meal-pattern-training-worksheets</a:t>
            </a:r>
            <a:endParaRPr lang="en-US" b="1" u="sng">
              <a:solidFill>
                <a:schemeClr val="tx1">
                  <a:lumMod val="65000"/>
                  <a:lumOff val="35000"/>
                </a:schemeClr>
              </a:solidFill>
              <a:latin typeface="+mj-lt"/>
            </a:endParaRPr>
          </a:p>
        </p:txBody>
      </p:sp>
    </p:spTree>
    <p:extLst>
      <p:ext uri="{BB962C8B-B14F-4D97-AF65-F5344CB8AC3E}">
        <p14:creationId xmlns:p14="http://schemas.microsoft.com/office/powerpoint/2010/main" val="2228159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8C23B25-56CB-DC47-80B2-8C4880624FA4}"/>
              </a:ext>
              <a:ext uri="{C183D7F6-B498-43B3-948B-1728B52AA6E4}">
                <adec:decorative xmlns:adec="http://schemas.microsoft.com/office/drawing/2017/decorative" val="1"/>
              </a:ext>
            </a:extLst>
          </p:cNvPr>
          <p:cNvSpPr txBox="1"/>
          <p:nvPr/>
        </p:nvSpPr>
        <p:spPr>
          <a:xfrm>
            <a:off x="257695" y="242170"/>
            <a:ext cx="1726377" cy="1323439"/>
          </a:xfrm>
          <a:prstGeom prst="rect">
            <a:avLst/>
          </a:prstGeom>
          <a:noFill/>
        </p:spPr>
        <p:txBody>
          <a:bodyPr wrap="square" rtlCol="0">
            <a:spAutoFit/>
          </a:bodyPr>
          <a:lstStyle/>
          <a:p>
            <a:pPr algn="ctr"/>
            <a:r>
              <a:rPr lang="en-US" sz="8000" b="1">
                <a:solidFill>
                  <a:srgbClr val="740507"/>
                </a:solidFill>
                <a:latin typeface="+mj-lt"/>
              </a:rPr>
              <a:t>?</a:t>
            </a:r>
          </a:p>
        </p:txBody>
      </p:sp>
      <p:sp>
        <p:nvSpPr>
          <p:cNvPr id="2" name="Title 1">
            <a:extLst>
              <a:ext uri="{FF2B5EF4-FFF2-40B4-BE49-F238E27FC236}">
                <a16:creationId xmlns:a16="http://schemas.microsoft.com/office/drawing/2014/main" id="{F994C4EC-3FF1-B140-94DA-D2DFA35861A2}"/>
              </a:ext>
            </a:extLst>
          </p:cNvPr>
          <p:cNvSpPr>
            <a:spLocks noGrp="1"/>
          </p:cNvSpPr>
          <p:nvPr>
            <p:ph type="title"/>
          </p:nvPr>
        </p:nvSpPr>
        <p:spPr>
          <a:xfrm>
            <a:off x="-1" y="1371601"/>
            <a:ext cx="3138986" cy="1200150"/>
          </a:xfrm>
        </p:spPr>
        <p:txBody>
          <a:bodyPr lIns="228600" tIns="0"/>
          <a:lstStyle/>
          <a:p>
            <a:r>
              <a:rPr lang="en-US" sz="1800" dirty="0">
                <a:latin typeface="+mj-lt"/>
              </a:rPr>
              <a:t>#3 Try It Out!</a:t>
            </a:r>
            <a:br>
              <a:rPr lang="en-US" sz="1800" dirty="0">
                <a:latin typeface="+mj-lt"/>
              </a:rPr>
            </a:br>
            <a:r>
              <a:rPr lang="en-US" sz="1800" b="0" dirty="0">
                <a:latin typeface="+mj-lt"/>
              </a:rPr>
              <a:t>If the serving size for cereal is 30 grams, which row would it belong in?</a:t>
            </a:r>
          </a:p>
        </p:txBody>
      </p:sp>
      <p:pic>
        <p:nvPicPr>
          <p:cNvPr id="6" name="Picture 5" descr="Table with the serving size column in the left and the added sugars column at the right.">
            <a:extLst>
              <a:ext uri="{FF2B5EF4-FFF2-40B4-BE49-F238E27FC236}">
                <a16:creationId xmlns:a16="http://schemas.microsoft.com/office/drawing/2014/main" id="{6EE2EE73-E79E-43E6-CF1C-96F8E42E2595}"/>
              </a:ext>
            </a:extLst>
          </p:cNvPr>
          <p:cNvPicPr>
            <a:picLocks noChangeAspect="1"/>
          </p:cNvPicPr>
          <p:nvPr/>
        </p:nvPicPr>
        <p:blipFill rotWithShape="1">
          <a:blip r:embed="rId3"/>
          <a:srcRect l="5346" r="6779"/>
          <a:stretch/>
        </p:blipFill>
        <p:spPr>
          <a:xfrm>
            <a:off x="64605" y="2523890"/>
            <a:ext cx="3009773" cy="2377440"/>
          </a:xfrm>
          <a:prstGeom prst="rect">
            <a:avLst/>
          </a:prstGeom>
        </p:spPr>
      </p:pic>
      <p:sp>
        <p:nvSpPr>
          <p:cNvPr id="3" name="Text Placeholder 2">
            <a:extLst>
              <a:ext uri="{FF2B5EF4-FFF2-40B4-BE49-F238E27FC236}">
                <a16:creationId xmlns:a16="http://schemas.microsoft.com/office/drawing/2014/main" id="{C9E9E01B-EC5E-194C-90C5-26AC36EDB63B}"/>
              </a:ext>
            </a:extLst>
          </p:cNvPr>
          <p:cNvSpPr>
            <a:spLocks noGrp="1"/>
          </p:cNvSpPr>
          <p:nvPr>
            <p:ph type="body" idx="1"/>
          </p:nvPr>
        </p:nvSpPr>
        <p:spPr>
          <a:xfrm>
            <a:off x="3659027" y="671713"/>
            <a:ext cx="3042397" cy="312738"/>
          </a:xfrm>
        </p:spPr>
        <p:txBody>
          <a:bodyPr/>
          <a:lstStyle/>
          <a:p>
            <a:r>
              <a:rPr lang="en-US" b="1">
                <a:latin typeface="+mj-lt"/>
              </a:rPr>
              <a:t>Choose one of the following rows: </a:t>
            </a:r>
          </a:p>
        </p:txBody>
      </p:sp>
      <p:sp>
        <p:nvSpPr>
          <p:cNvPr id="4" name="Content Placeholder 3">
            <a:extLst>
              <a:ext uri="{FF2B5EF4-FFF2-40B4-BE49-F238E27FC236}">
                <a16:creationId xmlns:a16="http://schemas.microsoft.com/office/drawing/2014/main" id="{E333BE86-E834-8143-8C6C-BC94F93BC2C8}"/>
              </a:ext>
            </a:extLst>
          </p:cNvPr>
          <p:cNvSpPr>
            <a:spLocks noGrp="1"/>
          </p:cNvSpPr>
          <p:nvPr>
            <p:ph sz="half" idx="2"/>
          </p:nvPr>
        </p:nvSpPr>
        <p:spPr>
          <a:xfrm>
            <a:off x="3659027" y="1371600"/>
            <a:ext cx="3868737" cy="3204320"/>
          </a:xfrm>
        </p:spPr>
        <p:txBody>
          <a:bodyPr/>
          <a:lstStyle/>
          <a:p>
            <a:pPr marL="346075" indent="-339725">
              <a:buClr>
                <a:srgbClr val="740507"/>
              </a:buClr>
              <a:buFont typeface="Wingdings" pitchFamily="2" charset="2"/>
              <a:buChar char="q"/>
            </a:pPr>
            <a:r>
              <a:rPr lang="en-US">
                <a:latin typeface="+mn-lt"/>
              </a:rPr>
              <a:t>12-16 g</a:t>
            </a:r>
          </a:p>
          <a:p>
            <a:pPr marL="346075" indent="-339725">
              <a:buClr>
                <a:srgbClr val="740507"/>
              </a:buClr>
              <a:buFont typeface="Wingdings" pitchFamily="2" charset="2"/>
              <a:buChar char="q"/>
            </a:pPr>
            <a:r>
              <a:rPr lang="en-US">
                <a:latin typeface="+mn-lt"/>
              </a:rPr>
              <a:t>26-30 g</a:t>
            </a:r>
          </a:p>
          <a:p>
            <a:pPr marL="346075" indent="-339725">
              <a:buClr>
                <a:srgbClr val="740507"/>
              </a:buClr>
              <a:buFont typeface="Wingdings" pitchFamily="2" charset="2"/>
              <a:buChar char="q"/>
            </a:pPr>
            <a:r>
              <a:rPr lang="en-US">
                <a:latin typeface="+mn-lt"/>
              </a:rPr>
              <a:t>31-35 g</a:t>
            </a:r>
          </a:p>
          <a:p>
            <a:pPr marL="346075" indent="-339725">
              <a:buClr>
                <a:srgbClr val="740507"/>
              </a:buClr>
              <a:buFont typeface="Wingdings" pitchFamily="2" charset="2"/>
              <a:buChar char="q"/>
            </a:pPr>
            <a:r>
              <a:rPr lang="en-US">
                <a:latin typeface="+mn-lt"/>
              </a:rPr>
              <a:t>45-49 g</a:t>
            </a:r>
          </a:p>
          <a:p>
            <a:pPr marL="346075" indent="-339725">
              <a:buClr>
                <a:srgbClr val="740507"/>
              </a:buClr>
              <a:buFont typeface="Wingdings" pitchFamily="2" charset="2"/>
              <a:buChar char="q"/>
            </a:pPr>
            <a:r>
              <a:rPr lang="en-US">
                <a:latin typeface="+mn-lt"/>
              </a:rPr>
              <a:t>55-58 g</a:t>
            </a:r>
          </a:p>
          <a:p>
            <a:pPr marL="346075" indent="-339725">
              <a:buClr>
                <a:srgbClr val="740507"/>
              </a:buClr>
              <a:buFont typeface="Wingdings" pitchFamily="2" charset="2"/>
              <a:buChar char="q"/>
            </a:pPr>
            <a:r>
              <a:rPr lang="en-US">
                <a:latin typeface="+mn-lt"/>
              </a:rPr>
              <a:t>59-63 g</a:t>
            </a:r>
          </a:p>
          <a:p>
            <a:pPr marL="346075" indent="-339725">
              <a:buClr>
                <a:srgbClr val="740507"/>
              </a:buClr>
              <a:buFont typeface="Wingdings" pitchFamily="2" charset="2"/>
              <a:buChar char="q"/>
            </a:pPr>
            <a:r>
              <a:rPr lang="en-US">
                <a:latin typeface="+mn-lt"/>
              </a:rPr>
              <a:t>74-77 g </a:t>
            </a:r>
          </a:p>
        </p:txBody>
      </p:sp>
      <p:pic>
        <p:nvPicPr>
          <p:cNvPr id="8" name="Picture 7" descr="cereal box">
            <a:extLst>
              <a:ext uri="{FF2B5EF4-FFF2-40B4-BE49-F238E27FC236}">
                <a16:creationId xmlns:a16="http://schemas.microsoft.com/office/drawing/2014/main" id="{BE458854-37BA-F348-A5C0-13247E2D956A}"/>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rot="761515">
            <a:off x="6671627" y="2340270"/>
            <a:ext cx="2053621" cy="2556103"/>
          </a:xfrm>
          <a:prstGeom prst="rect">
            <a:avLst/>
          </a:prstGeom>
        </p:spPr>
      </p:pic>
    </p:spTree>
    <p:extLst>
      <p:ext uri="{BB962C8B-B14F-4D97-AF65-F5344CB8AC3E}">
        <p14:creationId xmlns:p14="http://schemas.microsoft.com/office/powerpoint/2010/main" val="2093671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8C23B25-56CB-DC47-80B2-8C4880624FA4}"/>
              </a:ext>
              <a:ext uri="{C183D7F6-B498-43B3-948B-1728B52AA6E4}">
                <adec:decorative xmlns:adec="http://schemas.microsoft.com/office/drawing/2017/decorative" val="1"/>
              </a:ext>
            </a:extLst>
          </p:cNvPr>
          <p:cNvSpPr txBox="1"/>
          <p:nvPr/>
        </p:nvSpPr>
        <p:spPr>
          <a:xfrm>
            <a:off x="257695" y="242170"/>
            <a:ext cx="1726377" cy="1323439"/>
          </a:xfrm>
          <a:prstGeom prst="rect">
            <a:avLst/>
          </a:prstGeom>
          <a:noFill/>
        </p:spPr>
        <p:txBody>
          <a:bodyPr wrap="square" rtlCol="0">
            <a:spAutoFit/>
          </a:bodyPr>
          <a:lstStyle/>
          <a:p>
            <a:pPr algn="ctr"/>
            <a:r>
              <a:rPr lang="en-US" sz="8000" b="1">
                <a:solidFill>
                  <a:srgbClr val="740507"/>
                </a:solidFill>
                <a:latin typeface="+mj-lt"/>
              </a:rPr>
              <a:t>?</a:t>
            </a:r>
          </a:p>
        </p:txBody>
      </p:sp>
      <p:sp>
        <p:nvSpPr>
          <p:cNvPr id="2" name="Title 1">
            <a:extLst>
              <a:ext uri="{FF2B5EF4-FFF2-40B4-BE49-F238E27FC236}">
                <a16:creationId xmlns:a16="http://schemas.microsoft.com/office/drawing/2014/main" id="{F994C4EC-3FF1-B140-94DA-D2DFA35861A2}"/>
              </a:ext>
            </a:extLst>
          </p:cNvPr>
          <p:cNvSpPr>
            <a:spLocks noGrp="1"/>
          </p:cNvSpPr>
          <p:nvPr>
            <p:ph type="title"/>
          </p:nvPr>
        </p:nvSpPr>
        <p:spPr>
          <a:xfrm>
            <a:off x="-1" y="1371601"/>
            <a:ext cx="3138986" cy="1200150"/>
          </a:xfrm>
        </p:spPr>
        <p:txBody>
          <a:bodyPr lIns="228600" tIns="0"/>
          <a:lstStyle/>
          <a:p>
            <a:r>
              <a:rPr lang="en-US" sz="1800" dirty="0">
                <a:latin typeface="+mj-lt"/>
              </a:rPr>
              <a:t>#4 Try It Out!</a:t>
            </a:r>
            <a:br>
              <a:rPr lang="en-US" sz="1800" dirty="0">
                <a:latin typeface="+mj-lt"/>
              </a:rPr>
            </a:br>
            <a:r>
              <a:rPr lang="en-US" sz="1800" b="0" dirty="0">
                <a:latin typeface="+mj-lt"/>
              </a:rPr>
              <a:t>If the serving size for cereal is 30 grams, which row would it belong in?</a:t>
            </a:r>
          </a:p>
        </p:txBody>
      </p:sp>
      <p:pic>
        <p:nvPicPr>
          <p:cNvPr id="6" name="Picture 5" descr="Table with the serving size column in the left and the added sugars column at the right.">
            <a:extLst>
              <a:ext uri="{FF2B5EF4-FFF2-40B4-BE49-F238E27FC236}">
                <a16:creationId xmlns:a16="http://schemas.microsoft.com/office/drawing/2014/main" id="{6EE2EE73-E79E-43E6-CF1C-96F8E42E2595}"/>
              </a:ext>
            </a:extLst>
          </p:cNvPr>
          <p:cNvPicPr>
            <a:picLocks noChangeAspect="1"/>
          </p:cNvPicPr>
          <p:nvPr/>
        </p:nvPicPr>
        <p:blipFill rotWithShape="1">
          <a:blip r:embed="rId3"/>
          <a:srcRect l="5346" r="6779"/>
          <a:stretch/>
        </p:blipFill>
        <p:spPr>
          <a:xfrm>
            <a:off x="64605" y="2523890"/>
            <a:ext cx="3009773" cy="2377440"/>
          </a:xfrm>
          <a:prstGeom prst="rect">
            <a:avLst/>
          </a:prstGeom>
        </p:spPr>
      </p:pic>
      <p:sp>
        <p:nvSpPr>
          <p:cNvPr id="3" name="Text Placeholder 2">
            <a:extLst>
              <a:ext uri="{FF2B5EF4-FFF2-40B4-BE49-F238E27FC236}">
                <a16:creationId xmlns:a16="http://schemas.microsoft.com/office/drawing/2014/main" id="{C9E9E01B-EC5E-194C-90C5-26AC36EDB63B}"/>
              </a:ext>
            </a:extLst>
          </p:cNvPr>
          <p:cNvSpPr>
            <a:spLocks noGrp="1"/>
          </p:cNvSpPr>
          <p:nvPr>
            <p:ph type="body" idx="1"/>
          </p:nvPr>
        </p:nvSpPr>
        <p:spPr>
          <a:xfrm>
            <a:off x="3659027" y="712868"/>
            <a:ext cx="3042397" cy="312738"/>
          </a:xfrm>
        </p:spPr>
        <p:txBody>
          <a:bodyPr/>
          <a:lstStyle/>
          <a:p>
            <a:r>
              <a:rPr lang="en-US" b="1">
                <a:latin typeface="+mj-lt"/>
              </a:rPr>
              <a:t>Choose one of the following rows: </a:t>
            </a:r>
          </a:p>
        </p:txBody>
      </p:sp>
      <p:sp>
        <p:nvSpPr>
          <p:cNvPr id="4" name="Content Placeholder 3">
            <a:extLst>
              <a:ext uri="{FF2B5EF4-FFF2-40B4-BE49-F238E27FC236}">
                <a16:creationId xmlns:a16="http://schemas.microsoft.com/office/drawing/2014/main" id="{E333BE86-E834-8143-8C6C-BC94F93BC2C8}"/>
              </a:ext>
            </a:extLst>
          </p:cNvPr>
          <p:cNvSpPr>
            <a:spLocks noGrp="1"/>
          </p:cNvSpPr>
          <p:nvPr>
            <p:ph sz="half" idx="2"/>
          </p:nvPr>
        </p:nvSpPr>
        <p:spPr>
          <a:xfrm>
            <a:off x="3659027" y="1371600"/>
            <a:ext cx="3868737" cy="3204320"/>
          </a:xfrm>
        </p:spPr>
        <p:txBody>
          <a:bodyPr/>
          <a:lstStyle/>
          <a:p>
            <a:pPr marL="346075" indent="-339725">
              <a:buClr>
                <a:srgbClr val="740507"/>
              </a:buClr>
              <a:buFont typeface="Wingdings" pitchFamily="2" charset="2"/>
              <a:buChar char="q"/>
            </a:pPr>
            <a:r>
              <a:rPr lang="en-US">
                <a:latin typeface="+mn-lt"/>
              </a:rPr>
              <a:t>12-16 g</a:t>
            </a:r>
          </a:p>
          <a:p>
            <a:pPr marL="346075" indent="-339725">
              <a:buClr>
                <a:srgbClr val="740507"/>
              </a:buClr>
              <a:buFont typeface="Wingdings" pitchFamily="2" charset="2"/>
              <a:buChar char="q"/>
            </a:pPr>
            <a:r>
              <a:rPr lang="en-US" b="1">
                <a:solidFill>
                  <a:srgbClr val="740507"/>
                </a:solidFill>
                <a:latin typeface="+mn-lt"/>
              </a:rPr>
              <a:t>26-30 g</a:t>
            </a:r>
          </a:p>
          <a:p>
            <a:pPr marL="346075" indent="-339725">
              <a:buClr>
                <a:srgbClr val="740507"/>
              </a:buClr>
              <a:buFont typeface="Wingdings" pitchFamily="2" charset="2"/>
              <a:buChar char="q"/>
            </a:pPr>
            <a:r>
              <a:rPr lang="en-US">
                <a:latin typeface="+mn-lt"/>
              </a:rPr>
              <a:t>31-35 g</a:t>
            </a:r>
          </a:p>
          <a:p>
            <a:pPr marL="346075" indent="-339725">
              <a:buClr>
                <a:srgbClr val="740507"/>
              </a:buClr>
              <a:buFont typeface="Wingdings" pitchFamily="2" charset="2"/>
              <a:buChar char="q"/>
            </a:pPr>
            <a:r>
              <a:rPr lang="en-US">
                <a:latin typeface="+mn-lt"/>
              </a:rPr>
              <a:t>45-49 g</a:t>
            </a:r>
          </a:p>
          <a:p>
            <a:pPr marL="346075" indent="-339725">
              <a:buClr>
                <a:srgbClr val="740507"/>
              </a:buClr>
              <a:buFont typeface="Wingdings" pitchFamily="2" charset="2"/>
              <a:buChar char="q"/>
            </a:pPr>
            <a:r>
              <a:rPr lang="en-US">
                <a:latin typeface="+mn-lt"/>
              </a:rPr>
              <a:t>55-58 g</a:t>
            </a:r>
          </a:p>
          <a:p>
            <a:pPr marL="346075" indent="-339725">
              <a:buClr>
                <a:srgbClr val="740507"/>
              </a:buClr>
              <a:buFont typeface="Wingdings" pitchFamily="2" charset="2"/>
              <a:buChar char="q"/>
            </a:pPr>
            <a:r>
              <a:rPr lang="en-US">
                <a:latin typeface="+mn-lt"/>
              </a:rPr>
              <a:t>59-63 g</a:t>
            </a:r>
          </a:p>
          <a:p>
            <a:pPr marL="346075" indent="-339725">
              <a:buClr>
                <a:srgbClr val="740507"/>
              </a:buClr>
              <a:buFont typeface="Wingdings" pitchFamily="2" charset="2"/>
              <a:buChar char="q"/>
            </a:pPr>
            <a:r>
              <a:rPr lang="en-US">
                <a:latin typeface="+mn-lt"/>
              </a:rPr>
              <a:t>74-77 g </a:t>
            </a:r>
          </a:p>
        </p:txBody>
      </p:sp>
      <p:pic>
        <p:nvPicPr>
          <p:cNvPr id="7" name="Picture 6" descr="Check mark at the answer &quot;26-30 grams&quot;">
            <a:extLst>
              <a:ext uri="{FF2B5EF4-FFF2-40B4-BE49-F238E27FC236}">
                <a16:creationId xmlns:a16="http://schemas.microsoft.com/office/drawing/2014/main" id="{B83F3063-FB8B-C7FA-6E95-19221E238969}"/>
              </a:ext>
            </a:extLst>
          </p:cNvPr>
          <p:cNvPicPr>
            <a:picLocks noChangeAspect="1"/>
          </p:cNvPicPr>
          <p:nvPr/>
        </p:nvPicPr>
        <p:blipFill>
          <a:blip r:embed="rId4"/>
          <a:stretch>
            <a:fillRect/>
          </a:stretch>
        </p:blipFill>
        <p:spPr>
          <a:xfrm>
            <a:off x="3566852" y="1611547"/>
            <a:ext cx="597460" cy="640135"/>
          </a:xfrm>
          <a:prstGeom prst="rect">
            <a:avLst/>
          </a:prstGeom>
        </p:spPr>
      </p:pic>
      <p:pic>
        <p:nvPicPr>
          <p:cNvPr id="8" name="Picture 7" descr="cereal box">
            <a:extLst>
              <a:ext uri="{FF2B5EF4-FFF2-40B4-BE49-F238E27FC236}">
                <a16:creationId xmlns:a16="http://schemas.microsoft.com/office/drawing/2014/main" id="{BE458854-37BA-F348-A5C0-13247E2D956A}"/>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rot="761515">
            <a:off x="6671627" y="2340270"/>
            <a:ext cx="2053621" cy="2556103"/>
          </a:xfrm>
          <a:prstGeom prst="rect">
            <a:avLst/>
          </a:prstGeom>
        </p:spPr>
      </p:pic>
    </p:spTree>
    <p:extLst>
      <p:ext uri="{BB962C8B-B14F-4D97-AF65-F5344CB8AC3E}">
        <p14:creationId xmlns:p14="http://schemas.microsoft.com/office/powerpoint/2010/main" val="853360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0A173-5738-194A-BBD6-CD470C4B6559}"/>
              </a:ext>
            </a:extLst>
          </p:cNvPr>
          <p:cNvSpPr>
            <a:spLocks noGrp="1"/>
          </p:cNvSpPr>
          <p:nvPr>
            <p:ph type="title"/>
          </p:nvPr>
        </p:nvSpPr>
        <p:spPr>
          <a:xfrm>
            <a:off x="0" y="0"/>
            <a:ext cx="8436334" cy="850790"/>
          </a:xfrm>
        </p:spPr>
        <p:txBody>
          <a:bodyPr/>
          <a:lstStyle/>
          <a:p>
            <a:r>
              <a:rPr lang="en-US">
                <a:latin typeface="+mj-lt"/>
              </a:rPr>
              <a:t>Step 4</a:t>
            </a:r>
          </a:p>
        </p:txBody>
      </p:sp>
      <p:pic>
        <p:nvPicPr>
          <p:cNvPr id="3" name="Picture 2" descr="First page of the training worksheet: Choose Breakfast Cereal That Are Lower in Added Sugars in the CACFP">
            <a:extLst>
              <a:ext uri="{FF2B5EF4-FFF2-40B4-BE49-F238E27FC236}">
                <a16:creationId xmlns:a16="http://schemas.microsoft.com/office/drawing/2014/main" id="{053C3FF2-51EB-4699-98C1-E4758C2D9281}"/>
              </a:ext>
            </a:extLst>
          </p:cNvPr>
          <p:cNvPicPr>
            <a:picLocks noChangeAspect="1"/>
          </p:cNvPicPr>
          <p:nvPr/>
        </p:nvPicPr>
        <p:blipFill>
          <a:blip r:embed="rId3"/>
          <a:stretch>
            <a:fillRect/>
          </a:stretch>
        </p:blipFill>
        <p:spPr>
          <a:xfrm>
            <a:off x="143884" y="926625"/>
            <a:ext cx="2775169" cy="3566160"/>
          </a:xfrm>
          <a:prstGeom prst="rect">
            <a:avLst/>
          </a:prstGeom>
        </p:spPr>
      </p:pic>
      <p:sp>
        <p:nvSpPr>
          <p:cNvPr id="13" name="Rounded Rectangle 48" descr="Rectangle">
            <a:extLst>
              <a:ext uri="{FF2B5EF4-FFF2-40B4-BE49-F238E27FC236}">
                <a16:creationId xmlns:a16="http://schemas.microsoft.com/office/drawing/2014/main" id="{9C16A39C-D7EA-96A7-79D2-F14722F3BD28}"/>
              </a:ext>
              <a:ext uri="{C183D7F6-B498-43B3-948B-1728B52AA6E4}">
                <adec:decorative xmlns:adec="http://schemas.microsoft.com/office/drawing/2017/decorative" val="0"/>
              </a:ext>
            </a:extLst>
          </p:cNvPr>
          <p:cNvSpPr/>
          <p:nvPr/>
        </p:nvSpPr>
        <p:spPr>
          <a:xfrm>
            <a:off x="2999437" y="926625"/>
            <a:ext cx="5137265" cy="4127513"/>
          </a:xfrm>
          <a:prstGeom prst="roundRect">
            <a:avLst/>
          </a:prstGeom>
          <a:solidFill>
            <a:srgbClr val="F2F3F4"/>
          </a:solidFill>
          <a:ln>
            <a:noFill/>
          </a:ln>
          <a:effectLst>
            <a:outerShdw blurRad="63500" sx="102000" sy="102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aphicFrame>
        <p:nvGraphicFramePr>
          <p:cNvPr id="8" name="Table 7" descr="Table">
            <a:extLst>
              <a:ext uri="{FF2B5EF4-FFF2-40B4-BE49-F238E27FC236}">
                <a16:creationId xmlns:a16="http://schemas.microsoft.com/office/drawing/2014/main" id="{64BBD2B8-922E-36E2-1DFD-F6F9376D3612}"/>
              </a:ext>
            </a:extLst>
          </p:cNvPr>
          <p:cNvGraphicFramePr>
            <a:graphicFrameLocks noGrp="1"/>
          </p:cNvGraphicFramePr>
          <p:nvPr>
            <p:extLst>
              <p:ext uri="{D42A27DB-BD31-4B8C-83A1-F6EECF244321}">
                <p14:modId xmlns:p14="http://schemas.microsoft.com/office/powerpoint/2010/main" val="552194853"/>
              </p:ext>
            </p:extLst>
          </p:nvPr>
        </p:nvGraphicFramePr>
        <p:xfrm>
          <a:off x="3441071" y="1004677"/>
          <a:ext cx="4189615" cy="1226351"/>
        </p:xfrm>
        <a:graphic>
          <a:graphicData uri="http://schemas.openxmlformats.org/drawingml/2006/table">
            <a:tbl>
              <a:tblPr firstRow="1" bandRow="1">
                <a:tableStyleId>{5C22544A-7EE6-4342-B048-85BDC9FD1C3A}</a:tableStyleId>
              </a:tblPr>
              <a:tblGrid>
                <a:gridCol w="751316">
                  <a:extLst>
                    <a:ext uri="{9D8B030D-6E8A-4147-A177-3AD203B41FA5}">
                      <a16:colId xmlns:a16="http://schemas.microsoft.com/office/drawing/2014/main" val="3522522875"/>
                    </a:ext>
                  </a:extLst>
                </a:gridCol>
                <a:gridCol w="3438299">
                  <a:extLst>
                    <a:ext uri="{9D8B030D-6E8A-4147-A177-3AD203B41FA5}">
                      <a16:colId xmlns:a16="http://schemas.microsoft.com/office/drawing/2014/main" val="617471889"/>
                    </a:ext>
                  </a:extLst>
                </a:gridCol>
              </a:tblGrid>
              <a:tr h="1226351">
                <a:tc>
                  <a:txBody>
                    <a:bodyPr/>
                    <a:lstStyle/>
                    <a:p>
                      <a:pPr algn="ctr"/>
                      <a:r>
                        <a:rPr lang="en-US" sz="4800" b="1" dirty="0">
                          <a:solidFill>
                            <a:srgbClr val="740507"/>
                          </a:solidFill>
                          <a:latin typeface="+mn-lt"/>
                          <a:cs typeface="Times New Roman" panose="02020603050405020304" pitchFamily="18" charset="0"/>
                        </a:rPr>
                        <a:t>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DC26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mn-lt"/>
                          <a:cs typeface="Times New Roman" panose="02020603050405020304" pitchFamily="18" charset="0"/>
                        </a:rPr>
                        <a:t>In the table, look at the number to the right of the serving size amount, under the “Added Sugars” column. </a:t>
                      </a:r>
                      <a:r>
                        <a:rPr lang="en-US" sz="1400" b="1" dirty="0">
                          <a:solidFill>
                            <a:srgbClr val="740507"/>
                          </a:solidFill>
                          <a:latin typeface="+mn-lt"/>
                          <a:cs typeface="Times New Roman" panose="02020603050405020304" pitchFamily="18" charset="0"/>
                        </a:rPr>
                        <a:t>If the cereal has that amount of added sugars or less, the cereal meets the added sugars limit.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2F2F3"/>
                    </a:solidFill>
                  </a:tcPr>
                </a:tc>
                <a:extLst>
                  <a:ext uri="{0D108BD9-81ED-4DB2-BD59-A6C34878D82A}">
                    <a16:rowId xmlns:a16="http://schemas.microsoft.com/office/drawing/2014/main" val="3714166765"/>
                  </a:ext>
                </a:extLst>
              </a:tr>
            </a:tbl>
          </a:graphicData>
        </a:graphic>
      </p:graphicFrame>
      <p:pic>
        <p:nvPicPr>
          <p:cNvPr id="7" name="Picture 6" descr="Table with the serving size column in the left and the added sugars column at the right. The added sugars column has the title circled. ">
            <a:extLst>
              <a:ext uri="{FF2B5EF4-FFF2-40B4-BE49-F238E27FC236}">
                <a16:creationId xmlns:a16="http://schemas.microsoft.com/office/drawing/2014/main" id="{54BED17D-D781-605D-BDB3-73FBBFD88FBE}"/>
              </a:ext>
            </a:extLst>
          </p:cNvPr>
          <p:cNvPicPr>
            <a:picLocks noChangeAspect="1"/>
          </p:cNvPicPr>
          <p:nvPr/>
        </p:nvPicPr>
        <p:blipFill>
          <a:blip r:embed="rId4"/>
          <a:stretch>
            <a:fillRect/>
          </a:stretch>
        </p:blipFill>
        <p:spPr>
          <a:xfrm>
            <a:off x="3441071" y="2231028"/>
            <a:ext cx="4189615" cy="2743200"/>
          </a:xfrm>
          <a:prstGeom prst="rect">
            <a:avLst/>
          </a:prstGeom>
        </p:spPr>
      </p:pic>
      <p:sp>
        <p:nvSpPr>
          <p:cNvPr id="15" name="Oval 14" descr="Emphasis highlighting serving size. ">
            <a:extLst>
              <a:ext uri="{FF2B5EF4-FFF2-40B4-BE49-F238E27FC236}">
                <a16:creationId xmlns:a16="http://schemas.microsoft.com/office/drawing/2014/main" id="{664E3738-BB2F-DBF5-6036-882337C98210}"/>
              </a:ext>
            </a:extLst>
          </p:cNvPr>
          <p:cNvSpPr/>
          <p:nvPr/>
        </p:nvSpPr>
        <p:spPr>
          <a:xfrm>
            <a:off x="5316111" y="2124836"/>
            <a:ext cx="2552527" cy="787637"/>
          </a:xfrm>
          <a:prstGeom prst="ellipse">
            <a:avLst/>
          </a:prstGeom>
          <a:noFill/>
          <a:ln w="19050">
            <a:solidFill>
              <a:srgbClr val="740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4788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0A173-5738-194A-BBD6-CD470C4B6559}"/>
              </a:ext>
              <a:ext uri="{C183D7F6-B498-43B3-948B-1728B52AA6E4}">
                <adec:decorative xmlns:adec="http://schemas.microsoft.com/office/drawing/2017/decorative" val="1"/>
              </a:ext>
            </a:extLst>
          </p:cNvPr>
          <p:cNvSpPr>
            <a:spLocks/>
          </p:cNvSpPr>
          <p:nvPr/>
        </p:nvSpPr>
        <p:spPr>
          <a:xfrm>
            <a:off x="689956" y="1"/>
            <a:ext cx="1163783" cy="731519"/>
          </a:xfrm>
          <a:prstGeom prst="rect">
            <a:avLst/>
          </a:prstGeom>
          <a:noFill/>
          <a:ln>
            <a:noFill/>
            <a:prstDash/>
          </a:ln>
          <a:effectLst/>
        </p:spPr>
        <p:txBody>
          <a:bodyPr rot="0" spcFirstLastPara="0" vertOverflow="overflow" horzOverflow="overflow" vert="horz" wrap="square" lIns="137160" tIns="228600" rIns="4572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000" b="1" i="0" u="none" strike="noStrike" kern="1200" cap="none" spc="0" normalizeH="0" baseline="0" noProof="0">
                <a:ln>
                  <a:noFill/>
                </a:ln>
                <a:solidFill>
                  <a:srgbClr val="740507"/>
                </a:solidFill>
                <a:effectLst/>
                <a:uLnTx/>
                <a:uFillTx/>
                <a:latin typeface="+mj-lt"/>
                <a:ea typeface="+mj-ea"/>
                <a:cs typeface="+mj-cs"/>
              </a:rPr>
              <a:t>?</a:t>
            </a:r>
          </a:p>
        </p:txBody>
      </p:sp>
      <p:sp>
        <p:nvSpPr>
          <p:cNvPr id="9" name="Title 8">
            <a:extLst>
              <a:ext uri="{FF2B5EF4-FFF2-40B4-BE49-F238E27FC236}">
                <a16:creationId xmlns:a16="http://schemas.microsoft.com/office/drawing/2014/main" id="{ED86C633-DAF0-2C64-7B16-4D15DA6B20B2}"/>
              </a:ext>
            </a:extLst>
          </p:cNvPr>
          <p:cNvSpPr txBox="1">
            <a:spLocks noGrp="1"/>
          </p:cNvSpPr>
          <p:nvPr>
            <p:ph type="title" idx="4294967295"/>
          </p:nvPr>
        </p:nvSpPr>
        <p:spPr>
          <a:xfrm>
            <a:off x="0" y="1255223"/>
            <a:ext cx="2776451"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40507"/>
                </a:solidFill>
                <a:effectLst/>
                <a:uLnTx/>
                <a:uFillTx/>
                <a:latin typeface="+mn-lt"/>
                <a:ea typeface="+mj-ea"/>
                <a:cs typeface="+mj-cs"/>
              </a:rPr>
              <a:t>#5 Try It Out!</a:t>
            </a:r>
            <a:br>
              <a:rPr kumimoji="0" lang="en-US" sz="1800" b="1" i="0" u="none" strike="noStrike" kern="1200" cap="none" spc="0" normalizeH="0" baseline="0" noProof="0" dirty="0">
                <a:ln>
                  <a:noFill/>
                </a:ln>
                <a:solidFill>
                  <a:srgbClr val="740507"/>
                </a:solidFill>
                <a:effectLst/>
                <a:uLnTx/>
                <a:uFillTx/>
                <a:latin typeface="+mn-lt"/>
                <a:ea typeface="+mj-ea"/>
                <a:cs typeface="+mj-cs"/>
              </a:rPr>
            </a:br>
            <a:r>
              <a:rPr kumimoji="0" lang="en-US" sz="1800" b="0" i="0" u="none" strike="noStrike" kern="1200" cap="none" spc="0" normalizeH="0" baseline="0" noProof="0" dirty="0">
                <a:ln>
                  <a:noFill/>
                </a:ln>
                <a:solidFill>
                  <a:srgbClr val="740507"/>
                </a:solidFill>
                <a:effectLst/>
                <a:uLnTx/>
                <a:uFillTx/>
                <a:latin typeface="+mn-lt"/>
                <a:ea typeface="+mj-ea"/>
                <a:cs typeface="+mj-cs"/>
              </a:rPr>
              <a:t>Is this cereal creditable?</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Content Placeholder 3">
            <a:extLst>
              <a:ext uri="{FF2B5EF4-FFF2-40B4-BE49-F238E27FC236}">
                <a16:creationId xmlns:a16="http://schemas.microsoft.com/office/drawing/2014/main" id="{3689DB0A-3569-E440-AF61-D35ACC0CF021}"/>
              </a:ext>
            </a:extLst>
          </p:cNvPr>
          <p:cNvSpPr txBox="1">
            <a:spLocks/>
          </p:cNvSpPr>
          <p:nvPr/>
        </p:nvSpPr>
        <p:spPr>
          <a:xfrm>
            <a:off x="175521" y="2004682"/>
            <a:ext cx="2600930" cy="848467"/>
          </a:xfrm>
          <a:prstGeom prst="rect">
            <a:avLst/>
          </a:prstGeom>
        </p:spPr>
        <p:txBody>
          <a:bodyPr/>
          <a:lstStyle>
            <a:lvl1pPr marL="274320" indent="-274320" algn="l" defTabSz="914400" rtl="0" eaLnBrk="1" latinLnBrk="0" hangingPunct="1">
              <a:lnSpc>
                <a:spcPct val="90000"/>
              </a:lnSpc>
              <a:spcBef>
                <a:spcPts val="1000"/>
              </a:spcBef>
              <a:buClr>
                <a:srgbClr val="062F6E"/>
              </a:buClr>
              <a:buFontTx/>
              <a:buBlip>
                <a:blip r:embed="rId3"/>
              </a:buBlip>
              <a:defRPr sz="2000" b="0" i="0" kern="1200">
                <a:solidFill>
                  <a:schemeClr val="tx1">
                    <a:lumMod val="65000"/>
                    <a:lumOff val="3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34963">
              <a:buClr>
                <a:srgbClr val="740507"/>
              </a:buClr>
              <a:buFont typeface="Wingdings" pitchFamily="2" charset="2"/>
              <a:buChar char="q"/>
            </a:pPr>
            <a:r>
              <a:rPr lang="en-US" sz="1800">
                <a:solidFill>
                  <a:srgbClr val="740507"/>
                </a:solidFill>
              </a:rPr>
              <a:t>Yes               </a:t>
            </a:r>
          </a:p>
        </p:txBody>
      </p:sp>
      <p:sp>
        <p:nvSpPr>
          <p:cNvPr id="14" name="TextBox 13">
            <a:extLst>
              <a:ext uri="{FF2B5EF4-FFF2-40B4-BE49-F238E27FC236}">
                <a16:creationId xmlns:a16="http://schemas.microsoft.com/office/drawing/2014/main" id="{58EC7E8E-7F7C-6CC2-EDEA-8C6B4ACFD74C}"/>
              </a:ext>
            </a:extLst>
          </p:cNvPr>
          <p:cNvSpPr txBox="1"/>
          <p:nvPr/>
        </p:nvSpPr>
        <p:spPr>
          <a:xfrm rot="10800000" flipV="1">
            <a:off x="1513637" y="1984424"/>
            <a:ext cx="847898" cy="369332"/>
          </a:xfrm>
          <a:prstGeom prst="rect">
            <a:avLst/>
          </a:prstGeom>
          <a:noFill/>
        </p:spPr>
        <p:txBody>
          <a:bodyPr wrap="square">
            <a:spAutoFit/>
          </a:bodyPr>
          <a:lstStyle/>
          <a:p>
            <a:pPr marL="342900" indent="-334963">
              <a:buClr>
                <a:srgbClr val="740507"/>
              </a:buClr>
              <a:buFont typeface="Wingdings" pitchFamily="2" charset="2"/>
              <a:buChar char="q"/>
            </a:pPr>
            <a:r>
              <a:rPr lang="en-US" sz="1800">
                <a:solidFill>
                  <a:srgbClr val="740507"/>
                </a:solidFill>
              </a:rPr>
              <a:t>No</a:t>
            </a:r>
          </a:p>
        </p:txBody>
      </p:sp>
      <p:pic>
        <p:nvPicPr>
          <p:cNvPr id="11" name="Picture 2" descr="A close-up of a nutrition label of a sample breakfast cereal, with serving size 3/4 cup (30g) that has 4 grams of added sugars">
            <a:extLst>
              <a:ext uri="{FF2B5EF4-FFF2-40B4-BE49-F238E27FC236}">
                <a16:creationId xmlns:a16="http://schemas.microsoft.com/office/drawing/2014/main" id="{823EC704-A003-3D35-4225-D405A58F2E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463" y="2353756"/>
            <a:ext cx="2008417" cy="274320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48" descr="Rectangle">
            <a:extLst>
              <a:ext uri="{FF2B5EF4-FFF2-40B4-BE49-F238E27FC236}">
                <a16:creationId xmlns:a16="http://schemas.microsoft.com/office/drawing/2014/main" id="{9C16A39C-D7EA-96A7-79D2-F14722F3BD28}"/>
              </a:ext>
              <a:ext uri="{C183D7F6-B498-43B3-948B-1728B52AA6E4}">
                <adec:decorative xmlns:adec="http://schemas.microsoft.com/office/drawing/2017/decorative" val="0"/>
              </a:ext>
            </a:extLst>
          </p:cNvPr>
          <p:cNvSpPr/>
          <p:nvPr/>
        </p:nvSpPr>
        <p:spPr>
          <a:xfrm>
            <a:off x="3296893" y="282804"/>
            <a:ext cx="5137265" cy="4758180"/>
          </a:xfrm>
          <a:prstGeom prst="roundRect">
            <a:avLst/>
          </a:prstGeom>
          <a:solidFill>
            <a:srgbClr val="F2F3F4"/>
          </a:solidFill>
          <a:ln>
            <a:noFill/>
          </a:ln>
          <a:effectLst>
            <a:outerShdw blurRad="63500" sx="102000" sy="102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aphicFrame>
        <p:nvGraphicFramePr>
          <p:cNvPr id="8" name="Table 7" descr="Table">
            <a:extLst>
              <a:ext uri="{FF2B5EF4-FFF2-40B4-BE49-F238E27FC236}">
                <a16:creationId xmlns:a16="http://schemas.microsoft.com/office/drawing/2014/main" id="{64BBD2B8-922E-36E2-1DFD-F6F9376D3612}"/>
              </a:ext>
            </a:extLst>
          </p:cNvPr>
          <p:cNvGraphicFramePr>
            <a:graphicFrameLocks noGrp="1"/>
          </p:cNvGraphicFramePr>
          <p:nvPr>
            <p:extLst>
              <p:ext uri="{D42A27DB-BD31-4B8C-83A1-F6EECF244321}">
                <p14:modId xmlns:p14="http://schemas.microsoft.com/office/powerpoint/2010/main" val="3935837965"/>
              </p:ext>
            </p:extLst>
          </p:nvPr>
        </p:nvGraphicFramePr>
        <p:xfrm>
          <a:off x="3632076" y="676103"/>
          <a:ext cx="4166646" cy="1158240"/>
        </p:xfrm>
        <a:graphic>
          <a:graphicData uri="http://schemas.openxmlformats.org/drawingml/2006/table">
            <a:tbl>
              <a:tblPr firstRow="1" bandRow="1">
                <a:tableStyleId>{5C22544A-7EE6-4342-B048-85BDC9FD1C3A}</a:tableStyleId>
              </a:tblPr>
              <a:tblGrid>
                <a:gridCol w="780134">
                  <a:extLst>
                    <a:ext uri="{9D8B030D-6E8A-4147-A177-3AD203B41FA5}">
                      <a16:colId xmlns:a16="http://schemas.microsoft.com/office/drawing/2014/main" val="3522522875"/>
                    </a:ext>
                  </a:extLst>
                </a:gridCol>
                <a:gridCol w="3386512">
                  <a:extLst>
                    <a:ext uri="{9D8B030D-6E8A-4147-A177-3AD203B41FA5}">
                      <a16:colId xmlns:a16="http://schemas.microsoft.com/office/drawing/2014/main" val="617471889"/>
                    </a:ext>
                  </a:extLst>
                </a:gridCol>
              </a:tblGrid>
              <a:tr h="1098870">
                <a:tc>
                  <a:txBody>
                    <a:bodyPr/>
                    <a:lstStyle/>
                    <a:p>
                      <a:pPr algn="ctr"/>
                      <a:r>
                        <a:rPr lang="en-US" sz="4800" b="1" i="0">
                          <a:solidFill>
                            <a:srgbClr val="740507"/>
                          </a:solidFill>
                          <a:latin typeface="+mn-lt"/>
                          <a:cs typeface="Times New Roman" panose="02020603050405020304" pitchFamily="18" charset="0"/>
                        </a:rPr>
                        <a:t>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DC26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mn-lt"/>
                          <a:cs typeface="Times New Roman" panose="02020603050405020304" pitchFamily="18" charset="0"/>
                        </a:rPr>
                        <a:t>In the table, look at the number to the right of the serving size amount, under the “Added Sugars” column. </a:t>
                      </a:r>
                      <a:r>
                        <a:rPr lang="en-US" sz="1400" b="1" dirty="0">
                          <a:solidFill>
                            <a:srgbClr val="740507"/>
                          </a:solidFill>
                          <a:latin typeface="+mn-lt"/>
                          <a:cs typeface="Times New Roman" panose="02020603050405020304" pitchFamily="18" charset="0"/>
                        </a:rPr>
                        <a:t>If the cereal has that amount of added sugars or less, the cereal meets the added sugars limit.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2F2F3"/>
                    </a:solidFill>
                  </a:tcPr>
                </a:tc>
                <a:extLst>
                  <a:ext uri="{0D108BD9-81ED-4DB2-BD59-A6C34878D82A}">
                    <a16:rowId xmlns:a16="http://schemas.microsoft.com/office/drawing/2014/main" val="3714166765"/>
                  </a:ext>
                </a:extLst>
              </a:tr>
            </a:tbl>
          </a:graphicData>
        </a:graphic>
      </p:graphicFrame>
      <p:grpSp>
        <p:nvGrpSpPr>
          <p:cNvPr id="3" name="Group 2" descr="Table with the serving size column in the left and the added sugars column at the right. The row of serving size of 26-30 grams with no more than 6 grams of added sugars.">
            <a:extLst>
              <a:ext uri="{FF2B5EF4-FFF2-40B4-BE49-F238E27FC236}">
                <a16:creationId xmlns:a16="http://schemas.microsoft.com/office/drawing/2014/main" id="{2F277B3B-F539-1D65-975A-E7B8F8565523}"/>
              </a:ext>
            </a:extLst>
          </p:cNvPr>
          <p:cNvGrpSpPr/>
          <p:nvPr/>
        </p:nvGrpSpPr>
        <p:grpSpPr>
          <a:xfrm>
            <a:off x="3632076" y="1803402"/>
            <a:ext cx="4468923" cy="2926080"/>
            <a:chOff x="3431358" y="1803402"/>
            <a:chExt cx="4468923" cy="2926080"/>
          </a:xfrm>
        </p:grpSpPr>
        <p:pic>
          <p:nvPicPr>
            <p:cNvPr id="7" name="Picture 6" descr="Table with the serving size column in the left and the added sugars column at the right. The row of serving size of 26-30 grams with no more than 6 grams of added sugars.">
              <a:extLst>
                <a:ext uri="{FF2B5EF4-FFF2-40B4-BE49-F238E27FC236}">
                  <a16:creationId xmlns:a16="http://schemas.microsoft.com/office/drawing/2014/main" id="{54BED17D-D781-605D-BDB3-73FBBFD88FBE}"/>
                </a:ext>
              </a:extLst>
            </p:cNvPr>
            <p:cNvPicPr>
              <a:picLocks noChangeAspect="1"/>
            </p:cNvPicPr>
            <p:nvPr/>
          </p:nvPicPr>
          <p:blipFill>
            <a:blip r:embed="rId5"/>
            <a:stretch>
              <a:fillRect/>
            </a:stretch>
          </p:blipFill>
          <p:spPr>
            <a:xfrm>
              <a:off x="3431358" y="1803402"/>
              <a:ext cx="4468923" cy="2926080"/>
            </a:xfrm>
            <a:prstGeom prst="rect">
              <a:avLst/>
            </a:prstGeom>
          </p:spPr>
        </p:pic>
        <p:sp>
          <p:nvSpPr>
            <p:cNvPr id="15" name="Oval 14" descr="Emphasis highlighting serving size. ">
              <a:extLst>
                <a:ext uri="{FF2B5EF4-FFF2-40B4-BE49-F238E27FC236}">
                  <a16:creationId xmlns:a16="http://schemas.microsoft.com/office/drawing/2014/main" id="{664E3738-BB2F-DBF5-6036-882337C98210}"/>
                </a:ext>
              </a:extLst>
            </p:cNvPr>
            <p:cNvSpPr/>
            <p:nvPr/>
          </p:nvSpPr>
          <p:spPr>
            <a:xfrm>
              <a:off x="3431358" y="2784004"/>
              <a:ext cx="4253151" cy="416845"/>
            </a:xfrm>
            <a:prstGeom prst="ellipse">
              <a:avLst/>
            </a:prstGeom>
            <a:noFill/>
            <a:ln w="19050">
              <a:solidFill>
                <a:srgbClr val="740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24924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0A173-5738-194A-BBD6-CD470C4B6559}"/>
              </a:ext>
              <a:ext uri="{C183D7F6-B498-43B3-948B-1728B52AA6E4}">
                <adec:decorative xmlns:adec="http://schemas.microsoft.com/office/drawing/2017/decorative" val="1"/>
              </a:ext>
            </a:extLst>
          </p:cNvPr>
          <p:cNvSpPr>
            <a:spLocks/>
          </p:cNvSpPr>
          <p:nvPr/>
        </p:nvSpPr>
        <p:spPr>
          <a:xfrm>
            <a:off x="689956" y="1"/>
            <a:ext cx="1163783" cy="731519"/>
          </a:xfrm>
          <a:prstGeom prst="rect">
            <a:avLst/>
          </a:prstGeom>
          <a:noFill/>
          <a:ln>
            <a:noFill/>
            <a:prstDash/>
          </a:ln>
          <a:effectLst/>
        </p:spPr>
        <p:txBody>
          <a:bodyPr rot="0" spcFirstLastPara="0" vertOverflow="overflow" horzOverflow="overflow" vert="horz" wrap="square" lIns="137160" tIns="228600" rIns="4572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000" b="1" i="0" u="none" strike="noStrike" kern="1200" cap="none" spc="0" normalizeH="0" baseline="0" noProof="0">
                <a:ln>
                  <a:noFill/>
                </a:ln>
                <a:solidFill>
                  <a:srgbClr val="740507"/>
                </a:solidFill>
                <a:effectLst/>
                <a:uLnTx/>
                <a:uFillTx/>
                <a:latin typeface="+mj-lt"/>
                <a:ea typeface="+mj-ea"/>
                <a:cs typeface="+mj-cs"/>
              </a:rPr>
              <a:t>?</a:t>
            </a:r>
          </a:p>
        </p:txBody>
      </p:sp>
      <p:sp>
        <p:nvSpPr>
          <p:cNvPr id="9" name="Title 8">
            <a:extLst>
              <a:ext uri="{FF2B5EF4-FFF2-40B4-BE49-F238E27FC236}">
                <a16:creationId xmlns:a16="http://schemas.microsoft.com/office/drawing/2014/main" id="{ED86C633-DAF0-2C64-7B16-4D15DA6B20B2}"/>
              </a:ext>
            </a:extLst>
          </p:cNvPr>
          <p:cNvSpPr txBox="1">
            <a:spLocks noGrp="1"/>
          </p:cNvSpPr>
          <p:nvPr>
            <p:ph type="title" idx="4294967295"/>
          </p:nvPr>
        </p:nvSpPr>
        <p:spPr>
          <a:xfrm>
            <a:off x="0" y="1255223"/>
            <a:ext cx="2776451"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40507"/>
                </a:solidFill>
                <a:effectLst/>
                <a:uLnTx/>
                <a:uFillTx/>
                <a:latin typeface="+mn-lt"/>
                <a:ea typeface="+mj-ea"/>
                <a:cs typeface="+mj-cs"/>
              </a:rPr>
              <a:t>#5 Answer</a:t>
            </a:r>
            <a:br>
              <a:rPr kumimoji="0" lang="en-US" sz="1800" b="1" i="0" u="none" strike="noStrike" kern="1200" cap="none" spc="0" normalizeH="0" baseline="0" noProof="0" dirty="0">
                <a:ln>
                  <a:noFill/>
                </a:ln>
                <a:solidFill>
                  <a:srgbClr val="740507"/>
                </a:solidFill>
                <a:effectLst/>
                <a:uLnTx/>
                <a:uFillTx/>
                <a:latin typeface="+mn-lt"/>
                <a:ea typeface="+mj-ea"/>
                <a:cs typeface="+mj-cs"/>
              </a:rPr>
            </a:br>
            <a:r>
              <a:rPr kumimoji="0" lang="en-US" sz="1800" b="0" i="0" u="none" strike="noStrike" kern="1200" cap="none" spc="0" normalizeH="0" baseline="0" noProof="0" dirty="0">
                <a:ln>
                  <a:noFill/>
                </a:ln>
                <a:solidFill>
                  <a:srgbClr val="740507"/>
                </a:solidFill>
                <a:effectLst/>
                <a:uLnTx/>
                <a:uFillTx/>
                <a:latin typeface="+mn-lt"/>
                <a:ea typeface="+mj-ea"/>
                <a:cs typeface="+mj-cs"/>
              </a:rPr>
              <a:t>Is this cereal creditable?</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Content Placeholder 3">
            <a:extLst>
              <a:ext uri="{FF2B5EF4-FFF2-40B4-BE49-F238E27FC236}">
                <a16:creationId xmlns:a16="http://schemas.microsoft.com/office/drawing/2014/main" id="{3689DB0A-3569-E440-AF61-D35ACC0CF021}"/>
              </a:ext>
            </a:extLst>
          </p:cNvPr>
          <p:cNvSpPr txBox="1">
            <a:spLocks/>
          </p:cNvSpPr>
          <p:nvPr/>
        </p:nvSpPr>
        <p:spPr>
          <a:xfrm>
            <a:off x="185569" y="2004682"/>
            <a:ext cx="2600930" cy="848467"/>
          </a:xfrm>
          <a:prstGeom prst="rect">
            <a:avLst/>
          </a:prstGeom>
        </p:spPr>
        <p:txBody>
          <a:bodyPr/>
          <a:lstStyle>
            <a:lvl1pPr marL="274320" indent="-274320" algn="l" defTabSz="914400" rtl="0" eaLnBrk="1" latinLnBrk="0" hangingPunct="1">
              <a:lnSpc>
                <a:spcPct val="90000"/>
              </a:lnSpc>
              <a:spcBef>
                <a:spcPts val="1000"/>
              </a:spcBef>
              <a:buClr>
                <a:srgbClr val="062F6E"/>
              </a:buClr>
              <a:buFontTx/>
              <a:buBlip>
                <a:blip r:embed="rId3"/>
              </a:buBlip>
              <a:defRPr sz="2000" b="0" i="0" kern="1200">
                <a:solidFill>
                  <a:schemeClr val="tx1">
                    <a:lumMod val="65000"/>
                    <a:lumOff val="3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34963">
              <a:buClr>
                <a:srgbClr val="740507"/>
              </a:buClr>
              <a:buFont typeface="Wingdings" pitchFamily="2" charset="2"/>
              <a:buChar char="q"/>
            </a:pPr>
            <a:r>
              <a:rPr lang="en-US" sz="1800" b="1">
                <a:solidFill>
                  <a:srgbClr val="740507"/>
                </a:solidFill>
              </a:rPr>
              <a:t>Yes</a:t>
            </a:r>
            <a:r>
              <a:rPr lang="en-US" sz="1800">
                <a:solidFill>
                  <a:srgbClr val="740507"/>
                </a:solidFill>
              </a:rPr>
              <a:t>               </a:t>
            </a:r>
          </a:p>
        </p:txBody>
      </p:sp>
      <p:pic>
        <p:nvPicPr>
          <p:cNvPr id="4" name="Picture 3" descr="Check mark at the answer &quot;yes&quot;">
            <a:extLst>
              <a:ext uri="{FF2B5EF4-FFF2-40B4-BE49-F238E27FC236}">
                <a16:creationId xmlns:a16="http://schemas.microsoft.com/office/drawing/2014/main" id="{DCDD4C63-2360-61C1-CBA0-F34414A22F31}"/>
              </a:ext>
            </a:extLst>
          </p:cNvPr>
          <p:cNvPicPr>
            <a:picLocks noChangeAspect="1"/>
          </p:cNvPicPr>
          <p:nvPr/>
        </p:nvPicPr>
        <p:blipFill>
          <a:blip r:embed="rId4"/>
          <a:stretch>
            <a:fillRect/>
          </a:stretch>
        </p:blipFill>
        <p:spPr>
          <a:xfrm>
            <a:off x="187923" y="1884015"/>
            <a:ext cx="432854" cy="493819"/>
          </a:xfrm>
          <a:prstGeom prst="rect">
            <a:avLst/>
          </a:prstGeom>
        </p:spPr>
      </p:pic>
      <p:sp>
        <p:nvSpPr>
          <p:cNvPr id="14" name="TextBox 13">
            <a:extLst>
              <a:ext uri="{FF2B5EF4-FFF2-40B4-BE49-F238E27FC236}">
                <a16:creationId xmlns:a16="http://schemas.microsoft.com/office/drawing/2014/main" id="{58EC7E8E-7F7C-6CC2-EDEA-8C6B4ACFD74C}"/>
              </a:ext>
            </a:extLst>
          </p:cNvPr>
          <p:cNvSpPr txBox="1"/>
          <p:nvPr/>
        </p:nvSpPr>
        <p:spPr>
          <a:xfrm rot="10800000" flipV="1">
            <a:off x="1513637" y="1984424"/>
            <a:ext cx="847898" cy="369332"/>
          </a:xfrm>
          <a:prstGeom prst="rect">
            <a:avLst/>
          </a:prstGeom>
          <a:noFill/>
        </p:spPr>
        <p:txBody>
          <a:bodyPr wrap="square">
            <a:spAutoFit/>
          </a:bodyPr>
          <a:lstStyle/>
          <a:p>
            <a:pPr marL="342900" indent="-334963">
              <a:buClr>
                <a:srgbClr val="740507"/>
              </a:buClr>
              <a:buFont typeface="Wingdings" pitchFamily="2" charset="2"/>
              <a:buChar char="q"/>
            </a:pPr>
            <a:r>
              <a:rPr lang="en-US" sz="1800">
                <a:solidFill>
                  <a:srgbClr val="740507"/>
                </a:solidFill>
              </a:rPr>
              <a:t>No</a:t>
            </a:r>
          </a:p>
        </p:txBody>
      </p:sp>
      <p:pic>
        <p:nvPicPr>
          <p:cNvPr id="11" name="Picture 2" descr="A close-up of a nutrition label of a sample breakfast cereal, with serving size 3/4 cup (30g) that has 4 grams of added sugars">
            <a:extLst>
              <a:ext uri="{FF2B5EF4-FFF2-40B4-BE49-F238E27FC236}">
                <a16:creationId xmlns:a16="http://schemas.microsoft.com/office/drawing/2014/main" id="{823EC704-A003-3D35-4225-D405A58F2E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463" y="2353756"/>
            <a:ext cx="2008417" cy="274320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48" descr="Rectangle">
            <a:extLst>
              <a:ext uri="{FF2B5EF4-FFF2-40B4-BE49-F238E27FC236}">
                <a16:creationId xmlns:a16="http://schemas.microsoft.com/office/drawing/2014/main" id="{9C16A39C-D7EA-96A7-79D2-F14722F3BD28}"/>
              </a:ext>
              <a:ext uri="{C183D7F6-B498-43B3-948B-1728B52AA6E4}">
                <adec:decorative xmlns:adec="http://schemas.microsoft.com/office/drawing/2017/decorative" val="0"/>
              </a:ext>
            </a:extLst>
          </p:cNvPr>
          <p:cNvSpPr/>
          <p:nvPr/>
        </p:nvSpPr>
        <p:spPr>
          <a:xfrm>
            <a:off x="3384223" y="207391"/>
            <a:ext cx="4976006" cy="4829158"/>
          </a:xfrm>
          <a:prstGeom prst="roundRect">
            <a:avLst/>
          </a:prstGeom>
          <a:solidFill>
            <a:srgbClr val="F2F3F4"/>
          </a:solidFill>
          <a:ln>
            <a:noFill/>
          </a:ln>
          <a:effectLst>
            <a:outerShdw blurRad="63500" sx="102000" sy="102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aphicFrame>
        <p:nvGraphicFramePr>
          <p:cNvPr id="8" name="Table 7" descr="Table">
            <a:extLst>
              <a:ext uri="{FF2B5EF4-FFF2-40B4-BE49-F238E27FC236}">
                <a16:creationId xmlns:a16="http://schemas.microsoft.com/office/drawing/2014/main" id="{64BBD2B8-922E-36E2-1DFD-F6F9376D3612}"/>
              </a:ext>
            </a:extLst>
          </p:cNvPr>
          <p:cNvGraphicFramePr>
            <a:graphicFrameLocks noGrp="1"/>
          </p:cNvGraphicFramePr>
          <p:nvPr>
            <p:extLst>
              <p:ext uri="{D42A27DB-BD31-4B8C-83A1-F6EECF244321}">
                <p14:modId xmlns:p14="http://schemas.microsoft.com/office/powerpoint/2010/main" val="520419957"/>
              </p:ext>
            </p:extLst>
          </p:nvPr>
        </p:nvGraphicFramePr>
        <p:xfrm>
          <a:off x="3668160" y="600476"/>
          <a:ext cx="4457935" cy="1158240"/>
        </p:xfrm>
        <a:graphic>
          <a:graphicData uri="http://schemas.openxmlformats.org/drawingml/2006/table">
            <a:tbl>
              <a:tblPr firstRow="1" bandRow="1">
                <a:tableStyleId>{5C22544A-7EE6-4342-B048-85BDC9FD1C3A}</a:tableStyleId>
              </a:tblPr>
              <a:tblGrid>
                <a:gridCol w="878581">
                  <a:extLst>
                    <a:ext uri="{9D8B030D-6E8A-4147-A177-3AD203B41FA5}">
                      <a16:colId xmlns:a16="http://schemas.microsoft.com/office/drawing/2014/main" val="3522522875"/>
                    </a:ext>
                  </a:extLst>
                </a:gridCol>
                <a:gridCol w="3579354">
                  <a:extLst>
                    <a:ext uri="{9D8B030D-6E8A-4147-A177-3AD203B41FA5}">
                      <a16:colId xmlns:a16="http://schemas.microsoft.com/office/drawing/2014/main" val="617471889"/>
                    </a:ext>
                  </a:extLst>
                </a:gridCol>
              </a:tblGrid>
              <a:tr h="1098870">
                <a:tc>
                  <a:txBody>
                    <a:bodyPr/>
                    <a:lstStyle/>
                    <a:p>
                      <a:pPr algn="ctr"/>
                      <a:r>
                        <a:rPr lang="en-US" sz="4800" b="1" i="0">
                          <a:solidFill>
                            <a:srgbClr val="740507"/>
                          </a:solidFill>
                          <a:latin typeface="+mn-lt"/>
                          <a:cs typeface="Times New Roman" panose="02020603050405020304" pitchFamily="18" charset="0"/>
                        </a:rPr>
                        <a:t>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DC26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mn-lt"/>
                          <a:cs typeface="Times New Roman" panose="02020603050405020304" pitchFamily="18" charset="0"/>
                        </a:rPr>
                        <a:t>In the table, look at the number to the right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mn-lt"/>
                          <a:cs typeface="Times New Roman" panose="02020603050405020304" pitchFamily="18" charset="0"/>
                        </a:rPr>
                        <a:t>of the serving size amount, under the “Added Sugars” column. </a:t>
                      </a:r>
                      <a:r>
                        <a:rPr lang="en-US" sz="1400" b="1" dirty="0">
                          <a:solidFill>
                            <a:srgbClr val="740507"/>
                          </a:solidFill>
                          <a:latin typeface="+mn-lt"/>
                          <a:cs typeface="Times New Roman" panose="02020603050405020304" pitchFamily="18" charset="0"/>
                        </a:rPr>
                        <a:t>If the cereal has that amount of added sugars or less, the cereal meets the added sugars limit.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2F2F3"/>
                    </a:solidFill>
                  </a:tcPr>
                </a:tc>
                <a:extLst>
                  <a:ext uri="{0D108BD9-81ED-4DB2-BD59-A6C34878D82A}">
                    <a16:rowId xmlns:a16="http://schemas.microsoft.com/office/drawing/2014/main" val="3714166765"/>
                  </a:ext>
                </a:extLst>
              </a:tr>
            </a:tbl>
          </a:graphicData>
        </a:graphic>
      </p:graphicFrame>
      <p:grpSp>
        <p:nvGrpSpPr>
          <p:cNvPr id="3" name="Group 2" descr="Table with the serving size column in the left and the added sugars column at the right. The row of serving size of 26-30 grams with no more than 6 grams of added sugars.">
            <a:extLst>
              <a:ext uri="{FF2B5EF4-FFF2-40B4-BE49-F238E27FC236}">
                <a16:creationId xmlns:a16="http://schemas.microsoft.com/office/drawing/2014/main" id="{10040121-4755-A19E-D338-33555F525615}"/>
              </a:ext>
            </a:extLst>
          </p:cNvPr>
          <p:cNvGrpSpPr/>
          <p:nvPr/>
        </p:nvGrpSpPr>
        <p:grpSpPr>
          <a:xfrm>
            <a:off x="3657175" y="1743956"/>
            <a:ext cx="4479908" cy="2926080"/>
            <a:chOff x="3486359" y="1794196"/>
            <a:chExt cx="4479908" cy="2926080"/>
          </a:xfrm>
        </p:grpSpPr>
        <p:pic>
          <p:nvPicPr>
            <p:cNvPr id="7" name="Picture 6">
              <a:extLst>
                <a:ext uri="{FF2B5EF4-FFF2-40B4-BE49-F238E27FC236}">
                  <a16:creationId xmlns:a16="http://schemas.microsoft.com/office/drawing/2014/main" id="{54BED17D-D781-605D-BDB3-73FBBFD88FBE}"/>
                </a:ext>
              </a:extLst>
            </p:cNvPr>
            <p:cNvPicPr>
              <a:picLocks noChangeAspect="1"/>
            </p:cNvPicPr>
            <p:nvPr/>
          </p:nvPicPr>
          <p:blipFill>
            <a:blip r:embed="rId6"/>
            <a:stretch>
              <a:fillRect/>
            </a:stretch>
          </p:blipFill>
          <p:spPr>
            <a:xfrm>
              <a:off x="3497344" y="1794196"/>
              <a:ext cx="4468923" cy="2926080"/>
            </a:xfrm>
            <a:prstGeom prst="rect">
              <a:avLst/>
            </a:prstGeom>
          </p:spPr>
        </p:pic>
        <p:sp>
          <p:nvSpPr>
            <p:cNvPr id="15" name="Oval 14" descr="Emphasis highlighting serving size. ">
              <a:extLst>
                <a:ext uri="{FF2B5EF4-FFF2-40B4-BE49-F238E27FC236}">
                  <a16:creationId xmlns:a16="http://schemas.microsoft.com/office/drawing/2014/main" id="{664E3738-BB2F-DBF5-6036-882337C98210}"/>
                </a:ext>
              </a:extLst>
            </p:cNvPr>
            <p:cNvSpPr/>
            <p:nvPr/>
          </p:nvSpPr>
          <p:spPr>
            <a:xfrm>
              <a:off x="3486359" y="2748775"/>
              <a:ext cx="4468922" cy="508462"/>
            </a:xfrm>
            <a:prstGeom prst="ellipse">
              <a:avLst/>
            </a:prstGeom>
            <a:noFill/>
            <a:ln w="19050">
              <a:solidFill>
                <a:srgbClr val="740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53566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29CCE-5D09-0648-B0F9-60048339CE17}"/>
              </a:ext>
            </a:extLst>
          </p:cNvPr>
          <p:cNvSpPr>
            <a:spLocks noGrp="1"/>
          </p:cNvSpPr>
          <p:nvPr>
            <p:ph type="title"/>
          </p:nvPr>
        </p:nvSpPr>
        <p:spPr>
          <a:xfrm>
            <a:off x="-1" y="0"/>
            <a:ext cx="6563639" cy="1009979"/>
          </a:xfrm>
        </p:spPr>
        <p:txBody>
          <a:bodyPr/>
          <a:lstStyle/>
          <a:p>
            <a:r>
              <a:rPr lang="en-US" sz="3200" dirty="0">
                <a:solidFill>
                  <a:srgbClr val="740507"/>
                </a:solidFill>
                <a:latin typeface="Source Sans Pro" panose="020B0503030403020204" pitchFamily="34" charset="0"/>
                <a:ea typeface="Source Sans Pro" panose="020B0503030403020204" pitchFamily="34" charset="0"/>
              </a:rPr>
              <a:t>#6 Try It Out! </a:t>
            </a:r>
            <a:r>
              <a:rPr lang="en-US" sz="2800" b="0" dirty="0">
                <a:solidFill>
                  <a:srgbClr val="740507"/>
                </a:solidFill>
                <a:latin typeface="Source Sans Pro" panose="020B0503030403020204" pitchFamily="34" charset="0"/>
                <a:ea typeface="Source Sans Pro" panose="020B0503030403020204" pitchFamily="34" charset="0"/>
              </a:rPr>
              <a:t>Which Cereals Can You Add to Your List? </a:t>
            </a:r>
          </a:p>
        </p:txBody>
      </p:sp>
      <p:pic>
        <p:nvPicPr>
          <p:cNvPr id="14" name="Picture 13" descr="cereal box">
            <a:extLst>
              <a:ext uri="{FF2B5EF4-FFF2-40B4-BE49-F238E27FC236}">
                <a16:creationId xmlns:a16="http://schemas.microsoft.com/office/drawing/2014/main" id="{870AD64D-02F2-3224-CF48-24232CA83265}"/>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rot="761515">
            <a:off x="654436" y="1532809"/>
            <a:ext cx="1542759" cy="1920240"/>
          </a:xfrm>
          <a:prstGeom prst="rect">
            <a:avLst/>
          </a:prstGeom>
        </p:spPr>
      </p:pic>
      <p:sp>
        <p:nvSpPr>
          <p:cNvPr id="6" name="Rounded Rectangle 5">
            <a:extLst>
              <a:ext uri="{FF2B5EF4-FFF2-40B4-BE49-F238E27FC236}">
                <a16:creationId xmlns:a16="http://schemas.microsoft.com/office/drawing/2014/main" id="{98913CB6-66AA-8540-87AE-6FC90CE053CD}"/>
              </a:ext>
            </a:extLst>
          </p:cNvPr>
          <p:cNvSpPr/>
          <p:nvPr/>
        </p:nvSpPr>
        <p:spPr>
          <a:xfrm>
            <a:off x="2988712" y="1229726"/>
            <a:ext cx="2458235" cy="766571"/>
          </a:xfrm>
          <a:prstGeom prst="roundRect">
            <a:avLst>
              <a:gd name="adj" fmla="val 0"/>
            </a:avLst>
          </a:prstGeom>
          <a:solidFill>
            <a:srgbClr val="FDC26D"/>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nchorCtr="0"/>
          <a:lstStyle/>
          <a:p>
            <a:pPr algn="ctr"/>
            <a:r>
              <a:rPr lang="en-US" b="1">
                <a:solidFill>
                  <a:schemeClr val="tx1"/>
                </a:solidFill>
                <a:latin typeface="Source Sans Pro" panose="020B0503030403020204" pitchFamily="34" charset="0"/>
                <a:ea typeface="Source Sans Pro" panose="020B0503030403020204" pitchFamily="34" charset="0"/>
              </a:rPr>
              <a:t>C Brand </a:t>
            </a:r>
          </a:p>
          <a:p>
            <a:pPr algn="ctr"/>
            <a:r>
              <a:rPr lang="en-US" b="1">
                <a:solidFill>
                  <a:schemeClr val="tx1"/>
                </a:solidFill>
                <a:latin typeface="Source Sans Pro" panose="020B0503030403020204" pitchFamily="34" charset="0"/>
                <a:ea typeface="Source Sans Pro" panose="020B0503030403020204" pitchFamily="34" charset="0"/>
              </a:rPr>
              <a:t>Great Granola Cereal  </a:t>
            </a:r>
          </a:p>
        </p:txBody>
      </p:sp>
      <p:pic>
        <p:nvPicPr>
          <p:cNvPr id="10" name="Picture 2" descr="April 2023 – Nutrition Facts Labels and the CACFP - Institute of Child  Nutrition">
            <a:extLst>
              <a:ext uri="{FF2B5EF4-FFF2-40B4-BE49-F238E27FC236}">
                <a16:creationId xmlns:a16="http://schemas.microsoft.com/office/drawing/2014/main" id="{FAAE2C70-899C-315B-0049-F086FA8CF6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8712" y="1968587"/>
            <a:ext cx="2458234" cy="31089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llustration of a girl eating a bowl of cereal. ">
            <a:extLst>
              <a:ext uri="{FF2B5EF4-FFF2-40B4-BE49-F238E27FC236}">
                <a16:creationId xmlns:a16="http://schemas.microsoft.com/office/drawing/2014/main" id="{24FCD5CC-63DC-C346-BA28-B1F10B738A5C}"/>
              </a:ext>
            </a:extLst>
          </p:cNvPr>
          <p:cNvPicPr>
            <a:picLocks noChangeAspect="1"/>
          </p:cNvPicPr>
          <p:nvPr/>
        </p:nvPicPr>
        <p:blipFill>
          <a:blip r:embed="rId5"/>
          <a:stretch>
            <a:fillRect/>
          </a:stretch>
        </p:blipFill>
        <p:spPr>
          <a:xfrm>
            <a:off x="6429529" y="2571750"/>
            <a:ext cx="2252133" cy="2286000"/>
          </a:xfrm>
          <a:prstGeom prst="rect">
            <a:avLst/>
          </a:prstGeom>
        </p:spPr>
      </p:pic>
    </p:spTree>
    <p:extLst>
      <p:ext uri="{BB962C8B-B14F-4D97-AF65-F5344CB8AC3E}">
        <p14:creationId xmlns:p14="http://schemas.microsoft.com/office/powerpoint/2010/main" val="2574581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87D7EC2-376B-3144-8BAF-3AC1BDDA1B5E}"/>
              </a:ext>
              <a:ext uri="{C183D7F6-B498-43B3-948B-1728B52AA6E4}">
                <adec:decorative xmlns:adec="http://schemas.microsoft.com/office/drawing/2017/decorative" val="0"/>
              </a:ext>
            </a:extLst>
          </p:cNvPr>
          <p:cNvSpPr txBox="1"/>
          <p:nvPr/>
        </p:nvSpPr>
        <p:spPr>
          <a:xfrm>
            <a:off x="603844" y="258798"/>
            <a:ext cx="1380227" cy="1323439"/>
          </a:xfrm>
          <a:prstGeom prst="rect">
            <a:avLst/>
          </a:prstGeom>
          <a:noFill/>
        </p:spPr>
        <p:txBody>
          <a:bodyPr wrap="square" rtlCol="0">
            <a:spAutoFit/>
          </a:bodyPr>
          <a:lstStyle/>
          <a:p>
            <a:pPr algn="ctr"/>
            <a:r>
              <a:rPr lang="en-US" sz="8000" b="1">
                <a:solidFill>
                  <a:srgbClr val="740507"/>
                </a:solidFill>
                <a:latin typeface="Helvetica" pitchFamily="2" charset="0"/>
              </a:rPr>
              <a:t>?</a:t>
            </a:r>
          </a:p>
        </p:txBody>
      </p:sp>
      <p:sp>
        <p:nvSpPr>
          <p:cNvPr id="2" name="Title 1">
            <a:extLst>
              <a:ext uri="{FF2B5EF4-FFF2-40B4-BE49-F238E27FC236}">
                <a16:creationId xmlns:a16="http://schemas.microsoft.com/office/drawing/2014/main" id="{F994C4EC-3FF1-B140-94DA-D2DFA35861A2}"/>
              </a:ext>
            </a:extLst>
          </p:cNvPr>
          <p:cNvSpPr>
            <a:spLocks noGrp="1"/>
          </p:cNvSpPr>
          <p:nvPr>
            <p:ph type="title"/>
          </p:nvPr>
        </p:nvSpPr>
        <p:spPr>
          <a:xfrm>
            <a:off x="0" y="1488922"/>
            <a:ext cx="2934269" cy="1414450"/>
          </a:xfrm>
        </p:spPr>
        <p:txBody>
          <a:bodyPr lIns="228600" tIns="0"/>
          <a:lstStyle/>
          <a:p>
            <a:r>
              <a:rPr lang="en-US" sz="1800" dirty="0">
                <a:latin typeface="+mj-lt"/>
              </a:rPr>
              <a:t>#6 Try It Out! </a:t>
            </a:r>
            <a:br>
              <a:rPr lang="en-US" sz="1800" dirty="0">
                <a:latin typeface="+mj-lt"/>
              </a:rPr>
            </a:br>
            <a:r>
              <a:rPr lang="en-US" sz="1800" b="0" dirty="0">
                <a:latin typeface="+mj-lt"/>
              </a:rPr>
              <a:t>Is this cereal creditable?</a:t>
            </a:r>
          </a:p>
        </p:txBody>
      </p:sp>
      <p:sp>
        <p:nvSpPr>
          <p:cNvPr id="18" name="Content Placeholder 3">
            <a:extLst>
              <a:ext uri="{FF2B5EF4-FFF2-40B4-BE49-F238E27FC236}">
                <a16:creationId xmlns:a16="http://schemas.microsoft.com/office/drawing/2014/main" id="{D5596D0E-71BE-E047-A7D8-732285CDE5A3}"/>
              </a:ext>
            </a:extLst>
          </p:cNvPr>
          <p:cNvSpPr txBox="1">
            <a:spLocks/>
          </p:cNvSpPr>
          <p:nvPr/>
        </p:nvSpPr>
        <p:spPr>
          <a:xfrm>
            <a:off x="528094" y="2494113"/>
            <a:ext cx="1267239" cy="848467"/>
          </a:xfrm>
          <a:prstGeom prst="rect">
            <a:avLst/>
          </a:prstGeom>
        </p:spPr>
        <p:txBody>
          <a:bodyPr/>
          <a:lstStyle>
            <a:lvl1pPr marL="274320" indent="-274320" algn="l" defTabSz="914400" rtl="0" eaLnBrk="1" latinLnBrk="0" hangingPunct="1">
              <a:lnSpc>
                <a:spcPct val="90000"/>
              </a:lnSpc>
              <a:spcBef>
                <a:spcPts val="1000"/>
              </a:spcBef>
              <a:buClr>
                <a:srgbClr val="062F6E"/>
              </a:buClr>
              <a:buFontTx/>
              <a:buBlip>
                <a:blip r:embed="rId3"/>
              </a:buBlip>
              <a:defRPr sz="2000" b="0" i="0" kern="1200">
                <a:solidFill>
                  <a:schemeClr val="tx1">
                    <a:lumMod val="65000"/>
                    <a:lumOff val="3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34963">
              <a:buClr>
                <a:srgbClr val="740507"/>
              </a:buClr>
              <a:buFont typeface="Wingdings" pitchFamily="2" charset="2"/>
              <a:buChar char="q"/>
            </a:pPr>
            <a:r>
              <a:rPr lang="en-US" sz="1800">
                <a:solidFill>
                  <a:srgbClr val="740507"/>
                </a:solidFill>
                <a:latin typeface="+mn-lt"/>
              </a:rPr>
              <a:t>Yes</a:t>
            </a:r>
          </a:p>
          <a:p>
            <a:pPr marL="342900" indent="-334963">
              <a:buClr>
                <a:srgbClr val="740507"/>
              </a:buClr>
              <a:buFont typeface="Wingdings" pitchFamily="2" charset="2"/>
              <a:buChar char="q"/>
            </a:pPr>
            <a:r>
              <a:rPr lang="en-US" sz="1800">
                <a:solidFill>
                  <a:srgbClr val="740507"/>
                </a:solidFill>
                <a:latin typeface="+mn-lt"/>
              </a:rPr>
              <a:t>No</a:t>
            </a:r>
          </a:p>
        </p:txBody>
      </p:sp>
      <p:sp>
        <p:nvSpPr>
          <p:cNvPr id="10" name="Rounded Rectangle 9">
            <a:extLst>
              <a:ext uri="{FF2B5EF4-FFF2-40B4-BE49-F238E27FC236}">
                <a16:creationId xmlns:a16="http://schemas.microsoft.com/office/drawing/2014/main" id="{A980309F-3983-184A-8C17-F9B261E3B5F5}"/>
              </a:ext>
            </a:extLst>
          </p:cNvPr>
          <p:cNvSpPr/>
          <p:nvPr/>
        </p:nvSpPr>
        <p:spPr>
          <a:xfrm>
            <a:off x="3368476" y="1154383"/>
            <a:ext cx="2458234" cy="552754"/>
          </a:xfrm>
          <a:prstGeom prst="roundRect">
            <a:avLst>
              <a:gd name="adj" fmla="val 0"/>
            </a:avLst>
          </a:prstGeom>
          <a:solidFill>
            <a:srgbClr val="FDC26D"/>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lstStyle/>
          <a:p>
            <a:pPr algn="ctr"/>
            <a:r>
              <a:rPr lang="en-US" sz="1600" b="1">
                <a:solidFill>
                  <a:schemeClr val="tx1"/>
                </a:solidFill>
                <a:latin typeface="+mj-lt"/>
              </a:rPr>
              <a:t>C Brand </a:t>
            </a:r>
          </a:p>
          <a:p>
            <a:pPr algn="ctr"/>
            <a:r>
              <a:rPr lang="en-US" sz="1600" b="1">
                <a:solidFill>
                  <a:schemeClr val="tx1"/>
                </a:solidFill>
                <a:latin typeface="+mj-lt"/>
              </a:rPr>
              <a:t>Great Granola Cereal  </a:t>
            </a:r>
          </a:p>
        </p:txBody>
      </p:sp>
      <p:pic>
        <p:nvPicPr>
          <p:cNvPr id="5" name="Picture 2" descr="April 2023 – Nutrition Facts Labels and the CACFP - Institute of Child  Nutrition">
            <a:extLst>
              <a:ext uri="{FF2B5EF4-FFF2-40B4-BE49-F238E27FC236}">
                <a16:creationId xmlns:a16="http://schemas.microsoft.com/office/drawing/2014/main" id="{2F76959F-F020-6FA4-A82E-A54957DA31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0906" y="1841430"/>
            <a:ext cx="2458234" cy="310896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913604E-B360-4801-A1BD-5B5DE7A017A7}"/>
              </a:ext>
            </a:extLst>
          </p:cNvPr>
          <p:cNvSpPr/>
          <p:nvPr/>
        </p:nvSpPr>
        <p:spPr>
          <a:xfrm>
            <a:off x="3473251" y="4808747"/>
            <a:ext cx="2157663" cy="400110"/>
          </a:xfrm>
          <a:prstGeom prst="rect">
            <a:avLst/>
          </a:prstGeom>
        </p:spPr>
        <p:txBody>
          <a:bodyPr wrap="square">
            <a:spAutoFit/>
          </a:bodyPr>
          <a:lstStyle/>
          <a:p>
            <a:r>
              <a:rPr lang="en-US" sz="400">
                <a:solidFill>
                  <a:schemeClr val="bg1"/>
                </a:solidFill>
                <a:latin typeface="Arial" panose="020B0604020202020204" pitchFamily="34" charset="0"/>
                <a:cs typeface="Arial" panose="020B0604020202020204" pitchFamily="34" charset="0"/>
              </a:rPr>
              <a:t>Raise your hand if you think this cereal is creditable/meets the sugar limit for cereals in the CACFP [pause and wait for a show of hands].</a:t>
            </a:r>
          </a:p>
          <a:p>
            <a:endParaRPr lang="en-US" sz="400">
              <a:solidFill>
                <a:schemeClr val="bg1"/>
              </a:solidFill>
              <a:latin typeface="Arial" panose="020B0604020202020204" pitchFamily="34" charset="0"/>
              <a:cs typeface="Arial" panose="020B0604020202020204" pitchFamily="34" charset="0"/>
            </a:endParaRPr>
          </a:p>
          <a:p>
            <a:r>
              <a:rPr lang="en-US" sz="400">
                <a:solidFill>
                  <a:schemeClr val="bg1"/>
                </a:solidFill>
                <a:latin typeface="Arial" panose="020B0604020202020204" pitchFamily="34" charset="0"/>
                <a:cs typeface="Arial" panose="020B0604020202020204" pitchFamily="34" charset="0"/>
              </a:rPr>
              <a:t>Raise your hand if you think this cereal is not creditable/does not meet the sugar limit for cereals in the CACFP [pause and wait for a show of hands].</a:t>
            </a:r>
          </a:p>
        </p:txBody>
      </p:sp>
      <p:pic>
        <p:nvPicPr>
          <p:cNvPr id="13" name="Picture 12">
            <a:extLst>
              <a:ext uri="{FF2B5EF4-FFF2-40B4-BE49-F238E27FC236}">
                <a16:creationId xmlns:a16="http://schemas.microsoft.com/office/drawing/2014/main" id="{E69846D0-F92A-FB4D-A00B-77C96F4AA87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305777" y="1125680"/>
            <a:ext cx="1462544" cy="1484536"/>
          </a:xfrm>
          <a:prstGeom prst="rect">
            <a:avLst/>
          </a:prstGeom>
        </p:spPr>
      </p:pic>
      <p:pic>
        <p:nvPicPr>
          <p:cNvPr id="4" name="Picture 3" descr="Table with the serving size column in the left and the added sugars column at the right. ">
            <a:extLst>
              <a:ext uri="{FF2B5EF4-FFF2-40B4-BE49-F238E27FC236}">
                <a16:creationId xmlns:a16="http://schemas.microsoft.com/office/drawing/2014/main" id="{C76FC065-5192-585E-73B7-CD904A6249ED}"/>
              </a:ext>
            </a:extLst>
          </p:cNvPr>
          <p:cNvPicPr>
            <a:picLocks noChangeAspect="1"/>
          </p:cNvPicPr>
          <p:nvPr/>
        </p:nvPicPr>
        <p:blipFill>
          <a:blip r:embed="rId6"/>
          <a:stretch>
            <a:fillRect/>
          </a:stretch>
        </p:blipFill>
        <p:spPr>
          <a:xfrm>
            <a:off x="5976517" y="2683492"/>
            <a:ext cx="3085957" cy="2325310"/>
          </a:xfrm>
          <a:prstGeom prst="rect">
            <a:avLst/>
          </a:prstGeom>
        </p:spPr>
      </p:pic>
    </p:spTree>
    <p:extLst>
      <p:ext uri="{BB962C8B-B14F-4D97-AF65-F5344CB8AC3E}">
        <p14:creationId xmlns:p14="http://schemas.microsoft.com/office/powerpoint/2010/main" val="2957420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07D7C-4D15-A94C-AC2E-7CAADCAFDD66}"/>
              </a:ext>
            </a:extLst>
          </p:cNvPr>
          <p:cNvSpPr>
            <a:spLocks noGrp="1"/>
          </p:cNvSpPr>
          <p:nvPr>
            <p:ph type="title"/>
          </p:nvPr>
        </p:nvSpPr>
        <p:spPr/>
        <p:txBody>
          <a:bodyPr/>
          <a:lstStyle/>
          <a:p>
            <a:r>
              <a:rPr lang="en-US" dirty="0">
                <a:latin typeface="Source Sans Pro" panose="020B0503030403020204" pitchFamily="34" charset="0"/>
                <a:ea typeface="Source Sans Pro" panose="020B0503030403020204" pitchFamily="34" charset="0"/>
              </a:rPr>
              <a:t>USDA’s Team Nutrition</a:t>
            </a:r>
          </a:p>
        </p:txBody>
      </p:sp>
      <p:grpSp>
        <p:nvGrpSpPr>
          <p:cNvPr id="4" name="Group 3" descr="Icon: Team Nutrition, USDA. ">
            <a:extLst>
              <a:ext uri="{FF2B5EF4-FFF2-40B4-BE49-F238E27FC236}">
                <a16:creationId xmlns:a16="http://schemas.microsoft.com/office/drawing/2014/main" id="{98073FE9-A3F0-4269-A01A-ACF858722859}"/>
              </a:ext>
            </a:extLst>
          </p:cNvPr>
          <p:cNvGrpSpPr/>
          <p:nvPr/>
        </p:nvGrpSpPr>
        <p:grpSpPr>
          <a:xfrm>
            <a:off x="78786" y="1268359"/>
            <a:ext cx="3419487" cy="2695311"/>
            <a:chOff x="303636" y="968402"/>
            <a:chExt cx="3586312" cy="2695311"/>
          </a:xfrm>
        </p:grpSpPr>
        <p:pic>
          <p:nvPicPr>
            <p:cNvPr id="6" name="Picture 2" descr="Icon: Team Nutrition, USDA. ">
              <a:extLst>
                <a:ext uri="{FF2B5EF4-FFF2-40B4-BE49-F238E27FC236}">
                  <a16:creationId xmlns:a16="http://schemas.microsoft.com/office/drawing/2014/main" id="{7ADBBE32-2150-D045-8490-0C3870F935EE}"/>
                </a:ext>
              </a:extLst>
            </p:cNvPr>
            <p:cNvPicPr>
              <a:picLocks noChangeAspect="1" noChangeArrowheads="1"/>
            </p:cNvPicPr>
            <p:nvPr/>
          </p:nvPicPr>
          <p:blipFill>
            <a:blip r:embed="rId3"/>
            <a:stretch>
              <a:fillRect/>
            </a:stretch>
          </p:blipFill>
          <p:spPr bwMode="auto">
            <a:xfrm>
              <a:off x="303636" y="968402"/>
              <a:ext cx="2695311" cy="2695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2" name="Elbow Connector 31">
              <a:extLst>
                <a:ext uri="{FF2B5EF4-FFF2-40B4-BE49-F238E27FC236}">
                  <a16:creationId xmlns:a16="http://schemas.microsoft.com/office/drawing/2014/main" id="{4C4FDD55-4A85-2441-957F-0358953E1CD7}"/>
                </a:ext>
                <a:ext uri="{C183D7F6-B498-43B3-948B-1728B52AA6E4}">
                  <adec:decorative xmlns:adec="http://schemas.microsoft.com/office/drawing/2017/decorative" val="1"/>
                </a:ext>
              </a:extLst>
            </p:cNvPr>
            <p:cNvCxnSpPr>
              <a:cxnSpLocks/>
            </p:cNvCxnSpPr>
            <p:nvPr/>
          </p:nvCxnSpPr>
          <p:spPr>
            <a:xfrm flipV="1">
              <a:off x="3125449" y="1244297"/>
              <a:ext cx="764499" cy="764385"/>
            </a:xfrm>
            <a:prstGeom prst="bentConnector3">
              <a:avLst>
                <a:gd name="adj1" fmla="val 50000"/>
              </a:avLst>
            </a:prstGeom>
            <a:ln w="19050">
              <a:solidFill>
                <a:srgbClr val="740507"/>
              </a:solidFill>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6FEA5FE-F819-ED4F-98B3-C28FD4042DB4}"/>
                </a:ext>
                <a:ext uri="{C183D7F6-B498-43B3-948B-1728B52AA6E4}">
                  <adec:decorative xmlns:adec="http://schemas.microsoft.com/office/drawing/2017/decorative" val="1"/>
                </a:ext>
              </a:extLst>
            </p:cNvPr>
            <p:cNvCxnSpPr>
              <a:cxnSpLocks/>
            </p:cNvCxnSpPr>
            <p:nvPr/>
          </p:nvCxnSpPr>
          <p:spPr>
            <a:xfrm>
              <a:off x="3125449" y="2278101"/>
              <a:ext cx="764499" cy="0"/>
            </a:xfrm>
            <a:prstGeom prst="line">
              <a:avLst/>
            </a:prstGeom>
            <a:ln w="19050">
              <a:solidFill>
                <a:srgbClr val="740507"/>
              </a:solidFill>
              <a:tailEnd type="oval"/>
            </a:ln>
          </p:spPr>
          <p:style>
            <a:lnRef idx="1">
              <a:schemeClr val="accent1"/>
            </a:lnRef>
            <a:fillRef idx="0">
              <a:schemeClr val="accent1"/>
            </a:fillRef>
            <a:effectRef idx="0">
              <a:schemeClr val="accent1"/>
            </a:effectRef>
            <a:fontRef idx="minor">
              <a:schemeClr val="tx1"/>
            </a:fontRef>
          </p:style>
        </p:cxnSp>
        <p:cxnSp>
          <p:nvCxnSpPr>
            <p:cNvPr id="45" name="Elbow Connector 44">
              <a:extLst>
                <a:ext uri="{FF2B5EF4-FFF2-40B4-BE49-F238E27FC236}">
                  <a16:creationId xmlns:a16="http://schemas.microsoft.com/office/drawing/2014/main" id="{AF1EC280-E93C-D549-B785-D8345879B879}"/>
                </a:ext>
                <a:ext uri="{C183D7F6-B498-43B3-948B-1728B52AA6E4}">
                  <adec:decorative xmlns:adec="http://schemas.microsoft.com/office/drawing/2017/decorative" val="1"/>
                </a:ext>
              </a:extLst>
            </p:cNvPr>
            <p:cNvCxnSpPr>
              <a:cxnSpLocks/>
            </p:cNvCxnSpPr>
            <p:nvPr/>
          </p:nvCxnSpPr>
          <p:spPr>
            <a:xfrm>
              <a:off x="3125449" y="2551213"/>
              <a:ext cx="764499" cy="521885"/>
            </a:xfrm>
            <a:prstGeom prst="bentConnector3">
              <a:avLst>
                <a:gd name="adj1" fmla="val 50000"/>
              </a:avLst>
            </a:prstGeom>
            <a:ln w="19050">
              <a:solidFill>
                <a:srgbClr val="740507"/>
              </a:solidFill>
              <a:tailEnd type="oval"/>
            </a:ln>
          </p:spPr>
          <p:style>
            <a:lnRef idx="1">
              <a:schemeClr val="accent1"/>
            </a:lnRef>
            <a:fillRef idx="0">
              <a:schemeClr val="accent1"/>
            </a:fillRef>
            <a:effectRef idx="0">
              <a:schemeClr val="accent1"/>
            </a:effectRef>
            <a:fontRef idx="minor">
              <a:schemeClr val="tx1"/>
            </a:fontRef>
          </p:style>
        </p:cxnSp>
      </p:grpSp>
      <p:sp>
        <p:nvSpPr>
          <p:cNvPr id="3" name="Text Placeholder 2">
            <a:extLst>
              <a:ext uri="{FF2B5EF4-FFF2-40B4-BE49-F238E27FC236}">
                <a16:creationId xmlns:a16="http://schemas.microsoft.com/office/drawing/2014/main" id="{34A537C3-9DA2-6847-9ED8-21289DEED462}"/>
              </a:ext>
            </a:extLst>
          </p:cNvPr>
          <p:cNvSpPr>
            <a:spLocks noGrp="1"/>
          </p:cNvSpPr>
          <p:nvPr>
            <p:ph type="body" idx="1"/>
          </p:nvPr>
        </p:nvSpPr>
        <p:spPr>
          <a:xfrm>
            <a:off x="3618890" y="1376909"/>
            <a:ext cx="5096821" cy="830997"/>
          </a:xfrm>
        </p:spPr>
        <p:txBody>
          <a:bodyPr/>
          <a:lstStyle/>
          <a:p>
            <a:r>
              <a:rPr lang="en-US" dirty="0">
                <a:latin typeface="Source Sans Pro" panose="020B0503030403020204" pitchFamily="34" charset="0"/>
                <a:ea typeface="Source Sans Pro" panose="020B0503030403020204" pitchFamily="34" charset="0"/>
              </a:rPr>
              <a:t>An initiative of the USDA’s Food and Nutrition Service to support the USDA’s Child Nutrition Programs.</a:t>
            </a:r>
          </a:p>
          <a:p>
            <a:endParaRPr lang="en-US" dirty="0"/>
          </a:p>
        </p:txBody>
      </p:sp>
      <p:sp>
        <p:nvSpPr>
          <p:cNvPr id="7" name="Text Placeholder 2">
            <a:extLst>
              <a:ext uri="{FF2B5EF4-FFF2-40B4-BE49-F238E27FC236}">
                <a16:creationId xmlns:a16="http://schemas.microsoft.com/office/drawing/2014/main" id="{E1F73BED-4261-2A4E-82CF-6A6184447F30}"/>
              </a:ext>
            </a:extLst>
          </p:cNvPr>
          <p:cNvSpPr txBox="1">
            <a:spLocks/>
          </p:cNvSpPr>
          <p:nvPr/>
        </p:nvSpPr>
        <p:spPr>
          <a:xfrm>
            <a:off x="3618889" y="2422501"/>
            <a:ext cx="5096821" cy="599788"/>
          </a:xfrm>
          <a:prstGeom prst="rect">
            <a:avLst/>
          </a:prstGeom>
        </p:spPr>
        <p:txBody>
          <a:bodyPr lIns="0" anchor="t" anchorCtr="0"/>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lumMod val="65000"/>
                    <a:lumOff val="35000"/>
                  </a:schemeClr>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latin typeface="Source Sans Pro" panose="020B0503030403020204" pitchFamily="34" charset="0"/>
                <a:ea typeface="Source Sans Pro" panose="020B0503030403020204" pitchFamily="34" charset="0"/>
              </a:rPr>
              <a:t>Aims to improve children’s lifelong eating and physical activity habits.</a:t>
            </a:r>
          </a:p>
        </p:txBody>
      </p:sp>
      <p:sp>
        <p:nvSpPr>
          <p:cNvPr id="8" name="Text Placeholder 2">
            <a:extLst>
              <a:ext uri="{FF2B5EF4-FFF2-40B4-BE49-F238E27FC236}">
                <a16:creationId xmlns:a16="http://schemas.microsoft.com/office/drawing/2014/main" id="{A70B2C4C-3ED9-1249-89A3-3A14017D9B42}"/>
              </a:ext>
            </a:extLst>
          </p:cNvPr>
          <p:cNvSpPr txBox="1">
            <a:spLocks/>
          </p:cNvSpPr>
          <p:nvPr/>
        </p:nvSpPr>
        <p:spPr>
          <a:xfrm>
            <a:off x="3618890" y="3236885"/>
            <a:ext cx="5375704" cy="830997"/>
          </a:xfrm>
          <a:prstGeom prst="rect">
            <a:avLst/>
          </a:prstGeom>
        </p:spPr>
        <p:txBody>
          <a:bodyPr lIns="0" anchor="t" anchorCtr="0"/>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lumMod val="65000"/>
                    <a:lumOff val="35000"/>
                  </a:schemeClr>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latin typeface="Source Sans Pro" panose="020B0503030403020204" pitchFamily="34" charset="0"/>
                <a:ea typeface="Source Sans Pro" panose="020B0503030403020204" pitchFamily="34" charset="0"/>
              </a:rPr>
              <a:t>Provides nutrition education and training materials to State agencies, sponsoring organizations, and CACFP sites.</a:t>
            </a:r>
          </a:p>
        </p:txBody>
      </p:sp>
      <p:pic>
        <p:nvPicPr>
          <p:cNvPr id="13" name="Picture 12" descr="Hyperlink Icon">
            <a:extLst>
              <a:ext uri="{FF2B5EF4-FFF2-40B4-BE49-F238E27FC236}">
                <a16:creationId xmlns:a16="http://schemas.microsoft.com/office/drawing/2014/main" id="{276198BE-3825-5D4A-B361-16F7174BAAA4}"/>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116115" y="4517092"/>
            <a:ext cx="423093" cy="423093"/>
          </a:xfrm>
          <a:prstGeom prst="rect">
            <a:avLst/>
          </a:prstGeom>
        </p:spPr>
      </p:pic>
      <p:sp>
        <p:nvSpPr>
          <p:cNvPr id="5" name="Rectangle 4">
            <a:extLst>
              <a:ext uri="{FF2B5EF4-FFF2-40B4-BE49-F238E27FC236}">
                <a16:creationId xmlns:a16="http://schemas.microsoft.com/office/drawing/2014/main" id="{90989EEB-57ED-E641-B598-2B1FC08652CB}"/>
              </a:ext>
            </a:extLst>
          </p:cNvPr>
          <p:cNvSpPr/>
          <p:nvPr/>
        </p:nvSpPr>
        <p:spPr>
          <a:xfrm>
            <a:off x="994890" y="4517092"/>
            <a:ext cx="6700017" cy="461665"/>
          </a:xfrm>
          <a:prstGeom prst="rect">
            <a:avLst/>
          </a:prstGeom>
        </p:spPr>
        <p:txBody>
          <a:bodyPr wrap="square" lIns="0">
            <a:spAutoFit/>
          </a:bodyPr>
          <a:lstStyle/>
          <a:p>
            <a:pPr algn="ctr"/>
            <a:r>
              <a:rPr lang="en-US" sz="2400" b="1" dirty="0">
                <a:solidFill>
                  <a:schemeClr val="tx1">
                    <a:lumMod val="75000"/>
                    <a:lumOff val="25000"/>
                  </a:schemeClr>
                </a:solidFill>
                <a:latin typeface="Source Sans Pro" panose="020B0503030403020204" pitchFamily="34" charset="0"/>
                <a:ea typeface="Source Sans Pro" panose="020B0503030403020204" pitchFamily="34" charset="0"/>
                <a:hlinkClick r:id="rId5">
                  <a:extLst>
                    <a:ext uri="{A12FA001-AC4F-418D-AE19-62706E023703}">
                      <ahyp:hlinkClr xmlns:ahyp="http://schemas.microsoft.com/office/drawing/2018/hyperlinkcolor" val="tx"/>
                    </a:ext>
                  </a:extLst>
                </a:hlinkClick>
              </a:rPr>
              <a:t>TeamNutrition.usda.gov</a:t>
            </a:r>
            <a:endParaRPr lang="en-US" sz="2400" b="1"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endParaRPr>
          </a:p>
        </p:txBody>
      </p:sp>
    </p:spTree>
    <p:extLst>
      <p:ext uri="{BB962C8B-B14F-4D97-AF65-F5344CB8AC3E}">
        <p14:creationId xmlns:p14="http://schemas.microsoft.com/office/powerpoint/2010/main" val="88686954"/>
      </p:ext>
    </p:extLst>
  </p:cSld>
  <p:clrMapOvr>
    <a:masterClrMapping/>
  </p:clrMapOvr>
  <mc:AlternateContent xmlns:mc="http://schemas.openxmlformats.org/markup-compatibility/2006" xmlns:p14="http://schemas.microsoft.com/office/powerpoint/2010/main">
    <mc:Choice Requires="p14">
      <p:transition spd="slow" p14:dur="2000" advTm="28635"/>
    </mc:Choice>
    <mc:Fallback xmlns="">
      <p:transition spd="slow" advTm="2863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87D7EC2-376B-3144-8BAF-3AC1BDDA1B5E}"/>
              </a:ext>
              <a:ext uri="{C183D7F6-B498-43B3-948B-1728B52AA6E4}">
                <adec:decorative xmlns:adec="http://schemas.microsoft.com/office/drawing/2017/decorative" val="1"/>
              </a:ext>
            </a:extLst>
          </p:cNvPr>
          <p:cNvSpPr txBox="1"/>
          <p:nvPr/>
        </p:nvSpPr>
        <p:spPr>
          <a:xfrm>
            <a:off x="603844" y="258798"/>
            <a:ext cx="1380227" cy="1323439"/>
          </a:xfrm>
          <a:prstGeom prst="rect">
            <a:avLst/>
          </a:prstGeom>
          <a:noFill/>
        </p:spPr>
        <p:txBody>
          <a:bodyPr wrap="square" rtlCol="0">
            <a:spAutoFit/>
          </a:bodyPr>
          <a:lstStyle/>
          <a:p>
            <a:pPr algn="ctr"/>
            <a:r>
              <a:rPr lang="en-US" sz="8000" b="1" dirty="0">
                <a:solidFill>
                  <a:srgbClr val="740507"/>
                </a:solidFill>
                <a:latin typeface="Helvetica" pitchFamily="2" charset="0"/>
              </a:rPr>
              <a:t>?</a:t>
            </a:r>
          </a:p>
        </p:txBody>
      </p:sp>
      <p:sp>
        <p:nvSpPr>
          <p:cNvPr id="2" name="Title 1">
            <a:extLst>
              <a:ext uri="{FF2B5EF4-FFF2-40B4-BE49-F238E27FC236}">
                <a16:creationId xmlns:a16="http://schemas.microsoft.com/office/drawing/2014/main" id="{F994C4EC-3FF1-B140-94DA-D2DFA35861A2}"/>
              </a:ext>
            </a:extLst>
          </p:cNvPr>
          <p:cNvSpPr>
            <a:spLocks noGrp="1"/>
          </p:cNvSpPr>
          <p:nvPr>
            <p:ph type="title"/>
          </p:nvPr>
        </p:nvSpPr>
        <p:spPr>
          <a:xfrm>
            <a:off x="0" y="1488922"/>
            <a:ext cx="2934269" cy="1414450"/>
          </a:xfrm>
        </p:spPr>
        <p:txBody>
          <a:bodyPr lIns="228600" tIns="0"/>
          <a:lstStyle/>
          <a:p>
            <a:r>
              <a:rPr lang="en-US" sz="1800" dirty="0">
                <a:latin typeface="+mj-lt"/>
              </a:rPr>
              <a:t>#6 Answer:</a:t>
            </a:r>
            <a:br>
              <a:rPr lang="en-US" sz="1800" dirty="0">
                <a:latin typeface="+mj-lt"/>
              </a:rPr>
            </a:br>
            <a:r>
              <a:rPr lang="en-US" sz="1800" b="0" dirty="0">
                <a:latin typeface="+mj-lt"/>
              </a:rPr>
              <a:t>Is this cereal creditable?</a:t>
            </a:r>
          </a:p>
        </p:txBody>
      </p:sp>
      <p:sp>
        <p:nvSpPr>
          <p:cNvPr id="18" name="Content Placeholder 3">
            <a:extLst>
              <a:ext uri="{FF2B5EF4-FFF2-40B4-BE49-F238E27FC236}">
                <a16:creationId xmlns:a16="http://schemas.microsoft.com/office/drawing/2014/main" id="{D5596D0E-71BE-E047-A7D8-732285CDE5A3}"/>
              </a:ext>
            </a:extLst>
          </p:cNvPr>
          <p:cNvSpPr txBox="1">
            <a:spLocks/>
          </p:cNvSpPr>
          <p:nvPr/>
        </p:nvSpPr>
        <p:spPr>
          <a:xfrm>
            <a:off x="528094" y="2494113"/>
            <a:ext cx="1267239" cy="848467"/>
          </a:xfrm>
          <a:prstGeom prst="rect">
            <a:avLst/>
          </a:prstGeom>
        </p:spPr>
        <p:txBody>
          <a:bodyPr/>
          <a:lstStyle>
            <a:lvl1pPr marL="274320" indent="-274320" algn="l" defTabSz="914400" rtl="0" eaLnBrk="1" latinLnBrk="0" hangingPunct="1">
              <a:lnSpc>
                <a:spcPct val="90000"/>
              </a:lnSpc>
              <a:spcBef>
                <a:spcPts val="1000"/>
              </a:spcBef>
              <a:buClr>
                <a:srgbClr val="062F6E"/>
              </a:buClr>
              <a:buFontTx/>
              <a:buBlip>
                <a:blip r:embed="rId3"/>
              </a:buBlip>
              <a:defRPr sz="2000" b="0" i="0" kern="1200">
                <a:solidFill>
                  <a:schemeClr val="tx1">
                    <a:lumMod val="65000"/>
                    <a:lumOff val="3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34963">
              <a:buClr>
                <a:srgbClr val="740507"/>
              </a:buClr>
              <a:buFont typeface="Wingdings" pitchFamily="2" charset="2"/>
              <a:buChar char="q"/>
            </a:pPr>
            <a:r>
              <a:rPr lang="en-US" sz="1800" dirty="0">
                <a:solidFill>
                  <a:srgbClr val="740507"/>
                </a:solidFill>
                <a:latin typeface="+mn-lt"/>
              </a:rPr>
              <a:t>Yes</a:t>
            </a:r>
          </a:p>
          <a:p>
            <a:pPr marL="342900" indent="-334963">
              <a:buClr>
                <a:srgbClr val="740507"/>
              </a:buClr>
              <a:buFont typeface="Wingdings" pitchFamily="2" charset="2"/>
              <a:buChar char="q"/>
            </a:pPr>
            <a:r>
              <a:rPr lang="en-US" sz="1800" dirty="0">
                <a:solidFill>
                  <a:srgbClr val="740507"/>
                </a:solidFill>
                <a:latin typeface="+mn-lt"/>
              </a:rPr>
              <a:t>No</a:t>
            </a:r>
          </a:p>
        </p:txBody>
      </p:sp>
      <p:pic>
        <p:nvPicPr>
          <p:cNvPr id="7" name="Picture 6" descr="Check mark at the answer &quot;Yes&quot;">
            <a:extLst>
              <a:ext uri="{FF2B5EF4-FFF2-40B4-BE49-F238E27FC236}">
                <a16:creationId xmlns:a16="http://schemas.microsoft.com/office/drawing/2014/main" id="{C111910D-72C6-8A7A-7E99-FE0F190C98EE}"/>
              </a:ext>
            </a:extLst>
          </p:cNvPr>
          <p:cNvPicPr>
            <a:picLocks noChangeAspect="1"/>
          </p:cNvPicPr>
          <p:nvPr/>
        </p:nvPicPr>
        <p:blipFill>
          <a:blip r:embed="rId4"/>
          <a:stretch>
            <a:fillRect/>
          </a:stretch>
        </p:blipFill>
        <p:spPr>
          <a:xfrm>
            <a:off x="528094" y="2382248"/>
            <a:ext cx="432854" cy="493819"/>
          </a:xfrm>
          <a:prstGeom prst="rect">
            <a:avLst/>
          </a:prstGeom>
        </p:spPr>
      </p:pic>
      <p:sp>
        <p:nvSpPr>
          <p:cNvPr id="10" name="Rounded Rectangle 9">
            <a:extLst>
              <a:ext uri="{FF2B5EF4-FFF2-40B4-BE49-F238E27FC236}">
                <a16:creationId xmlns:a16="http://schemas.microsoft.com/office/drawing/2014/main" id="{A980309F-3983-184A-8C17-F9B261E3B5F5}"/>
              </a:ext>
            </a:extLst>
          </p:cNvPr>
          <p:cNvSpPr/>
          <p:nvPr/>
        </p:nvSpPr>
        <p:spPr>
          <a:xfrm>
            <a:off x="3342883" y="1212545"/>
            <a:ext cx="2458234" cy="552754"/>
          </a:xfrm>
          <a:prstGeom prst="roundRect">
            <a:avLst>
              <a:gd name="adj" fmla="val 0"/>
            </a:avLst>
          </a:prstGeom>
          <a:solidFill>
            <a:srgbClr val="FDC26D"/>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lstStyle/>
          <a:p>
            <a:pPr algn="ctr"/>
            <a:r>
              <a:rPr lang="en-US" sz="1600" b="1" dirty="0">
                <a:solidFill>
                  <a:schemeClr val="tx1"/>
                </a:solidFill>
                <a:latin typeface="+mj-lt"/>
              </a:rPr>
              <a:t>C Brand </a:t>
            </a:r>
          </a:p>
          <a:p>
            <a:pPr algn="ctr"/>
            <a:r>
              <a:rPr lang="en-US" sz="1600" b="1" dirty="0">
                <a:solidFill>
                  <a:schemeClr val="tx1"/>
                </a:solidFill>
                <a:latin typeface="+mj-lt"/>
              </a:rPr>
              <a:t>Great Granola Cereal  </a:t>
            </a:r>
          </a:p>
        </p:txBody>
      </p:sp>
      <p:pic>
        <p:nvPicPr>
          <p:cNvPr id="5" name="Picture 2" descr="April 2023 – Nutrition Facts Labels and the CACFP - Institute of Child  Nutrition">
            <a:extLst>
              <a:ext uri="{FF2B5EF4-FFF2-40B4-BE49-F238E27FC236}">
                <a16:creationId xmlns:a16="http://schemas.microsoft.com/office/drawing/2014/main" id="{2F76959F-F020-6FA4-A82E-A54957DA31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2883" y="1899842"/>
            <a:ext cx="2458234" cy="310896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descr="Square highlighting the serving size of 2/3 cup, 55 grams">
            <a:extLst>
              <a:ext uri="{FF2B5EF4-FFF2-40B4-BE49-F238E27FC236}">
                <a16:creationId xmlns:a16="http://schemas.microsoft.com/office/drawing/2014/main" id="{3030F06C-2168-1DFD-658A-76A41873EEB7}"/>
              </a:ext>
            </a:extLst>
          </p:cNvPr>
          <p:cNvSpPr/>
          <p:nvPr/>
        </p:nvSpPr>
        <p:spPr>
          <a:xfrm>
            <a:off x="4809893" y="2382248"/>
            <a:ext cx="976356" cy="189502"/>
          </a:xfrm>
          <a:prstGeom prst="rect">
            <a:avLst/>
          </a:prstGeom>
          <a:noFill/>
          <a:ln w="28575">
            <a:solidFill>
              <a:srgbClr val="8E23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descr="Emphasis highlighting serving size. ">
            <a:extLst>
              <a:ext uri="{FF2B5EF4-FFF2-40B4-BE49-F238E27FC236}">
                <a16:creationId xmlns:a16="http://schemas.microsoft.com/office/drawing/2014/main" id="{B52844DC-996D-AE98-C873-B86FDAC53799}"/>
              </a:ext>
            </a:extLst>
          </p:cNvPr>
          <p:cNvSpPr/>
          <p:nvPr/>
        </p:nvSpPr>
        <p:spPr>
          <a:xfrm flipV="1">
            <a:off x="3342884" y="4057650"/>
            <a:ext cx="1981591" cy="273410"/>
          </a:xfrm>
          <a:prstGeom prst="ellipse">
            <a:avLst/>
          </a:prstGeom>
          <a:noFill/>
          <a:ln w="19050">
            <a:solidFill>
              <a:srgbClr val="740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0913604E-B360-4801-A1BD-5B5DE7A017A7}"/>
              </a:ext>
            </a:extLst>
          </p:cNvPr>
          <p:cNvSpPr/>
          <p:nvPr/>
        </p:nvSpPr>
        <p:spPr>
          <a:xfrm>
            <a:off x="3473251" y="4808747"/>
            <a:ext cx="2157663" cy="400110"/>
          </a:xfrm>
          <a:prstGeom prst="rect">
            <a:avLst/>
          </a:prstGeom>
        </p:spPr>
        <p:txBody>
          <a:bodyPr wrap="square">
            <a:spAutoFit/>
          </a:bodyPr>
          <a:lstStyle/>
          <a:p>
            <a:r>
              <a:rPr lang="en-US" sz="400" dirty="0">
                <a:solidFill>
                  <a:schemeClr val="bg1"/>
                </a:solidFill>
                <a:latin typeface="Arial" panose="020B0604020202020204" pitchFamily="34" charset="0"/>
                <a:cs typeface="Arial" panose="020B0604020202020204" pitchFamily="34" charset="0"/>
              </a:rPr>
              <a:t>Raise your hand if you think this cereal is creditable/meets the sugar limit for cereals in the CACFP [pause and wait for a show of hands].</a:t>
            </a:r>
          </a:p>
          <a:p>
            <a:endParaRPr lang="en-US" sz="400" dirty="0">
              <a:solidFill>
                <a:schemeClr val="bg1"/>
              </a:solidFill>
              <a:latin typeface="Arial" panose="020B0604020202020204" pitchFamily="34" charset="0"/>
              <a:cs typeface="Arial" panose="020B0604020202020204" pitchFamily="34" charset="0"/>
            </a:endParaRPr>
          </a:p>
          <a:p>
            <a:r>
              <a:rPr lang="en-US" sz="400" dirty="0">
                <a:solidFill>
                  <a:schemeClr val="bg1"/>
                </a:solidFill>
                <a:latin typeface="Arial" panose="020B0604020202020204" pitchFamily="34" charset="0"/>
                <a:cs typeface="Arial" panose="020B0604020202020204" pitchFamily="34" charset="0"/>
              </a:rPr>
              <a:t>Raise your hand if you think this cereal is not creditable/does not meet the sugar limit for cereals in the CACFP [pause and wait for a show of hands].</a:t>
            </a:r>
          </a:p>
        </p:txBody>
      </p:sp>
      <p:pic>
        <p:nvPicPr>
          <p:cNvPr id="8" name="Picture 7" descr="cereal box">
            <a:extLst>
              <a:ext uri="{FF2B5EF4-FFF2-40B4-BE49-F238E27FC236}">
                <a16:creationId xmlns:a16="http://schemas.microsoft.com/office/drawing/2014/main" id="{E9818FDE-40EB-1AF3-353D-2EFC0E855AF2}"/>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rot="761515">
            <a:off x="6218446" y="1256127"/>
            <a:ext cx="924334" cy="1150500"/>
          </a:xfrm>
          <a:prstGeom prst="rect">
            <a:avLst/>
          </a:prstGeom>
        </p:spPr>
      </p:pic>
      <p:pic>
        <p:nvPicPr>
          <p:cNvPr id="4" name="Picture 3" descr="Table with the serving size column in the left and the added sugars column at the right. The row with 55-58 grams serving size with 12 grams is circled. ">
            <a:extLst>
              <a:ext uri="{FF2B5EF4-FFF2-40B4-BE49-F238E27FC236}">
                <a16:creationId xmlns:a16="http://schemas.microsoft.com/office/drawing/2014/main" id="{C76FC065-5192-585E-73B7-CD904A6249ED}"/>
              </a:ext>
            </a:extLst>
          </p:cNvPr>
          <p:cNvPicPr>
            <a:picLocks noChangeAspect="1"/>
          </p:cNvPicPr>
          <p:nvPr/>
        </p:nvPicPr>
        <p:blipFill>
          <a:blip r:embed="rId7"/>
          <a:stretch>
            <a:fillRect/>
          </a:stretch>
        </p:blipFill>
        <p:spPr>
          <a:xfrm>
            <a:off x="5938605" y="2658089"/>
            <a:ext cx="3119670" cy="2350713"/>
          </a:xfrm>
          <a:prstGeom prst="rect">
            <a:avLst/>
          </a:prstGeom>
        </p:spPr>
      </p:pic>
      <p:sp>
        <p:nvSpPr>
          <p:cNvPr id="6" name="Oval 5" descr="Emphasis highlighting serving size. ">
            <a:extLst>
              <a:ext uri="{FF2B5EF4-FFF2-40B4-BE49-F238E27FC236}">
                <a16:creationId xmlns:a16="http://schemas.microsoft.com/office/drawing/2014/main" id="{0C55AB5A-16D7-3C5B-B90E-960328E4C4F7}"/>
              </a:ext>
            </a:extLst>
          </p:cNvPr>
          <p:cNvSpPr/>
          <p:nvPr/>
        </p:nvSpPr>
        <p:spPr>
          <a:xfrm flipV="1">
            <a:off x="6048374" y="4238624"/>
            <a:ext cx="2943225" cy="276225"/>
          </a:xfrm>
          <a:prstGeom prst="ellipse">
            <a:avLst/>
          </a:prstGeom>
          <a:noFill/>
          <a:ln w="19050">
            <a:solidFill>
              <a:srgbClr val="740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67353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5C5F03-7138-C997-00BD-429BDA7D77FE}"/>
              </a:ext>
            </a:extLst>
          </p:cNvPr>
          <p:cNvSpPr>
            <a:spLocks noGrp="1"/>
          </p:cNvSpPr>
          <p:nvPr>
            <p:ph type="title"/>
          </p:nvPr>
        </p:nvSpPr>
        <p:spPr>
          <a:xfrm>
            <a:off x="0" y="-819149"/>
            <a:ext cx="7886700" cy="819149"/>
          </a:xfrm>
        </p:spPr>
        <p:txBody>
          <a:bodyPr lIns="365760" tIns="228600" rIns="0" bIns="0" anchor="b"/>
          <a:lstStyle/>
          <a:p>
            <a:r>
              <a:rPr lang="en-US" dirty="0"/>
              <a:t>Cereals To Serve in the CACFP</a:t>
            </a:r>
            <a:endParaRPr lang="es-ES" dirty="0"/>
          </a:p>
        </p:txBody>
      </p:sp>
      <p:pic>
        <p:nvPicPr>
          <p:cNvPr id="23" name="Picture 22" descr="Second page of the training worksheet with a Try It Out section">
            <a:extLst>
              <a:ext uri="{FF2B5EF4-FFF2-40B4-BE49-F238E27FC236}">
                <a16:creationId xmlns:a16="http://schemas.microsoft.com/office/drawing/2014/main" id="{65C06952-921B-D3E9-964E-530E1D7E632D}"/>
              </a:ext>
            </a:extLst>
          </p:cNvPr>
          <p:cNvPicPr>
            <a:picLocks noChangeAspect="1"/>
          </p:cNvPicPr>
          <p:nvPr/>
        </p:nvPicPr>
        <p:blipFill>
          <a:blip r:embed="rId3"/>
          <a:stretch>
            <a:fillRect/>
          </a:stretch>
        </p:blipFill>
        <p:spPr>
          <a:xfrm>
            <a:off x="123482" y="85262"/>
            <a:ext cx="3171177" cy="4114800"/>
          </a:xfrm>
          <a:prstGeom prst="rect">
            <a:avLst/>
          </a:prstGeom>
        </p:spPr>
      </p:pic>
      <p:grpSp>
        <p:nvGrpSpPr>
          <p:cNvPr id="26" name="Group 25" descr="Screenshot of the Sugar Limits in Cereal worksheet titled &quot;Try It Out!&quot; The worksheet includes a table with columns for serving sizes and their corresponding sugar limits, followed by an empty table to fill in with information from various cereals. A larger version of the table is to the right. ">
            <a:extLst>
              <a:ext uri="{FF2B5EF4-FFF2-40B4-BE49-F238E27FC236}">
                <a16:creationId xmlns:a16="http://schemas.microsoft.com/office/drawing/2014/main" id="{4E3E6D8F-F3A6-478C-9B89-04A21C0561C4}"/>
              </a:ext>
            </a:extLst>
          </p:cNvPr>
          <p:cNvGrpSpPr/>
          <p:nvPr/>
        </p:nvGrpSpPr>
        <p:grpSpPr>
          <a:xfrm>
            <a:off x="211435" y="2051948"/>
            <a:ext cx="4247743" cy="2194560"/>
            <a:chOff x="42406" y="2116456"/>
            <a:chExt cx="4491742" cy="2099256"/>
          </a:xfrm>
        </p:grpSpPr>
        <p:sp>
          <p:nvSpPr>
            <p:cNvPr id="29" name="Rounded Rectangle 8">
              <a:extLst>
                <a:ext uri="{FF2B5EF4-FFF2-40B4-BE49-F238E27FC236}">
                  <a16:creationId xmlns:a16="http://schemas.microsoft.com/office/drawing/2014/main" id="{90A30DD4-40B0-4A4B-BCF1-88F5CC78DBDC}"/>
                </a:ext>
                <a:ext uri="{C183D7F6-B498-43B3-948B-1728B52AA6E4}">
                  <adec:decorative xmlns:adec="http://schemas.microsoft.com/office/drawing/2017/decorative" val="1"/>
                </a:ext>
              </a:extLst>
            </p:cNvPr>
            <p:cNvSpPr/>
            <p:nvPr/>
          </p:nvSpPr>
          <p:spPr>
            <a:xfrm>
              <a:off x="42406" y="2116456"/>
              <a:ext cx="3251822" cy="2099256"/>
            </a:xfrm>
            <a:prstGeom prst="roundRect">
              <a:avLst>
                <a:gd name="adj" fmla="val 2163"/>
              </a:avLst>
            </a:prstGeom>
            <a:noFill/>
            <a:ln w="19050">
              <a:solidFill>
                <a:srgbClr val="740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28" name="Elbow Connector 11">
              <a:extLst>
                <a:ext uri="{FF2B5EF4-FFF2-40B4-BE49-F238E27FC236}">
                  <a16:creationId xmlns:a16="http://schemas.microsoft.com/office/drawing/2014/main" id="{BF7D6DEC-9183-384A-B151-4F3CCF0851AD}"/>
                </a:ext>
                <a:ext uri="{C183D7F6-B498-43B3-948B-1728B52AA6E4}">
                  <adec:decorative xmlns:adec="http://schemas.microsoft.com/office/drawing/2017/decorative" val="1"/>
                </a:ext>
              </a:extLst>
            </p:cNvPr>
            <p:cNvCxnSpPr>
              <a:cxnSpLocks/>
            </p:cNvCxnSpPr>
            <p:nvPr/>
          </p:nvCxnSpPr>
          <p:spPr>
            <a:xfrm rot="10800000" flipV="1">
              <a:off x="3180873" y="2597064"/>
              <a:ext cx="1353275" cy="888629"/>
            </a:xfrm>
            <a:prstGeom prst="bentConnector3">
              <a:avLst>
                <a:gd name="adj1" fmla="val 50000"/>
              </a:avLst>
            </a:prstGeom>
            <a:ln w="19050">
              <a:solidFill>
                <a:srgbClr val="740507"/>
              </a:solidFill>
              <a:tailEnd type="oval"/>
            </a:ln>
          </p:spPr>
          <p:style>
            <a:lnRef idx="1">
              <a:schemeClr val="accent1"/>
            </a:lnRef>
            <a:fillRef idx="0">
              <a:schemeClr val="accent1"/>
            </a:fillRef>
            <a:effectRef idx="0">
              <a:schemeClr val="accent1"/>
            </a:effectRef>
            <a:fontRef idx="minor">
              <a:schemeClr val="tx1"/>
            </a:fontRef>
          </p:style>
        </p:cxnSp>
      </p:grpSp>
      <p:pic>
        <p:nvPicPr>
          <p:cNvPr id="33" name="Picture 32" descr="Table to be filled with Cereals to Serve in the CACFP, it has four columns, &#10;1. Cereal Brand&#10;2. Cereal Name&#10;3. Serving Size&#10;4. Added Sugars in Grams">
            <a:extLst>
              <a:ext uri="{FF2B5EF4-FFF2-40B4-BE49-F238E27FC236}">
                <a16:creationId xmlns:a16="http://schemas.microsoft.com/office/drawing/2014/main" id="{72AE28F8-714A-6ED2-8708-9BF6AE119A50}"/>
              </a:ext>
            </a:extLst>
          </p:cNvPr>
          <p:cNvPicPr>
            <a:picLocks noChangeAspect="1"/>
          </p:cNvPicPr>
          <p:nvPr/>
        </p:nvPicPr>
        <p:blipFill>
          <a:blip r:embed="rId4"/>
          <a:stretch>
            <a:fillRect/>
          </a:stretch>
        </p:blipFill>
        <p:spPr>
          <a:xfrm>
            <a:off x="3995843" y="1890086"/>
            <a:ext cx="4555496" cy="2194560"/>
          </a:xfrm>
          <a:prstGeom prst="rect">
            <a:avLst/>
          </a:prstGeom>
          <a:effectLst>
            <a:glow rad="139700">
              <a:schemeClr val="accent3">
                <a:satMod val="175000"/>
                <a:alpha val="40000"/>
              </a:schemeClr>
            </a:glow>
          </a:effectLst>
        </p:spPr>
      </p:pic>
      <p:sp>
        <p:nvSpPr>
          <p:cNvPr id="2" name="Rectangle 1">
            <a:extLst>
              <a:ext uri="{FF2B5EF4-FFF2-40B4-BE49-F238E27FC236}">
                <a16:creationId xmlns:a16="http://schemas.microsoft.com/office/drawing/2014/main" id="{14A4454C-8CE2-4103-8426-BC23347146FA}"/>
              </a:ext>
            </a:extLst>
          </p:cNvPr>
          <p:cNvSpPr/>
          <p:nvPr/>
        </p:nvSpPr>
        <p:spPr>
          <a:xfrm>
            <a:off x="4312224" y="4084646"/>
            <a:ext cx="4572000" cy="230832"/>
          </a:xfrm>
          <a:prstGeom prst="rect">
            <a:avLst/>
          </a:prstGeom>
        </p:spPr>
        <p:txBody>
          <a:bodyPr>
            <a:spAutoFit/>
          </a:bodyPr>
          <a:lstStyle/>
          <a:p>
            <a:r>
              <a:rPr lang="en-US" sz="300" dirty="0">
                <a:solidFill>
                  <a:schemeClr val="bg1"/>
                </a:solidFill>
                <a:latin typeface="Arial" panose="020B0604020202020204" pitchFamily="34" charset="0"/>
                <a:cs typeface="Arial" panose="020B0604020202020204" pitchFamily="34" charset="0"/>
              </a:rPr>
              <a:t>Because this is a creditable cereal, you can write it down on your “Cereals to Serve in the CACFP” list on page 2 of the worksheet. You can continue to add to this list as you find additional creditable breakfast cereals you may serve in your program.</a:t>
            </a:r>
          </a:p>
          <a:p>
            <a:endParaRPr lang="en-US" sz="300" dirty="0">
              <a:solidFill>
                <a:schemeClr val="bg1"/>
              </a:solidFill>
              <a:latin typeface="Arial" panose="020B0604020202020204" pitchFamily="34" charset="0"/>
              <a:cs typeface="Arial" panose="020B0604020202020204" pitchFamily="34" charset="0"/>
            </a:endParaRPr>
          </a:p>
          <a:p>
            <a:r>
              <a:rPr lang="en-US" sz="300" dirty="0">
                <a:solidFill>
                  <a:schemeClr val="bg1"/>
                </a:solidFill>
                <a:latin typeface="Arial" panose="020B0604020202020204" pitchFamily="34" charset="0"/>
                <a:cs typeface="Arial" panose="020B0604020202020204" pitchFamily="34" charset="0"/>
              </a:rPr>
              <a:t>Because we know that cereal formulations can change from time to time, we also include a note on the worksheet reminding users to check the Nutrition Facts label on the cereal every time to make sure the cereal meets the sugar limit.</a:t>
            </a:r>
          </a:p>
        </p:txBody>
      </p:sp>
    </p:spTree>
    <p:extLst>
      <p:ext uri="{BB962C8B-B14F-4D97-AF65-F5344CB8AC3E}">
        <p14:creationId xmlns:p14="http://schemas.microsoft.com/office/powerpoint/2010/main" val="2190804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29CCE-5D09-0648-B0F9-60048339CE17}"/>
              </a:ext>
            </a:extLst>
          </p:cNvPr>
          <p:cNvSpPr>
            <a:spLocks noGrp="1"/>
          </p:cNvSpPr>
          <p:nvPr>
            <p:ph type="title"/>
          </p:nvPr>
        </p:nvSpPr>
        <p:spPr>
          <a:xfrm>
            <a:off x="-1" y="0"/>
            <a:ext cx="6551113" cy="1009979"/>
          </a:xfrm>
        </p:spPr>
        <p:txBody>
          <a:bodyPr/>
          <a:lstStyle/>
          <a:p>
            <a:r>
              <a:rPr lang="en-US" sz="3200" dirty="0">
                <a:solidFill>
                  <a:srgbClr val="740507"/>
                </a:solidFill>
                <a:latin typeface="Source Sans Pro" panose="020B0503030403020204" pitchFamily="34" charset="0"/>
                <a:ea typeface="Source Sans Pro" panose="020B0503030403020204" pitchFamily="34" charset="0"/>
              </a:rPr>
              <a:t>#7 Try It Out! </a:t>
            </a:r>
            <a:r>
              <a:rPr lang="en-US" sz="2800" b="0" dirty="0">
                <a:solidFill>
                  <a:srgbClr val="740507"/>
                </a:solidFill>
                <a:latin typeface="Source Sans Pro" panose="020B0503030403020204" pitchFamily="34" charset="0"/>
                <a:ea typeface="Source Sans Pro" panose="020B0503030403020204" pitchFamily="34" charset="0"/>
              </a:rPr>
              <a:t>Which Cereals Can You Add to Your List? </a:t>
            </a:r>
          </a:p>
        </p:txBody>
      </p:sp>
      <p:pic>
        <p:nvPicPr>
          <p:cNvPr id="9" name="Picture 8" descr="Illustration of a girl eating a bowl of cereal. ">
            <a:extLst>
              <a:ext uri="{FF2B5EF4-FFF2-40B4-BE49-F238E27FC236}">
                <a16:creationId xmlns:a16="http://schemas.microsoft.com/office/drawing/2014/main" id="{24FCD5CC-63DC-C346-BA28-B1F10B738A5C}"/>
              </a:ext>
            </a:extLst>
          </p:cNvPr>
          <p:cNvPicPr>
            <a:picLocks noChangeAspect="1"/>
          </p:cNvPicPr>
          <p:nvPr/>
        </p:nvPicPr>
        <p:blipFill>
          <a:blip r:embed="rId3"/>
          <a:stretch>
            <a:fillRect/>
          </a:stretch>
        </p:blipFill>
        <p:spPr>
          <a:xfrm>
            <a:off x="1614361" y="1626297"/>
            <a:ext cx="2252133" cy="2286000"/>
          </a:xfrm>
          <a:prstGeom prst="rect">
            <a:avLst/>
          </a:prstGeom>
        </p:spPr>
      </p:pic>
      <p:sp>
        <p:nvSpPr>
          <p:cNvPr id="6" name="Rounded Rectangle 5">
            <a:extLst>
              <a:ext uri="{FF2B5EF4-FFF2-40B4-BE49-F238E27FC236}">
                <a16:creationId xmlns:a16="http://schemas.microsoft.com/office/drawing/2014/main" id="{98913CB6-66AA-8540-87AE-6FC90CE053CD}"/>
              </a:ext>
            </a:extLst>
          </p:cNvPr>
          <p:cNvSpPr/>
          <p:nvPr/>
        </p:nvSpPr>
        <p:spPr>
          <a:xfrm>
            <a:off x="4341262" y="1353551"/>
            <a:ext cx="2076347" cy="766571"/>
          </a:xfrm>
          <a:prstGeom prst="roundRect">
            <a:avLst>
              <a:gd name="adj" fmla="val 0"/>
            </a:avLst>
          </a:prstGeom>
          <a:solidFill>
            <a:srgbClr val="FDC26D"/>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nchorCtr="0"/>
          <a:lstStyle/>
          <a:p>
            <a:pPr algn="ctr"/>
            <a:r>
              <a:rPr lang="en-US" sz="1600" b="1" dirty="0">
                <a:solidFill>
                  <a:schemeClr val="tx1"/>
                </a:solidFill>
                <a:latin typeface="Source Sans Pro" panose="020B0503030403020204" pitchFamily="34" charset="0"/>
                <a:ea typeface="Source Sans Pro" panose="020B0503030403020204" pitchFamily="34" charset="0"/>
              </a:rPr>
              <a:t>D Brand </a:t>
            </a:r>
          </a:p>
          <a:p>
            <a:pPr algn="ctr"/>
            <a:r>
              <a:rPr lang="en-US" sz="1600" b="1" dirty="0">
                <a:solidFill>
                  <a:schemeClr val="tx1"/>
                </a:solidFill>
                <a:latin typeface="Source Sans Pro" panose="020B0503030403020204" pitchFamily="34" charset="0"/>
                <a:ea typeface="Source Sans Pro" panose="020B0503030403020204" pitchFamily="34" charset="0"/>
              </a:rPr>
              <a:t>Fruity Flakes Cereal  </a:t>
            </a:r>
          </a:p>
        </p:txBody>
      </p:sp>
      <p:pic>
        <p:nvPicPr>
          <p:cNvPr id="4" name="Picture 3" descr="Nutrition Facts label with two column, one just cereal at the middle column and has 12 grams of added sugars in 1 cup (37gram) and another column with cereal and skim milk, which has 12 grams of added sugars in 1 cup of cereal with 3/4 cup of milk">
            <a:extLst>
              <a:ext uri="{FF2B5EF4-FFF2-40B4-BE49-F238E27FC236}">
                <a16:creationId xmlns:a16="http://schemas.microsoft.com/office/drawing/2014/main" id="{3B026AFB-9FCD-BF86-1B45-D452E2F0437D}"/>
              </a:ext>
            </a:extLst>
          </p:cNvPr>
          <p:cNvPicPr>
            <a:picLocks noChangeAspect="1"/>
          </p:cNvPicPr>
          <p:nvPr/>
        </p:nvPicPr>
        <p:blipFill>
          <a:blip r:embed="rId4"/>
          <a:stretch>
            <a:fillRect/>
          </a:stretch>
        </p:blipFill>
        <p:spPr>
          <a:xfrm>
            <a:off x="4341262" y="2084841"/>
            <a:ext cx="2076347" cy="2886328"/>
          </a:xfrm>
          <a:prstGeom prst="rect">
            <a:avLst/>
          </a:prstGeom>
        </p:spPr>
      </p:pic>
    </p:spTree>
    <p:extLst>
      <p:ext uri="{BB962C8B-B14F-4D97-AF65-F5344CB8AC3E}">
        <p14:creationId xmlns:p14="http://schemas.microsoft.com/office/powerpoint/2010/main" val="4018426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87D7EC2-376B-3144-8BAF-3AC1BDDA1B5E}"/>
              </a:ext>
              <a:ext uri="{C183D7F6-B498-43B3-948B-1728B52AA6E4}">
                <adec:decorative xmlns:adec="http://schemas.microsoft.com/office/drawing/2017/decorative" val="1"/>
              </a:ext>
            </a:extLst>
          </p:cNvPr>
          <p:cNvSpPr txBox="1"/>
          <p:nvPr/>
        </p:nvSpPr>
        <p:spPr>
          <a:xfrm>
            <a:off x="603844" y="258798"/>
            <a:ext cx="1380227"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740507"/>
                </a:solidFill>
                <a:effectLst/>
                <a:uLnTx/>
                <a:uFillTx/>
                <a:latin typeface="Helvetica" pitchFamily="2" charset="0"/>
                <a:ea typeface="+mn-ea"/>
                <a:cs typeface="+mn-cs"/>
              </a:rPr>
              <a:t>?</a:t>
            </a:r>
          </a:p>
        </p:txBody>
      </p:sp>
      <p:sp>
        <p:nvSpPr>
          <p:cNvPr id="2" name="Title 1">
            <a:extLst>
              <a:ext uri="{FF2B5EF4-FFF2-40B4-BE49-F238E27FC236}">
                <a16:creationId xmlns:a16="http://schemas.microsoft.com/office/drawing/2014/main" id="{F994C4EC-3FF1-B140-94DA-D2DFA35861A2}"/>
              </a:ext>
            </a:extLst>
          </p:cNvPr>
          <p:cNvSpPr>
            <a:spLocks noGrp="1"/>
          </p:cNvSpPr>
          <p:nvPr>
            <p:ph type="title"/>
          </p:nvPr>
        </p:nvSpPr>
        <p:spPr>
          <a:xfrm>
            <a:off x="0" y="1488922"/>
            <a:ext cx="2934269" cy="1414450"/>
          </a:xfrm>
        </p:spPr>
        <p:txBody>
          <a:bodyPr lIns="228600" tIns="0"/>
          <a:lstStyle/>
          <a:p>
            <a:r>
              <a:rPr lang="en-US" sz="1800" dirty="0">
                <a:latin typeface="+mj-lt"/>
              </a:rPr>
              <a:t>#7 Try It Out! </a:t>
            </a:r>
            <a:br>
              <a:rPr lang="en-US" sz="1800" dirty="0">
                <a:latin typeface="+mj-lt"/>
              </a:rPr>
            </a:br>
            <a:r>
              <a:rPr lang="en-US" sz="1800" b="0" dirty="0">
                <a:latin typeface="+mj-lt"/>
              </a:rPr>
              <a:t>Is this cereal creditable?</a:t>
            </a:r>
          </a:p>
        </p:txBody>
      </p:sp>
      <p:sp>
        <p:nvSpPr>
          <p:cNvPr id="18" name="Content Placeholder 3">
            <a:extLst>
              <a:ext uri="{FF2B5EF4-FFF2-40B4-BE49-F238E27FC236}">
                <a16:creationId xmlns:a16="http://schemas.microsoft.com/office/drawing/2014/main" id="{D5596D0E-71BE-E047-A7D8-732285CDE5A3}"/>
              </a:ext>
            </a:extLst>
          </p:cNvPr>
          <p:cNvSpPr txBox="1">
            <a:spLocks/>
          </p:cNvSpPr>
          <p:nvPr/>
        </p:nvSpPr>
        <p:spPr>
          <a:xfrm>
            <a:off x="528094" y="2494113"/>
            <a:ext cx="1267239" cy="848467"/>
          </a:xfrm>
          <a:prstGeom prst="rect">
            <a:avLst/>
          </a:prstGeom>
        </p:spPr>
        <p:txBody>
          <a:bodyPr/>
          <a:lstStyle>
            <a:lvl1pPr marL="274320" indent="-274320" algn="l" defTabSz="914400" rtl="0" eaLnBrk="1" latinLnBrk="0" hangingPunct="1">
              <a:lnSpc>
                <a:spcPct val="90000"/>
              </a:lnSpc>
              <a:spcBef>
                <a:spcPts val="1000"/>
              </a:spcBef>
              <a:buClr>
                <a:srgbClr val="062F6E"/>
              </a:buClr>
              <a:buFontTx/>
              <a:buBlip>
                <a:blip r:embed="rId3"/>
              </a:buBlip>
              <a:defRPr sz="2000" b="0" i="0" kern="1200">
                <a:solidFill>
                  <a:schemeClr val="tx1">
                    <a:lumMod val="65000"/>
                    <a:lumOff val="3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34963" algn="l" defTabSz="914400" rtl="0" eaLnBrk="1" fontAlgn="auto" latinLnBrk="0" hangingPunct="1">
              <a:lnSpc>
                <a:spcPct val="90000"/>
              </a:lnSpc>
              <a:spcBef>
                <a:spcPts val="1000"/>
              </a:spcBef>
              <a:spcAft>
                <a:spcPts val="0"/>
              </a:spcAft>
              <a:buClr>
                <a:srgbClr val="740507"/>
              </a:buClr>
              <a:buSzTx/>
              <a:buFont typeface="Wingdings" pitchFamily="2" charset="2"/>
              <a:buChar char="q"/>
              <a:tabLst/>
              <a:defRPr/>
            </a:pPr>
            <a:r>
              <a:rPr kumimoji="0" lang="en-US" sz="1800" b="0" i="0" u="none" strike="noStrike" kern="1200" cap="none" spc="0" normalizeH="0" baseline="0" noProof="0" dirty="0">
                <a:ln>
                  <a:noFill/>
                </a:ln>
                <a:solidFill>
                  <a:srgbClr val="740507"/>
                </a:solidFill>
                <a:effectLst/>
                <a:uLnTx/>
                <a:uFillTx/>
                <a:latin typeface="Source Sans Pro"/>
                <a:ea typeface="+mn-ea"/>
                <a:cs typeface="+mn-cs"/>
              </a:rPr>
              <a:t>Yes</a:t>
            </a:r>
          </a:p>
          <a:p>
            <a:pPr marL="342900" marR="0" lvl="0" indent="-334963" algn="l" defTabSz="914400" rtl="0" eaLnBrk="1" fontAlgn="auto" latinLnBrk="0" hangingPunct="1">
              <a:lnSpc>
                <a:spcPct val="90000"/>
              </a:lnSpc>
              <a:spcBef>
                <a:spcPts val="1000"/>
              </a:spcBef>
              <a:spcAft>
                <a:spcPts val="0"/>
              </a:spcAft>
              <a:buClr>
                <a:srgbClr val="740507"/>
              </a:buClr>
              <a:buSzTx/>
              <a:buFont typeface="Wingdings" pitchFamily="2" charset="2"/>
              <a:buChar char="q"/>
              <a:tabLst/>
              <a:defRPr/>
            </a:pPr>
            <a:r>
              <a:rPr kumimoji="0" lang="en-US" sz="1800" b="0" i="0" u="none" strike="noStrike" kern="1200" cap="none" spc="0" normalizeH="0" baseline="0" noProof="0" dirty="0">
                <a:ln>
                  <a:noFill/>
                </a:ln>
                <a:solidFill>
                  <a:srgbClr val="740507"/>
                </a:solidFill>
                <a:effectLst/>
                <a:uLnTx/>
                <a:uFillTx/>
                <a:latin typeface="Source Sans Pro"/>
                <a:ea typeface="+mn-ea"/>
                <a:cs typeface="+mn-cs"/>
              </a:rPr>
              <a:t>No</a:t>
            </a:r>
          </a:p>
        </p:txBody>
      </p:sp>
      <p:sp>
        <p:nvSpPr>
          <p:cNvPr id="10" name="Rounded Rectangle 9">
            <a:extLst>
              <a:ext uri="{FF2B5EF4-FFF2-40B4-BE49-F238E27FC236}">
                <a16:creationId xmlns:a16="http://schemas.microsoft.com/office/drawing/2014/main" id="{A980309F-3983-184A-8C17-F9B261E3B5F5}"/>
              </a:ext>
            </a:extLst>
          </p:cNvPr>
          <p:cNvSpPr/>
          <p:nvPr/>
        </p:nvSpPr>
        <p:spPr>
          <a:xfrm>
            <a:off x="3473251" y="1101053"/>
            <a:ext cx="2076347" cy="552754"/>
          </a:xfrm>
          <a:prstGeom prst="roundRect">
            <a:avLst>
              <a:gd name="adj" fmla="val 0"/>
            </a:avLst>
          </a:prstGeom>
          <a:solidFill>
            <a:srgbClr val="FDC26D"/>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Source Sans Pro"/>
                <a:ea typeface="+mn-ea"/>
                <a:cs typeface="+mn-cs"/>
              </a:rPr>
              <a:t>D Brand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Source Sans Pro"/>
                <a:ea typeface="+mn-ea"/>
                <a:cs typeface="+mn-cs"/>
              </a:rPr>
              <a:t>Fruity Flakes Cereal  </a:t>
            </a:r>
          </a:p>
        </p:txBody>
      </p:sp>
      <p:pic>
        <p:nvPicPr>
          <p:cNvPr id="6" name="Picture 5" descr="Nutrition Facts label with two column, one just cereal at the middle column and has 12 grams of added sugars in 1 cup (37gram) and another column with cereal and skim milk, which has 12 grams of added sugars in 1 cup of cereal with 3/4 cup of milk">
            <a:extLst>
              <a:ext uri="{FF2B5EF4-FFF2-40B4-BE49-F238E27FC236}">
                <a16:creationId xmlns:a16="http://schemas.microsoft.com/office/drawing/2014/main" id="{B981B248-D274-0599-8155-2C6FDF87FB85}"/>
              </a:ext>
            </a:extLst>
          </p:cNvPr>
          <p:cNvPicPr>
            <a:picLocks noChangeAspect="1"/>
          </p:cNvPicPr>
          <p:nvPr/>
        </p:nvPicPr>
        <p:blipFill>
          <a:blip r:embed="rId4"/>
          <a:stretch>
            <a:fillRect/>
          </a:stretch>
        </p:blipFill>
        <p:spPr>
          <a:xfrm>
            <a:off x="3473251" y="1653807"/>
            <a:ext cx="2076347" cy="2886328"/>
          </a:xfrm>
          <a:prstGeom prst="rect">
            <a:avLst/>
          </a:prstGeom>
          <a:ln w="22225">
            <a:solidFill>
              <a:srgbClr val="404040"/>
            </a:solidFill>
          </a:ln>
          <a:effectLst/>
        </p:spPr>
      </p:pic>
      <p:sp>
        <p:nvSpPr>
          <p:cNvPr id="3" name="Rectangle 2">
            <a:extLst>
              <a:ext uri="{FF2B5EF4-FFF2-40B4-BE49-F238E27FC236}">
                <a16:creationId xmlns:a16="http://schemas.microsoft.com/office/drawing/2014/main" id="{0913604E-B360-4801-A1BD-5B5DE7A017A7}"/>
              </a:ext>
            </a:extLst>
          </p:cNvPr>
          <p:cNvSpPr/>
          <p:nvPr/>
        </p:nvSpPr>
        <p:spPr>
          <a:xfrm>
            <a:off x="3473251" y="4808747"/>
            <a:ext cx="2157663"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Raise your hand if you think this cereal is creditable/meets the sugar limit for cereals in the CACFP [pause and wait for a show of hands].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Raise your hand if you think this cereal is not creditable/does not meet the sugar limit for cereals in the CACFP [pause and wait for a show of hands].</a:t>
            </a:r>
          </a:p>
        </p:txBody>
      </p:sp>
      <p:pic>
        <p:nvPicPr>
          <p:cNvPr id="7" name="Picture 6" descr="cereal box">
            <a:extLst>
              <a:ext uri="{FF2B5EF4-FFF2-40B4-BE49-F238E27FC236}">
                <a16:creationId xmlns:a16="http://schemas.microsoft.com/office/drawing/2014/main" id="{870AD64D-02F2-3224-CF48-24232CA83265}"/>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rot="761515">
            <a:off x="5835353" y="484170"/>
            <a:ext cx="991233" cy="1233767"/>
          </a:xfrm>
          <a:prstGeom prst="rect">
            <a:avLst/>
          </a:prstGeom>
        </p:spPr>
      </p:pic>
      <p:pic>
        <p:nvPicPr>
          <p:cNvPr id="9" name="Picture 8" descr="Table with the serving size column in the left and the added sugars column at the right. ">
            <a:extLst>
              <a:ext uri="{FF2B5EF4-FFF2-40B4-BE49-F238E27FC236}">
                <a16:creationId xmlns:a16="http://schemas.microsoft.com/office/drawing/2014/main" id="{AAD377D3-FBC7-F73B-3FED-D8E4A882F742}"/>
              </a:ext>
            </a:extLst>
          </p:cNvPr>
          <p:cNvPicPr>
            <a:picLocks noChangeAspect="1"/>
          </p:cNvPicPr>
          <p:nvPr/>
        </p:nvPicPr>
        <p:blipFill>
          <a:blip r:embed="rId6"/>
          <a:stretch>
            <a:fillRect/>
          </a:stretch>
        </p:blipFill>
        <p:spPr>
          <a:xfrm>
            <a:off x="5705871" y="1916509"/>
            <a:ext cx="3259657" cy="2623626"/>
          </a:xfrm>
          <a:prstGeom prst="rect">
            <a:avLst/>
          </a:prstGeom>
        </p:spPr>
      </p:pic>
    </p:spTree>
    <p:extLst>
      <p:ext uri="{BB962C8B-B14F-4D97-AF65-F5344CB8AC3E}">
        <p14:creationId xmlns:p14="http://schemas.microsoft.com/office/powerpoint/2010/main" val="25940621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87D7EC2-376B-3144-8BAF-3AC1BDDA1B5E}"/>
              </a:ext>
              <a:ext uri="{C183D7F6-B498-43B3-948B-1728B52AA6E4}">
                <adec:decorative xmlns:adec="http://schemas.microsoft.com/office/drawing/2017/decorative" val="1"/>
              </a:ext>
            </a:extLst>
          </p:cNvPr>
          <p:cNvSpPr txBox="1"/>
          <p:nvPr/>
        </p:nvSpPr>
        <p:spPr>
          <a:xfrm>
            <a:off x="603844" y="258798"/>
            <a:ext cx="1380227"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740507"/>
                </a:solidFill>
                <a:effectLst/>
                <a:uLnTx/>
                <a:uFillTx/>
                <a:latin typeface="Helvetica" pitchFamily="2" charset="0"/>
                <a:ea typeface="+mn-ea"/>
                <a:cs typeface="+mn-cs"/>
              </a:rPr>
              <a:t>?</a:t>
            </a:r>
          </a:p>
        </p:txBody>
      </p:sp>
      <p:sp>
        <p:nvSpPr>
          <p:cNvPr id="2" name="Title 1">
            <a:extLst>
              <a:ext uri="{FF2B5EF4-FFF2-40B4-BE49-F238E27FC236}">
                <a16:creationId xmlns:a16="http://schemas.microsoft.com/office/drawing/2014/main" id="{F994C4EC-3FF1-B140-94DA-D2DFA35861A2}"/>
              </a:ext>
            </a:extLst>
          </p:cNvPr>
          <p:cNvSpPr>
            <a:spLocks noGrp="1"/>
          </p:cNvSpPr>
          <p:nvPr>
            <p:ph type="title"/>
          </p:nvPr>
        </p:nvSpPr>
        <p:spPr>
          <a:xfrm>
            <a:off x="0" y="1488922"/>
            <a:ext cx="2934269" cy="1414450"/>
          </a:xfrm>
        </p:spPr>
        <p:txBody>
          <a:bodyPr lIns="228600" tIns="0"/>
          <a:lstStyle/>
          <a:p>
            <a:r>
              <a:rPr lang="en-US" sz="1800" dirty="0">
                <a:latin typeface="+mj-lt"/>
              </a:rPr>
              <a:t>#7 Answer </a:t>
            </a:r>
            <a:br>
              <a:rPr lang="en-US" sz="1800" dirty="0">
                <a:latin typeface="+mj-lt"/>
              </a:rPr>
            </a:br>
            <a:r>
              <a:rPr lang="en-US" sz="1800" b="0" dirty="0">
                <a:latin typeface="+mj-lt"/>
              </a:rPr>
              <a:t>Is this cereal creditable?</a:t>
            </a:r>
          </a:p>
        </p:txBody>
      </p:sp>
      <p:sp>
        <p:nvSpPr>
          <p:cNvPr id="18" name="Content Placeholder 3">
            <a:extLst>
              <a:ext uri="{FF2B5EF4-FFF2-40B4-BE49-F238E27FC236}">
                <a16:creationId xmlns:a16="http://schemas.microsoft.com/office/drawing/2014/main" id="{D5596D0E-71BE-E047-A7D8-732285CDE5A3}"/>
              </a:ext>
            </a:extLst>
          </p:cNvPr>
          <p:cNvSpPr txBox="1">
            <a:spLocks/>
          </p:cNvSpPr>
          <p:nvPr/>
        </p:nvSpPr>
        <p:spPr>
          <a:xfrm>
            <a:off x="528094" y="2494113"/>
            <a:ext cx="1267239" cy="848467"/>
          </a:xfrm>
          <a:prstGeom prst="rect">
            <a:avLst/>
          </a:prstGeom>
        </p:spPr>
        <p:txBody>
          <a:bodyPr/>
          <a:lstStyle>
            <a:lvl1pPr marL="274320" indent="-274320" algn="l" defTabSz="914400" rtl="0" eaLnBrk="1" latinLnBrk="0" hangingPunct="1">
              <a:lnSpc>
                <a:spcPct val="90000"/>
              </a:lnSpc>
              <a:spcBef>
                <a:spcPts val="1000"/>
              </a:spcBef>
              <a:buClr>
                <a:srgbClr val="062F6E"/>
              </a:buClr>
              <a:buFontTx/>
              <a:buBlip>
                <a:blip r:embed="rId3"/>
              </a:buBlip>
              <a:defRPr sz="2000" b="0" i="0" kern="1200">
                <a:solidFill>
                  <a:schemeClr val="tx1">
                    <a:lumMod val="65000"/>
                    <a:lumOff val="3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34963" algn="l" defTabSz="914400" rtl="0" eaLnBrk="1" fontAlgn="auto" latinLnBrk="0" hangingPunct="1">
              <a:lnSpc>
                <a:spcPct val="90000"/>
              </a:lnSpc>
              <a:spcBef>
                <a:spcPts val="1000"/>
              </a:spcBef>
              <a:spcAft>
                <a:spcPts val="0"/>
              </a:spcAft>
              <a:buClr>
                <a:srgbClr val="740507"/>
              </a:buClr>
              <a:buSzTx/>
              <a:buFont typeface="Wingdings" pitchFamily="2" charset="2"/>
              <a:buChar char="q"/>
              <a:tabLst/>
              <a:defRPr/>
            </a:pPr>
            <a:r>
              <a:rPr kumimoji="0" lang="en-US" sz="1800" b="0" i="0" u="none" strike="noStrike" kern="1200" cap="none" spc="0" normalizeH="0" baseline="0" noProof="0" dirty="0">
                <a:ln>
                  <a:noFill/>
                </a:ln>
                <a:solidFill>
                  <a:srgbClr val="740507"/>
                </a:solidFill>
                <a:effectLst/>
                <a:uLnTx/>
                <a:uFillTx/>
                <a:latin typeface="Source Sans Pro"/>
                <a:ea typeface="+mn-ea"/>
                <a:cs typeface="+mn-cs"/>
              </a:rPr>
              <a:t>Yes</a:t>
            </a:r>
          </a:p>
          <a:p>
            <a:pPr marL="342900" marR="0" lvl="0" indent="-334963" algn="l" defTabSz="914400" rtl="0" eaLnBrk="1" fontAlgn="auto" latinLnBrk="0" hangingPunct="1">
              <a:lnSpc>
                <a:spcPct val="90000"/>
              </a:lnSpc>
              <a:spcBef>
                <a:spcPts val="1000"/>
              </a:spcBef>
              <a:spcAft>
                <a:spcPts val="0"/>
              </a:spcAft>
              <a:buClr>
                <a:srgbClr val="740507"/>
              </a:buClr>
              <a:buSzTx/>
              <a:buFont typeface="Wingdings" pitchFamily="2" charset="2"/>
              <a:buChar char="q"/>
              <a:tabLst/>
              <a:defRPr/>
            </a:pPr>
            <a:r>
              <a:rPr kumimoji="0" lang="en-US" sz="1800" b="0" i="0" u="none" strike="noStrike" kern="1200" cap="none" spc="0" normalizeH="0" baseline="0" noProof="0" dirty="0">
                <a:ln>
                  <a:noFill/>
                </a:ln>
                <a:solidFill>
                  <a:srgbClr val="740507"/>
                </a:solidFill>
                <a:effectLst/>
                <a:uLnTx/>
                <a:uFillTx/>
                <a:latin typeface="Source Sans Pro"/>
                <a:ea typeface="+mn-ea"/>
                <a:cs typeface="+mn-cs"/>
              </a:rPr>
              <a:t>No</a:t>
            </a:r>
          </a:p>
        </p:txBody>
      </p:sp>
      <p:pic>
        <p:nvPicPr>
          <p:cNvPr id="4" name="Picture 3" descr="Check mark at the answer &quot;No&quot;">
            <a:extLst>
              <a:ext uri="{FF2B5EF4-FFF2-40B4-BE49-F238E27FC236}">
                <a16:creationId xmlns:a16="http://schemas.microsoft.com/office/drawing/2014/main" id="{030B7725-F818-33A6-8694-6574147CA1EE}"/>
              </a:ext>
            </a:extLst>
          </p:cNvPr>
          <p:cNvPicPr>
            <a:picLocks noChangeAspect="1"/>
          </p:cNvPicPr>
          <p:nvPr/>
        </p:nvPicPr>
        <p:blipFill>
          <a:blip r:embed="rId4"/>
          <a:stretch>
            <a:fillRect/>
          </a:stretch>
        </p:blipFill>
        <p:spPr>
          <a:xfrm>
            <a:off x="528094" y="2734503"/>
            <a:ext cx="432854" cy="493819"/>
          </a:xfrm>
          <a:prstGeom prst="rect">
            <a:avLst/>
          </a:prstGeom>
        </p:spPr>
      </p:pic>
      <p:sp>
        <p:nvSpPr>
          <p:cNvPr id="10" name="Rounded Rectangle 9">
            <a:extLst>
              <a:ext uri="{FF2B5EF4-FFF2-40B4-BE49-F238E27FC236}">
                <a16:creationId xmlns:a16="http://schemas.microsoft.com/office/drawing/2014/main" id="{A980309F-3983-184A-8C17-F9B261E3B5F5}"/>
              </a:ext>
            </a:extLst>
          </p:cNvPr>
          <p:cNvSpPr/>
          <p:nvPr/>
        </p:nvSpPr>
        <p:spPr>
          <a:xfrm>
            <a:off x="3473251" y="1101053"/>
            <a:ext cx="2076347" cy="552754"/>
          </a:xfrm>
          <a:prstGeom prst="roundRect">
            <a:avLst>
              <a:gd name="adj" fmla="val 0"/>
            </a:avLst>
          </a:prstGeom>
          <a:solidFill>
            <a:srgbClr val="FDC26D"/>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Source Sans Pro"/>
                <a:ea typeface="+mn-ea"/>
                <a:cs typeface="+mn-cs"/>
              </a:rPr>
              <a:t>D Brand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Source Sans Pro"/>
                <a:ea typeface="+mn-ea"/>
                <a:cs typeface="+mn-cs"/>
              </a:rPr>
              <a:t>Fruity Flakes Cereal  </a:t>
            </a:r>
          </a:p>
        </p:txBody>
      </p:sp>
      <p:pic>
        <p:nvPicPr>
          <p:cNvPr id="6" name="Picture 5" descr="Nutrition Facts label with two column, one just cereal at the middle column and has 12 grams of added sugars in 1 cup (37gram) and another column with cereal and skim milk, which has 12 grams of added sugars in 1 cup of cereal with 3/4 cup of milk">
            <a:extLst>
              <a:ext uri="{FF2B5EF4-FFF2-40B4-BE49-F238E27FC236}">
                <a16:creationId xmlns:a16="http://schemas.microsoft.com/office/drawing/2014/main" id="{B981B248-D274-0599-8155-2C6FDF87FB85}"/>
              </a:ext>
            </a:extLst>
          </p:cNvPr>
          <p:cNvPicPr>
            <a:picLocks noChangeAspect="1"/>
          </p:cNvPicPr>
          <p:nvPr/>
        </p:nvPicPr>
        <p:blipFill>
          <a:blip r:embed="rId5"/>
          <a:stretch>
            <a:fillRect/>
          </a:stretch>
        </p:blipFill>
        <p:spPr>
          <a:xfrm>
            <a:off x="3473251" y="1653807"/>
            <a:ext cx="2076347" cy="2886328"/>
          </a:xfrm>
          <a:prstGeom prst="rect">
            <a:avLst/>
          </a:prstGeom>
          <a:ln w="22225">
            <a:solidFill>
              <a:srgbClr val="404040"/>
            </a:solidFill>
          </a:ln>
          <a:effectLst/>
        </p:spPr>
      </p:pic>
      <p:sp>
        <p:nvSpPr>
          <p:cNvPr id="12" name="Rectangle 11" descr="Square at the serving size which is 1 cup, 37 grams">
            <a:extLst>
              <a:ext uri="{FF2B5EF4-FFF2-40B4-BE49-F238E27FC236}">
                <a16:creationId xmlns:a16="http://schemas.microsoft.com/office/drawing/2014/main" id="{A9523DB3-1C59-D849-DC98-02CE4F30DF25}"/>
              </a:ext>
            </a:extLst>
          </p:cNvPr>
          <p:cNvSpPr/>
          <p:nvPr/>
        </p:nvSpPr>
        <p:spPr>
          <a:xfrm>
            <a:off x="4582043" y="2080009"/>
            <a:ext cx="927363" cy="136600"/>
          </a:xfrm>
          <a:prstGeom prst="rect">
            <a:avLst/>
          </a:prstGeom>
          <a:noFill/>
          <a:ln w="28575">
            <a:solidFill>
              <a:srgbClr val="8E23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descr="Circle at the Added sugars row in the nutrition facts label, showing it includes 12 grams">
            <a:extLst>
              <a:ext uri="{FF2B5EF4-FFF2-40B4-BE49-F238E27FC236}">
                <a16:creationId xmlns:a16="http://schemas.microsoft.com/office/drawing/2014/main" id="{F4E6DF97-5DD0-EA72-2298-7A7D24A50628}"/>
              </a:ext>
            </a:extLst>
          </p:cNvPr>
          <p:cNvSpPr/>
          <p:nvPr/>
        </p:nvSpPr>
        <p:spPr>
          <a:xfrm>
            <a:off x="3562351" y="4172251"/>
            <a:ext cx="1333500" cy="238975"/>
          </a:xfrm>
          <a:prstGeom prst="ellipse">
            <a:avLst/>
          </a:prstGeom>
          <a:noFill/>
          <a:ln w="28575">
            <a:solidFill>
              <a:srgbClr val="8E23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0913604E-B360-4801-A1BD-5B5DE7A017A7}"/>
              </a:ext>
            </a:extLst>
          </p:cNvPr>
          <p:cNvSpPr/>
          <p:nvPr/>
        </p:nvSpPr>
        <p:spPr>
          <a:xfrm>
            <a:off x="3473251" y="4808747"/>
            <a:ext cx="2157663"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Raise your hand if you think this cereal is creditable/meets the sugar limit for cereals in the CACFP [pause and wait for a show of hands].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Raise your hand if you think this cereal is not creditable/does not meet the sugar limit for cereals in the CACFP [pause and wait for a show of hands].</a:t>
            </a:r>
          </a:p>
        </p:txBody>
      </p:sp>
      <p:pic>
        <p:nvPicPr>
          <p:cNvPr id="7" name="Picture 6" descr="cereal box">
            <a:extLst>
              <a:ext uri="{FF2B5EF4-FFF2-40B4-BE49-F238E27FC236}">
                <a16:creationId xmlns:a16="http://schemas.microsoft.com/office/drawing/2014/main" id="{870AD64D-02F2-3224-CF48-24232CA83265}"/>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rot="761515">
            <a:off x="5956223" y="680393"/>
            <a:ext cx="813841" cy="1012971"/>
          </a:xfrm>
          <a:prstGeom prst="rect">
            <a:avLst/>
          </a:prstGeom>
        </p:spPr>
      </p:pic>
      <p:pic>
        <p:nvPicPr>
          <p:cNvPr id="9" name="Picture 8" descr="Table with the serving size column in the left and the added sugars column at the right. The row with 36-40 grams serving size with 8 grams is circled.">
            <a:extLst>
              <a:ext uri="{FF2B5EF4-FFF2-40B4-BE49-F238E27FC236}">
                <a16:creationId xmlns:a16="http://schemas.microsoft.com/office/drawing/2014/main" id="{AAD377D3-FBC7-F73B-3FED-D8E4A882F742}"/>
              </a:ext>
            </a:extLst>
          </p:cNvPr>
          <p:cNvPicPr>
            <a:picLocks noChangeAspect="1"/>
          </p:cNvPicPr>
          <p:nvPr/>
        </p:nvPicPr>
        <p:blipFill>
          <a:blip r:embed="rId7"/>
          <a:stretch>
            <a:fillRect/>
          </a:stretch>
        </p:blipFill>
        <p:spPr>
          <a:xfrm>
            <a:off x="5705871" y="1916509"/>
            <a:ext cx="3259657" cy="2623626"/>
          </a:xfrm>
          <a:prstGeom prst="rect">
            <a:avLst/>
          </a:prstGeom>
        </p:spPr>
      </p:pic>
      <p:sp>
        <p:nvSpPr>
          <p:cNvPr id="5" name="Oval 4" descr="Table with the serving size column in the left and the added sugars column at the right. The row with 36-40 grams serving size with 8 grams is circled.">
            <a:extLst>
              <a:ext uri="{FF2B5EF4-FFF2-40B4-BE49-F238E27FC236}">
                <a16:creationId xmlns:a16="http://schemas.microsoft.com/office/drawing/2014/main" id="{19CD9309-5C92-25B5-A361-12897F62B000}"/>
              </a:ext>
            </a:extLst>
          </p:cNvPr>
          <p:cNvSpPr/>
          <p:nvPr/>
        </p:nvSpPr>
        <p:spPr>
          <a:xfrm>
            <a:off x="5705871" y="3924299"/>
            <a:ext cx="3180953" cy="304801"/>
          </a:xfrm>
          <a:prstGeom prst="ellipse">
            <a:avLst/>
          </a:prstGeom>
          <a:noFill/>
          <a:ln w="28575">
            <a:solidFill>
              <a:srgbClr val="8E23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869643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Nutrition Facts Label highlighting the servings per container, which it has 8 servings">
            <a:extLst>
              <a:ext uri="{FF2B5EF4-FFF2-40B4-BE49-F238E27FC236}">
                <a16:creationId xmlns:a16="http://schemas.microsoft.com/office/drawing/2014/main" id="{3BA8FF0F-A69B-EE0F-2E01-BBB89A1ADCF9}"/>
              </a:ext>
            </a:extLst>
          </p:cNvPr>
          <p:cNvSpPr/>
          <p:nvPr/>
        </p:nvSpPr>
        <p:spPr>
          <a:xfrm>
            <a:off x="4513681" y="780610"/>
            <a:ext cx="2869090" cy="4319884"/>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F92ACE9C-5DBF-2DF9-A405-FA0BBE3A0805}"/>
              </a:ext>
            </a:extLst>
          </p:cNvPr>
          <p:cNvSpPr>
            <a:spLocks noGrp="1"/>
          </p:cNvSpPr>
          <p:nvPr>
            <p:ph type="title"/>
          </p:nvPr>
        </p:nvSpPr>
        <p:spPr>
          <a:xfrm>
            <a:off x="0" y="0"/>
            <a:ext cx="8641582" cy="819149"/>
          </a:xfrm>
        </p:spPr>
        <p:txBody>
          <a:bodyPr/>
          <a:lstStyle/>
          <a:p>
            <a:r>
              <a:rPr lang="en-US" b="1" dirty="0">
                <a:solidFill>
                  <a:srgbClr val="AA1217"/>
                </a:solidFill>
              </a:rPr>
              <a:t>Things to Remember: </a:t>
            </a:r>
            <a:r>
              <a:rPr lang="en-US" b="1" dirty="0">
                <a:solidFill>
                  <a:srgbClr val="AA1217"/>
                </a:solidFill>
                <a:latin typeface="+mj-lt"/>
              </a:rPr>
              <a:t>Servings Per Container</a:t>
            </a:r>
            <a:br>
              <a:rPr lang="en-US" b="1" dirty="0">
                <a:solidFill>
                  <a:srgbClr val="AA1217"/>
                </a:solidFill>
                <a:latin typeface="+mj-lt"/>
              </a:rPr>
            </a:br>
            <a:endParaRPr lang="en-US" b="1" dirty="0">
              <a:solidFill>
                <a:srgbClr val="AA1217"/>
              </a:solidFill>
            </a:endParaRPr>
          </a:p>
        </p:txBody>
      </p:sp>
      <p:cxnSp>
        <p:nvCxnSpPr>
          <p:cNvPr id="11" name="Straight Connector 10" descr="Line connecting the servings per container in the nutrition facts label to the text box ">
            <a:extLst>
              <a:ext uri="{FF2B5EF4-FFF2-40B4-BE49-F238E27FC236}">
                <a16:creationId xmlns:a16="http://schemas.microsoft.com/office/drawing/2014/main" id="{F72B94C4-FCB9-CC51-08E1-15E02D3DA18A}"/>
              </a:ext>
            </a:extLst>
          </p:cNvPr>
          <p:cNvCxnSpPr>
            <a:cxnSpLocks/>
          </p:cNvCxnSpPr>
          <p:nvPr/>
        </p:nvCxnSpPr>
        <p:spPr>
          <a:xfrm flipV="1">
            <a:off x="2995204" y="1294850"/>
            <a:ext cx="1530302" cy="1093626"/>
          </a:xfrm>
          <a:prstGeom prst="line">
            <a:avLst/>
          </a:prstGeom>
          <a:ln w="76200">
            <a:solidFill>
              <a:srgbClr val="8E231F"/>
            </a:solidFill>
          </a:ln>
        </p:spPr>
        <p:style>
          <a:lnRef idx="1">
            <a:schemeClr val="accent1"/>
          </a:lnRef>
          <a:fillRef idx="0">
            <a:schemeClr val="accent1"/>
          </a:fillRef>
          <a:effectRef idx="0">
            <a:schemeClr val="accent1"/>
          </a:effectRef>
          <a:fontRef idx="minor">
            <a:schemeClr val="tx1"/>
          </a:fontRef>
        </p:style>
      </p:cxnSp>
      <p:pic>
        <p:nvPicPr>
          <p:cNvPr id="4" name="Picture 2" descr="Nutrition Facts Label highlighting the servings per container, which it has 8 servings">
            <a:extLst>
              <a:ext uri="{FF2B5EF4-FFF2-40B4-BE49-F238E27FC236}">
                <a16:creationId xmlns:a16="http://schemas.microsoft.com/office/drawing/2014/main" id="{5332F026-CBF2-5F72-757A-B1B208AF32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3682" y="760695"/>
            <a:ext cx="2869090" cy="433979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descr="Rectangle highlighting the servings per container in the nutrition fact label ">
            <a:extLst>
              <a:ext uri="{FF2B5EF4-FFF2-40B4-BE49-F238E27FC236}">
                <a16:creationId xmlns:a16="http://schemas.microsoft.com/office/drawing/2014/main" id="{460DB8B7-2533-FDC1-95CC-EDA6B97FE8AA}"/>
              </a:ext>
            </a:extLst>
          </p:cNvPr>
          <p:cNvSpPr/>
          <p:nvPr/>
        </p:nvSpPr>
        <p:spPr>
          <a:xfrm>
            <a:off x="4552820" y="1223434"/>
            <a:ext cx="2319839" cy="259377"/>
          </a:xfrm>
          <a:prstGeom prst="rect">
            <a:avLst/>
          </a:prstGeom>
          <a:noFill/>
          <a:ln w="76200">
            <a:solidFill>
              <a:srgbClr val="8E23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ounded Rectangle 4" descr="[decorative]">
            <a:extLst>
              <a:ext uri="{FF2B5EF4-FFF2-40B4-BE49-F238E27FC236}">
                <a16:creationId xmlns:a16="http://schemas.microsoft.com/office/drawing/2014/main" id="{CAC1C115-D345-D7CC-C06F-5645D714AE63}"/>
              </a:ext>
            </a:extLst>
          </p:cNvPr>
          <p:cNvSpPr/>
          <p:nvPr/>
        </p:nvSpPr>
        <p:spPr>
          <a:xfrm>
            <a:off x="184675" y="1621598"/>
            <a:ext cx="3583936" cy="2019002"/>
          </a:xfrm>
          <a:prstGeom prst="roundRect">
            <a:avLst>
              <a:gd name="adj" fmla="val 5378"/>
            </a:avLst>
          </a:prstGeom>
          <a:solidFill>
            <a:srgbClr val="8E23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214313" indent="-214313">
              <a:buFont typeface="Arial" panose="020B0604020202020204" pitchFamily="34" charset="0"/>
              <a:buChar char="•"/>
            </a:pPr>
            <a:r>
              <a:rPr lang="en-US" dirty="0">
                <a:solidFill>
                  <a:srgbClr val="FFFFFF"/>
                </a:solidFill>
                <a:latin typeface="Source Sans Pro" panose="020B0503030403020204" pitchFamily="34" charset="0"/>
                <a:ea typeface="Source Sans Pro" panose="020B0503030403020204" pitchFamily="34" charset="0"/>
              </a:rPr>
              <a:t>Shows the total number of servings in the entire food package or container.</a:t>
            </a:r>
          </a:p>
          <a:p>
            <a:pPr marL="214313" indent="-214313">
              <a:buFont typeface="Arial" panose="020B0604020202020204" pitchFamily="34" charset="0"/>
              <a:buChar char="•"/>
            </a:pPr>
            <a:endParaRPr lang="en-US" dirty="0">
              <a:solidFill>
                <a:srgbClr val="FFFFFF"/>
              </a:solidFill>
              <a:latin typeface="Source Sans Pro" panose="020B0503030403020204" pitchFamily="34" charset="0"/>
              <a:ea typeface="Source Sans Pro" panose="020B0503030403020204" pitchFamily="34" charset="0"/>
            </a:endParaRPr>
          </a:p>
          <a:p>
            <a:pPr marL="214313" indent="-214313">
              <a:buFont typeface="Arial" panose="020B0604020202020204" pitchFamily="34" charset="0"/>
              <a:buChar char="•"/>
            </a:pPr>
            <a:r>
              <a:rPr lang="en-US" dirty="0">
                <a:solidFill>
                  <a:srgbClr val="FFFFFF"/>
                </a:solidFill>
                <a:latin typeface="Source Sans Pro" panose="020B0503030403020204" pitchFamily="34" charset="0"/>
                <a:ea typeface="Source Sans Pro" panose="020B0503030403020204" pitchFamily="34" charset="0"/>
              </a:rPr>
              <a:t>One package of food may contain more than one serving. </a:t>
            </a:r>
          </a:p>
          <a:p>
            <a:pPr algn="ctr"/>
            <a:endParaRPr lang="en-US" sz="1350" dirty="0">
              <a:solidFill>
                <a:schemeClr val="bg1"/>
              </a:solidFill>
            </a:endParaRPr>
          </a:p>
        </p:txBody>
      </p:sp>
    </p:spTree>
    <p:extLst>
      <p:ext uri="{BB962C8B-B14F-4D97-AF65-F5344CB8AC3E}">
        <p14:creationId xmlns:p14="http://schemas.microsoft.com/office/powerpoint/2010/main" val="662799657"/>
      </p:ext>
    </p:extLst>
  </p:cSld>
  <p:clrMapOvr>
    <a:masterClrMapping/>
  </p:clrMapOvr>
  <mc:AlternateContent xmlns:mc="http://schemas.openxmlformats.org/markup-compatibility/2006" xmlns:p14="http://schemas.microsoft.com/office/powerpoint/2010/main">
    <mc:Choice Requires="p14">
      <p:transition spd="slow" p14:dur="2000" advTm="37088"/>
    </mc:Choice>
    <mc:Fallback xmlns="">
      <p:transition spd="slow" advTm="37088"/>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ACE9C-5DBF-2DF9-A405-FA0BBE3A0805}"/>
              </a:ext>
            </a:extLst>
          </p:cNvPr>
          <p:cNvSpPr>
            <a:spLocks noGrp="1"/>
          </p:cNvSpPr>
          <p:nvPr>
            <p:ph type="title"/>
          </p:nvPr>
        </p:nvSpPr>
        <p:spPr>
          <a:xfrm>
            <a:off x="-1" y="0"/>
            <a:ext cx="8671727" cy="819149"/>
          </a:xfrm>
        </p:spPr>
        <p:txBody>
          <a:bodyPr/>
          <a:lstStyle/>
          <a:p>
            <a:r>
              <a:rPr lang="en-US" b="1" dirty="0">
                <a:solidFill>
                  <a:srgbClr val="AA1217"/>
                </a:solidFill>
              </a:rPr>
              <a:t>Things to Remember: </a:t>
            </a:r>
            <a:r>
              <a:rPr lang="en-US" b="1" dirty="0">
                <a:solidFill>
                  <a:srgbClr val="AA1217"/>
                </a:solidFill>
                <a:latin typeface="+mj-lt"/>
              </a:rPr>
              <a:t>Serving Sized Explained</a:t>
            </a:r>
            <a:br>
              <a:rPr lang="en-US" b="1" dirty="0">
                <a:solidFill>
                  <a:srgbClr val="AA1217"/>
                </a:solidFill>
                <a:latin typeface="+mj-lt"/>
              </a:rPr>
            </a:br>
            <a:endParaRPr lang="en-US" b="1" dirty="0">
              <a:solidFill>
                <a:srgbClr val="AA1217"/>
              </a:solidFill>
            </a:endParaRPr>
          </a:p>
        </p:txBody>
      </p:sp>
      <p:grpSp>
        <p:nvGrpSpPr>
          <p:cNvPr id="3" name="Group 2" descr="Image with two squares. &#10;&#10;The square at the left has 1-cup serving of cereal which has 100 calories and 7 grams of added sugars.&#10;&#10;The image on the right has 2-cup serving of cereal, which has 200 calories and 14 grams of added sugars.">
            <a:extLst>
              <a:ext uri="{FF2B5EF4-FFF2-40B4-BE49-F238E27FC236}">
                <a16:creationId xmlns:a16="http://schemas.microsoft.com/office/drawing/2014/main" id="{EC2DF6A9-5D4C-9A99-E917-FBAB439C9DED}"/>
              </a:ext>
            </a:extLst>
          </p:cNvPr>
          <p:cNvGrpSpPr/>
          <p:nvPr/>
        </p:nvGrpSpPr>
        <p:grpSpPr>
          <a:xfrm>
            <a:off x="1767690" y="1850598"/>
            <a:ext cx="5608621" cy="2505547"/>
            <a:chOff x="2728770" y="1850598"/>
            <a:chExt cx="5608621" cy="2505547"/>
          </a:xfrm>
        </p:grpSpPr>
        <p:sp>
          <p:nvSpPr>
            <p:cNvPr id="4" name="Rounded Rectangle 3" descr="[decorative]">
              <a:extLst>
                <a:ext uri="{FF2B5EF4-FFF2-40B4-BE49-F238E27FC236}">
                  <a16:creationId xmlns:a16="http://schemas.microsoft.com/office/drawing/2014/main" id="{AC34FBE9-CE3E-0E91-4C1B-2B3AB81F9253}"/>
                </a:ext>
              </a:extLst>
            </p:cNvPr>
            <p:cNvSpPr/>
            <p:nvPr/>
          </p:nvSpPr>
          <p:spPr>
            <a:xfrm>
              <a:off x="2728770" y="1850598"/>
              <a:ext cx="2505547" cy="2505547"/>
            </a:xfrm>
            <a:prstGeom prst="roundRect">
              <a:avLst>
                <a:gd name="adj" fmla="val 6711"/>
              </a:avLst>
            </a:prstGeom>
            <a:solidFill>
              <a:srgbClr val="FCFAF9"/>
            </a:solidFill>
            <a:ln w="3175">
              <a:solidFill>
                <a:schemeClr val="bg1">
                  <a:lumMod val="65000"/>
                </a:schemeClr>
              </a:solidFill>
            </a:ln>
            <a:effectLst>
              <a:outerShdw blurRad="63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TextBox 6">
              <a:extLst>
                <a:ext uri="{FF2B5EF4-FFF2-40B4-BE49-F238E27FC236}">
                  <a16:creationId xmlns:a16="http://schemas.microsoft.com/office/drawing/2014/main" id="{5159A0B0-DB4C-2CF3-3730-9AFD7A333AE9}"/>
                </a:ext>
              </a:extLst>
            </p:cNvPr>
            <p:cNvSpPr txBox="1"/>
            <p:nvPr/>
          </p:nvSpPr>
          <p:spPr>
            <a:xfrm>
              <a:off x="2728770" y="2010128"/>
              <a:ext cx="2505547" cy="310341"/>
            </a:xfrm>
            <a:prstGeom prst="rect">
              <a:avLst/>
            </a:prstGeom>
            <a:noFill/>
          </p:spPr>
          <p:txBody>
            <a:bodyPr wrap="square" rtlCol="0">
              <a:spAutoFit/>
            </a:bodyPr>
            <a:lstStyle/>
            <a:p>
              <a:pPr algn="ctr">
                <a:lnSpc>
                  <a:spcPts val="1650"/>
                </a:lnSpc>
              </a:pPr>
              <a:r>
                <a:rPr lang="en-US" sz="1500" b="1" dirty="0">
                  <a:solidFill>
                    <a:srgbClr val="17345E"/>
                  </a:solidFill>
                  <a:latin typeface="Source Sans Pro" panose="020B0503030403020204" pitchFamily="34" charset="0"/>
                  <a:ea typeface="Source Sans Pro" panose="020B0503030403020204" pitchFamily="34" charset="0"/>
                </a:rPr>
                <a:t>1-cup serving</a:t>
              </a:r>
            </a:p>
          </p:txBody>
        </p:sp>
        <p:sp>
          <p:nvSpPr>
            <p:cNvPr id="10" name="TextBox 9">
              <a:extLst>
                <a:ext uri="{FF2B5EF4-FFF2-40B4-BE49-F238E27FC236}">
                  <a16:creationId xmlns:a16="http://schemas.microsoft.com/office/drawing/2014/main" id="{32844A73-4B15-47F9-B0F4-D8FC8F97D9EF}"/>
                </a:ext>
              </a:extLst>
            </p:cNvPr>
            <p:cNvSpPr txBox="1"/>
            <p:nvPr/>
          </p:nvSpPr>
          <p:spPr>
            <a:xfrm>
              <a:off x="2728770" y="3721232"/>
              <a:ext cx="2505547" cy="528350"/>
            </a:xfrm>
            <a:prstGeom prst="rect">
              <a:avLst/>
            </a:prstGeom>
            <a:noFill/>
          </p:spPr>
          <p:txBody>
            <a:bodyPr wrap="square" rtlCol="0">
              <a:spAutoFit/>
            </a:bodyPr>
            <a:lstStyle/>
            <a:p>
              <a:pPr algn="ctr">
                <a:lnSpc>
                  <a:spcPts val="1650"/>
                </a:lnSpc>
              </a:pPr>
              <a:r>
                <a:rPr lang="en-US" sz="1500" b="1" dirty="0">
                  <a:solidFill>
                    <a:srgbClr val="17345E"/>
                  </a:solidFill>
                  <a:latin typeface="Source Sans Pro" panose="020B0503030403020204" pitchFamily="34" charset="0"/>
                  <a:ea typeface="Source Sans Pro" panose="020B0503030403020204" pitchFamily="34" charset="0"/>
                </a:rPr>
                <a:t>100 calories and </a:t>
              </a:r>
              <a:br>
                <a:rPr lang="en-US" sz="1500" b="1" dirty="0">
                  <a:solidFill>
                    <a:srgbClr val="17345E"/>
                  </a:solidFill>
                  <a:latin typeface="Source Sans Pro" panose="020B0503030403020204" pitchFamily="34" charset="0"/>
                  <a:ea typeface="Source Sans Pro" panose="020B0503030403020204" pitchFamily="34" charset="0"/>
                </a:rPr>
              </a:br>
              <a:r>
                <a:rPr lang="en-US" sz="1500" b="1" dirty="0">
                  <a:solidFill>
                    <a:srgbClr val="17345E"/>
                  </a:solidFill>
                  <a:latin typeface="Source Sans Pro" panose="020B0503030403020204" pitchFamily="34" charset="0"/>
                  <a:ea typeface="Source Sans Pro" panose="020B0503030403020204" pitchFamily="34" charset="0"/>
                </a:rPr>
                <a:t>7 grams of added sugars</a:t>
              </a:r>
            </a:p>
          </p:txBody>
        </p:sp>
        <p:sp>
          <p:nvSpPr>
            <p:cNvPr id="12" name="Rounded Rectangle 7" descr="[decorative]">
              <a:extLst>
                <a:ext uri="{FF2B5EF4-FFF2-40B4-BE49-F238E27FC236}">
                  <a16:creationId xmlns:a16="http://schemas.microsoft.com/office/drawing/2014/main" id="{90644D9B-E8DA-8CE9-06A2-550D3D212C2C}"/>
                </a:ext>
              </a:extLst>
            </p:cNvPr>
            <p:cNvSpPr/>
            <p:nvPr/>
          </p:nvSpPr>
          <p:spPr>
            <a:xfrm>
              <a:off x="5831844" y="1850598"/>
              <a:ext cx="2505547" cy="2505547"/>
            </a:xfrm>
            <a:prstGeom prst="roundRect">
              <a:avLst>
                <a:gd name="adj" fmla="val 6711"/>
              </a:avLst>
            </a:prstGeom>
            <a:solidFill>
              <a:srgbClr val="FCFAF9"/>
            </a:solidFill>
            <a:ln w="3175">
              <a:solidFill>
                <a:schemeClr val="bg1">
                  <a:lumMod val="65000"/>
                </a:schemeClr>
              </a:solidFill>
            </a:ln>
            <a:effectLst>
              <a:outerShdw blurRad="63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TextBox 12">
              <a:extLst>
                <a:ext uri="{FF2B5EF4-FFF2-40B4-BE49-F238E27FC236}">
                  <a16:creationId xmlns:a16="http://schemas.microsoft.com/office/drawing/2014/main" id="{EB4E1CA7-06A9-94A2-E6AD-A1787DF5052B}"/>
                </a:ext>
              </a:extLst>
            </p:cNvPr>
            <p:cNvSpPr txBox="1"/>
            <p:nvPr/>
          </p:nvSpPr>
          <p:spPr>
            <a:xfrm>
              <a:off x="5831844" y="2010128"/>
              <a:ext cx="2505547" cy="310341"/>
            </a:xfrm>
            <a:prstGeom prst="rect">
              <a:avLst/>
            </a:prstGeom>
            <a:noFill/>
          </p:spPr>
          <p:txBody>
            <a:bodyPr wrap="square" rtlCol="0">
              <a:spAutoFit/>
            </a:bodyPr>
            <a:lstStyle/>
            <a:p>
              <a:pPr algn="ctr">
                <a:lnSpc>
                  <a:spcPts val="1650"/>
                </a:lnSpc>
              </a:pPr>
              <a:r>
                <a:rPr lang="en-US" sz="1500" b="1" dirty="0">
                  <a:solidFill>
                    <a:srgbClr val="17345E"/>
                  </a:solidFill>
                  <a:latin typeface="Source Sans Pro" panose="020B0503030403020204" pitchFamily="34" charset="0"/>
                  <a:ea typeface="Source Sans Pro" panose="020B0503030403020204" pitchFamily="34" charset="0"/>
                </a:rPr>
                <a:t>2-cup serving</a:t>
              </a:r>
            </a:p>
          </p:txBody>
        </p:sp>
        <p:sp>
          <p:nvSpPr>
            <p:cNvPr id="14" name="TextBox 13">
              <a:extLst>
                <a:ext uri="{FF2B5EF4-FFF2-40B4-BE49-F238E27FC236}">
                  <a16:creationId xmlns:a16="http://schemas.microsoft.com/office/drawing/2014/main" id="{D2D38A73-39E2-B3DF-5CE9-9073753161BD}"/>
                </a:ext>
              </a:extLst>
            </p:cNvPr>
            <p:cNvSpPr txBox="1"/>
            <p:nvPr/>
          </p:nvSpPr>
          <p:spPr>
            <a:xfrm>
              <a:off x="5831844" y="3721232"/>
              <a:ext cx="2505547" cy="528350"/>
            </a:xfrm>
            <a:prstGeom prst="rect">
              <a:avLst/>
            </a:prstGeom>
            <a:noFill/>
          </p:spPr>
          <p:txBody>
            <a:bodyPr wrap="square" rtlCol="0">
              <a:spAutoFit/>
            </a:bodyPr>
            <a:lstStyle/>
            <a:p>
              <a:pPr algn="ctr">
                <a:lnSpc>
                  <a:spcPts val="1650"/>
                </a:lnSpc>
              </a:pPr>
              <a:r>
                <a:rPr lang="en-US" sz="1500" b="1" dirty="0">
                  <a:solidFill>
                    <a:srgbClr val="17345E"/>
                  </a:solidFill>
                  <a:latin typeface="Source Sans Pro" panose="020B0503030403020204" pitchFamily="34" charset="0"/>
                  <a:ea typeface="Source Sans Pro" panose="020B0503030403020204" pitchFamily="34" charset="0"/>
                </a:rPr>
                <a:t>200 calories and </a:t>
              </a:r>
              <a:br>
                <a:rPr lang="en-US" sz="1500" b="1" dirty="0">
                  <a:solidFill>
                    <a:srgbClr val="17345E"/>
                  </a:solidFill>
                  <a:latin typeface="Source Sans Pro" panose="020B0503030403020204" pitchFamily="34" charset="0"/>
                  <a:ea typeface="Source Sans Pro" panose="020B0503030403020204" pitchFamily="34" charset="0"/>
                </a:rPr>
              </a:br>
              <a:r>
                <a:rPr lang="en-US" sz="1500" b="1" dirty="0">
                  <a:solidFill>
                    <a:srgbClr val="17345E"/>
                  </a:solidFill>
                  <a:latin typeface="Source Sans Pro" panose="020B0503030403020204" pitchFamily="34" charset="0"/>
                  <a:ea typeface="Source Sans Pro" panose="020B0503030403020204" pitchFamily="34" charset="0"/>
                </a:rPr>
                <a:t>14 grams of added sugars</a:t>
              </a:r>
            </a:p>
          </p:txBody>
        </p:sp>
        <p:pic>
          <p:nvPicPr>
            <p:cNvPr id="19" name="Picture 18" descr="Illustration of a small cereal bowl with a one cup serving">
              <a:extLst>
                <a:ext uri="{FF2B5EF4-FFF2-40B4-BE49-F238E27FC236}">
                  <a16:creationId xmlns:a16="http://schemas.microsoft.com/office/drawing/2014/main" id="{83BAE872-171B-7C9D-DF6D-54A4AB02A362}"/>
                </a:ext>
              </a:extLst>
            </p:cNvPr>
            <p:cNvPicPr>
              <a:picLocks noChangeAspect="1"/>
            </p:cNvPicPr>
            <p:nvPr/>
          </p:nvPicPr>
          <p:blipFill>
            <a:blip r:embed="rId3"/>
            <a:stretch>
              <a:fillRect/>
            </a:stretch>
          </p:blipFill>
          <p:spPr>
            <a:xfrm>
              <a:off x="3404770" y="2510740"/>
              <a:ext cx="1203212" cy="1013231"/>
            </a:xfrm>
            <a:prstGeom prst="rect">
              <a:avLst/>
            </a:prstGeom>
          </p:spPr>
        </p:pic>
        <p:pic>
          <p:nvPicPr>
            <p:cNvPr id="20" name="Picture 19" descr="Illustration of a larger cereal bowl with two cup serving">
              <a:extLst>
                <a:ext uri="{FF2B5EF4-FFF2-40B4-BE49-F238E27FC236}">
                  <a16:creationId xmlns:a16="http://schemas.microsoft.com/office/drawing/2014/main" id="{9C36B8FA-2E38-D543-DDB8-4B1E9A3B9E44}"/>
                </a:ext>
              </a:extLst>
            </p:cNvPr>
            <p:cNvPicPr>
              <a:picLocks noChangeAspect="1"/>
            </p:cNvPicPr>
            <p:nvPr/>
          </p:nvPicPr>
          <p:blipFill>
            <a:blip r:embed="rId4"/>
            <a:stretch>
              <a:fillRect/>
            </a:stretch>
          </p:blipFill>
          <p:spPr>
            <a:xfrm>
              <a:off x="6231921" y="2504277"/>
              <a:ext cx="1755060" cy="1085604"/>
            </a:xfrm>
            <a:prstGeom prst="rect">
              <a:avLst/>
            </a:prstGeom>
          </p:spPr>
        </p:pic>
      </p:grpSp>
    </p:spTree>
    <p:extLst>
      <p:ext uri="{BB962C8B-B14F-4D97-AF65-F5344CB8AC3E}">
        <p14:creationId xmlns:p14="http://schemas.microsoft.com/office/powerpoint/2010/main" val="3588607255"/>
      </p:ext>
    </p:extLst>
  </p:cSld>
  <p:clrMapOvr>
    <a:masterClrMapping/>
  </p:clrMapOvr>
  <mc:AlternateContent xmlns:mc="http://schemas.openxmlformats.org/markup-compatibility/2006" xmlns:p14="http://schemas.microsoft.com/office/powerpoint/2010/main">
    <mc:Choice Requires="p14">
      <p:transition spd="slow" p14:dur="2000" advTm="35756"/>
    </mc:Choice>
    <mc:Fallback xmlns="">
      <p:transition spd="slow" advTm="35756"/>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DC0FEBF-5761-63CE-F20A-BB5D453B0901}"/>
              </a:ext>
            </a:extLst>
          </p:cNvPr>
          <p:cNvSpPr>
            <a:spLocks noGrp="1"/>
          </p:cNvSpPr>
          <p:nvPr>
            <p:ph type="title"/>
          </p:nvPr>
        </p:nvSpPr>
        <p:spPr>
          <a:xfrm>
            <a:off x="216816" y="0"/>
            <a:ext cx="7669884" cy="819149"/>
          </a:xfrm>
        </p:spPr>
        <p:txBody>
          <a:bodyPr/>
          <a:lstStyle/>
          <a:p>
            <a:r>
              <a:rPr lang="en-US" dirty="0">
                <a:solidFill>
                  <a:srgbClr val="8E231F"/>
                </a:solidFill>
              </a:rPr>
              <a:t>#1 Frequently Asked Question</a:t>
            </a:r>
          </a:p>
        </p:txBody>
      </p:sp>
      <p:sp>
        <p:nvSpPr>
          <p:cNvPr id="13" name="Content Placeholder 12">
            <a:extLst>
              <a:ext uri="{FF2B5EF4-FFF2-40B4-BE49-F238E27FC236}">
                <a16:creationId xmlns:a16="http://schemas.microsoft.com/office/drawing/2014/main" id="{E475549B-B2A9-9887-D3B8-F921CAC7CA13}"/>
              </a:ext>
            </a:extLst>
          </p:cNvPr>
          <p:cNvSpPr>
            <a:spLocks noGrp="1"/>
          </p:cNvSpPr>
          <p:nvPr>
            <p:ph sz="half" idx="2"/>
          </p:nvPr>
        </p:nvSpPr>
        <p:spPr>
          <a:xfrm>
            <a:off x="334808" y="1196196"/>
            <a:ext cx="6697588" cy="472348"/>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9933"/>
                </a:solidFill>
                <a:effectLst/>
                <a:uLnTx/>
                <a:uFillTx/>
                <a:latin typeface="Source Sans Pro"/>
                <a:ea typeface="Source Sans Pro"/>
                <a:cs typeface="Arial"/>
              </a:rPr>
              <a:t>Q: </a:t>
            </a:r>
            <a:r>
              <a:rPr kumimoji="0" lang="en-US" sz="1650" b="1" i="0" u="none" strike="noStrike" kern="1200" cap="none" spc="0" normalizeH="0" baseline="0" noProof="0" dirty="0">
                <a:ln>
                  <a:noFill/>
                </a:ln>
                <a:solidFill>
                  <a:srgbClr val="000000"/>
                </a:solidFill>
                <a:effectLst/>
                <a:uLnTx/>
                <a:uFillTx/>
                <a:latin typeface="Source Sans Pro"/>
                <a:ea typeface="Source Sans Pro"/>
                <a:cs typeface="Aptos" panose="020B0004020202020204" pitchFamily="34" charset="0"/>
              </a:rPr>
              <a:t>Are there breakfast cereals available that meet the updated nutrition requirements? Have food manufacturers committed to formulate products that support these changes?</a:t>
            </a:r>
            <a:r>
              <a:rPr kumimoji="0" lang="en-US" sz="1650" b="1" i="0" u="none" strike="noStrike" kern="1200" cap="none" spc="0" normalizeH="0" baseline="0" noProof="0" dirty="0">
                <a:ln>
                  <a:noFill/>
                </a:ln>
                <a:solidFill>
                  <a:srgbClr val="FF9933"/>
                </a:solidFill>
                <a:effectLst/>
                <a:uLnTx/>
                <a:uFillTx/>
                <a:latin typeface="Source Sans Pro"/>
                <a:ea typeface="Source Sans Pro"/>
                <a:cs typeface="Arial"/>
              </a:rPr>
              <a:t> </a:t>
            </a:r>
          </a:p>
          <a:p>
            <a:endParaRPr lang="en-US" dirty="0"/>
          </a:p>
        </p:txBody>
      </p:sp>
    </p:spTree>
    <p:extLst>
      <p:ext uri="{BB962C8B-B14F-4D97-AF65-F5344CB8AC3E}">
        <p14:creationId xmlns:p14="http://schemas.microsoft.com/office/powerpoint/2010/main" val="762616102"/>
      </p:ext>
    </p:extLst>
  </p:cSld>
  <p:clrMapOvr>
    <a:masterClrMapping/>
  </p:clrMapOvr>
  <mc:AlternateContent xmlns:mc="http://schemas.openxmlformats.org/markup-compatibility/2006" xmlns:p14="http://schemas.microsoft.com/office/powerpoint/2010/main">
    <mc:Choice Requires="p14">
      <p:transition spd="slow" p14:dur="2000" advTm="22840"/>
    </mc:Choice>
    <mc:Fallback xmlns="">
      <p:transition spd="slow" advTm="2284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DC0FEBF-5761-63CE-F20A-BB5D453B0901}"/>
              </a:ext>
            </a:extLst>
          </p:cNvPr>
          <p:cNvSpPr>
            <a:spLocks noGrp="1"/>
          </p:cNvSpPr>
          <p:nvPr>
            <p:ph type="title"/>
          </p:nvPr>
        </p:nvSpPr>
        <p:spPr>
          <a:xfrm>
            <a:off x="216816" y="0"/>
            <a:ext cx="7669884" cy="819149"/>
          </a:xfrm>
        </p:spPr>
        <p:txBody>
          <a:bodyPr/>
          <a:lstStyle/>
          <a:p>
            <a:r>
              <a:rPr lang="en-US" dirty="0">
                <a:solidFill>
                  <a:srgbClr val="8E231F"/>
                </a:solidFill>
              </a:rPr>
              <a:t>#1 Frequently Asked Question With Answer</a:t>
            </a:r>
          </a:p>
        </p:txBody>
      </p:sp>
      <p:sp>
        <p:nvSpPr>
          <p:cNvPr id="13" name="Content Placeholder 12">
            <a:extLst>
              <a:ext uri="{FF2B5EF4-FFF2-40B4-BE49-F238E27FC236}">
                <a16:creationId xmlns:a16="http://schemas.microsoft.com/office/drawing/2014/main" id="{E475549B-B2A9-9887-D3B8-F921CAC7CA13}"/>
              </a:ext>
            </a:extLst>
          </p:cNvPr>
          <p:cNvSpPr>
            <a:spLocks noGrp="1"/>
          </p:cNvSpPr>
          <p:nvPr>
            <p:ph sz="half" idx="2"/>
          </p:nvPr>
        </p:nvSpPr>
        <p:spPr>
          <a:xfrm>
            <a:off x="334808" y="1196196"/>
            <a:ext cx="6697588" cy="472348"/>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9933"/>
                </a:solidFill>
                <a:effectLst/>
                <a:uLnTx/>
                <a:uFillTx/>
                <a:latin typeface="Source Sans Pro"/>
                <a:ea typeface="Source Sans Pro"/>
                <a:cs typeface="Arial"/>
              </a:rPr>
              <a:t>Q: </a:t>
            </a:r>
            <a:r>
              <a:rPr kumimoji="0" lang="en-US" sz="1650" b="1" i="0" u="none" strike="noStrike" kern="1200" cap="none" spc="0" normalizeH="0" baseline="0" noProof="0" dirty="0">
                <a:ln>
                  <a:noFill/>
                </a:ln>
                <a:solidFill>
                  <a:srgbClr val="000000"/>
                </a:solidFill>
                <a:effectLst/>
                <a:uLnTx/>
                <a:uFillTx/>
                <a:latin typeface="Source Sans Pro"/>
                <a:ea typeface="Source Sans Pro"/>
                <a:cs typeface="Aptos" panose="020B0004020202020204" pitchFamily="34" charset="0"/>
              </a:rPr>
              <a:t>Are there breakfast cereals available that meet the updated nutrition requirements? Have food manufacturers committed to formulate products that support these changes?</a:t>
            </a:r>
            <a:r>
              <a:rPr kumimoji="0" lang="en-US" sz="1650" b="1" i="0" u="none" strike="noStrike" kern="1200" cap="none" spc="0" normalizeH="0" baseline="0" noProof="0" dirty="0">
                <a:ln>
                  <a:noFill/>
                </a:ln>
                <a:solidFill>
                  <a:srgbClr val="FF9933"/>
                </a:solidFill>
                <a:effectLst/>
                <a:uLnTx/>
                <a:uFillTx/>
                <a:latin typeface="Source Sans Pro"/>
                <a:ea typeface="Source Sans Pro"/>
                <a:cs typeface="Arial"/>
              </a:rPr>
              <a:t>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9933"/>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9933"/>
                </a:solidFill>
                <a:effectLst/>
                <a:uLnTx/>
                <a:uFillTx/>
                <a:latin typeface="Source Sans Pro"/>
                <a:ea typeface="Source Sans Pro"/>
                <a:cs typeface="Arial"/>
              </a:rPr>
              <a:t>A: </a:t>
            </a:r>
            <a:r>
              <a:rPr kumimoji="0" lang="en-US" sz="1800" b="0" i="0" u="none" strike="noStrike" kern="1200" cap="none" spc="0" normalizeH="0" baseline="0" noProof="0" dirty="0">
                <a:ln>
                  <a:noFill/>
                </a:ln>
                <a:solidFill>
                  <a:srgbClr val="000000"/>
                </a:solidFill>
                <a:effectLst/>
                <a:uLnTx/>
                <a:uFillTx/>
                <a:latin typeface="+mn-lt"/>
                <a:ea typeface="Aptos" panose="020B0004020202020204" pitchFamily="34" charset="0"/>
                <a:cs typeface="Aptos" panose="020B0004020202020204" pitchFamily="34" charset="0"/>
              </a:rPr>
              <a:t>USDA has verified that there are products currently available to meet the product-based added sugars limits offered by popular brands for breakfast cereal and yogurt. An easy way to identify breakfast cereals and yogurt that meet the added sugars limit is to </a:t>
            </a:r>
            <a:r>
              <a:rPr kumimoji="0" lang="en-US" sz="1800" b="0" i="0" u="none" strike="noStrike" kern="1200" cap="none" spc="0" normalizeH="0" baseline="0" noProof="0" dirty="0">
                <a:ln>
                  <a:noFill/>
                </a:ln>
                <a:solidFill>
                  <a:srgbClr val="000000"/>
                </a:solidFill>
                <a:effectLst/>
                <a:uLnTx/>
                <a:uFillTx/>
                <a:latin typeface="+mn-lt"/>
                <a:ea typeface="Source Sans Pro"/>
                <a:cs typeface="Aptos" panose="020B0004020202020204" pitchFamily="34" charset="0"/>
              </a:rPr>
              <a:t>use any State agency’s updated WIC-approved food list because WIC product-based limits for breakfast cereal mirror Child Nutrition Program’s added sugars limits for breakfast cereals.</a:t>
            </a:r>
            <a:endParaRPr kumimoji="0" lang="en-US" sz="2000" b="0" i="0" u="none" strike="noStrike" kern="1200" cap="none" spc="0" normalizeH="0" baseline="0" noProof="0" dirty="0">
              <a:ln>
                <a:noFill/>
              </a:ln>
              <a:solidFill>
                <a:srgbClr val="FF9933"/>
              </a:solidFill>
              <a:effectLst/>
              <a:uLnTx/>
              <a:uFillTx/>
              <a:latin typeface="+mn-lt"/>
              <a:ea typeface="Source Sans Pro"/>
              <a:cs typeface="Arial" panose="020B0604020202020204" pitchFamily="34" charset="0"/>
            </a:endParaRPr>
          </a:p>
          <a:p>
            <a:endParaRPr lang="en-US" dirty="0"/>
          </a:p>
        </p:txBody>
      </p:sp>
    </p:spTree>
    <p:extLst>
      <p:ext uri="{BB962C8B-B14F-4D97-AF65-F5344CB8AC3E}">
        <p14:creationId xmlns:p14="http://schemas.microsoft.com/office/powerpoint/2010/main" val="1396321299"/>
      </p:ext>
    </p:extLst>
  </p:cSld>
  <p:clrMapOvr>
    <a:masterClrMapping/>
  </p:clrMapOvr>
  <mc:AlternateContent xmlns:mc="http://schemas.openxmlformats.org/markup-compatibility/2006" xmlns:p14="http://schemas.microsoft.com/office/powerpoint/2010/main">
    <mc:Choice Requires="p14">
      <p:transition spd="slow" p14:dur="2000" advTm="22840"/>
    </mc:Choice>
    <mc:Fallback xmlns="">
      <p:transition spd="slow" advTm="2284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DC0FEBF-5761-63CE-F20A-BB5D453B0901}"/>
              </a:ext>
            </a:extLst>
          </p:cNvPr>
          <p:cNvSpPr>
            <a:spLocks noGrp="1"/>
          </p:cNvSpPr>
          <p:nvPr>
            <p:ph type="title"/>
          </p:nvPr>
        </p:nvSpPr>
        <p:spPr>
          <a:xfrm>
            <a:off x="216816" y="0"/>
            <a:ext cx="7669884" cy="819149"/>
          </a:xfrm>
        </p:spPr>
        <p:txBody>
          <a:bodyPr/>
          <a:lstStyle/>
          <a:p>
            <a:r>
              <a:rPr lang="en-US" dirty="0">
                <a:solidFill>
                  <a:srgbClr val="8E231F"/>
                </a:solidFill>
              </a:rPr>
              <a:t>#2 Frequently Asked Question</a:t>
            </a:r>
          </a:p>
        </p:txBody>
      </p:sp>
      <p:sp>
        <p:nvSpPr>
          <p:cNvPr id="13" name="Content Placeholder 12">
            <a:extLst>
              <a:ext uri="{FF2B5EF4-FFF2-40B4-BE49-F238E27FC236}">
                <a16:creationId xmlns:a16="http://schemas.microsoft.com/office/drawing/2014/main" id="{E475549B-B2A9-9887-D3B8-F921CAC7CA13}"/>
              </a:ext>
            </a:extLst>
          </p:cNvPr>
          <p:cNvSpPr>
            <a:spLocks noGrp="1"/>
          </p:cNvSpPr>
          <p:nvPr>
            <p:ph sz="half" idx="2"/>
          </p:nvPr>
        </p:nvSpPr>
        <p:spPr>
          <a:xfrm>
            <a:off x="334808" y="1196196"/>
            <a:ext cx="6697588" cy="472348"/>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9933"/>
                </a:solidFill>
                <a:effectLst/>
                <a:uLnTx/>
                <a:uFillTx/>
                <a:latin typeface="Source Sans Pro"/>
                <a:ea typeface="Source Sans Pro"/>
                <a:cs typeface="Arial"/>
              </a:rPr>
              <a:t>Q:  </a:t>
            </a:r>
            <a:r>
              <a:rPr kumimoji="0" lang="en-US" sz="1650" b="1" i="0" u="none" strike="noStrike" kern="1200" cap="none" spc="0" normalizeH="0" baseline="0" noProof="0" dirty="0">
                <a:ln>
                  <a:noFill/>
                </a:ln>
                <a:solidFill>
                  <a:srgbClr val="000000"/>
                </a:solidFill>
                <a:effectLst/>
                <a:uLnTx/>
                <a:uFillTx/>
                <a:latin typeface="Source Sans Pro"/>
                <a:ea typeface="Source Sans Pro"/>
                <a:cs typeface="Aptos" panose="020B0004020202020204" pitchFamily="34" charset="0"/>
              </a:rPr>
              <a:t>What are “added sugars”?</a:t>
            </a:r>
            <a:endParaRPr kumimoji="0" lang="en-US" sz="1650" b="1" i="0" u="none" strike="noStrike" kern="1200" cap="none" spc="0" normalizeH="0" baseline="0" noProof="0" dirty="0">
              <a:ln>
                <a:noFill/>
              </a:ln>
              <a:solidFill>
                <a:srgbClr val="FF9933"/>
              </a:solidFill>
              <a:effectLst/>
              <a:uLnTx/>
              <a:uFillTx/>
              <a:latin typeface="Source Sans Pro"/>
              <a:ea typeface="Source Sans Pro"/>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9933"/>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596132038"/>
      </p:ext>
    </p:extLst>
  </p:cSld>
  <p:clrMapOvr>
    <a:masterClrMapping/>
  </p:clrMapOvr>
  <mc:AlternateContent xmlns:mc="http://schemas.openxmlformats.org/markup-compatibility/2006" xmlns:p14="http://schemas.microsoft.com/office/powerpoint/2010/main">
    <mc:Choice Requires="p14">
      <p:transition spd="slow" p14:dur="2000" advTm="22840"/>
    </mc:Choice>
    <mc:Fallback xmlns="">
      <p:transition spd="slow" advTm="2284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DD8D1-8C36-BB2A-EA2D-63052BD08D55}"/>
              </a:ext>
            </a:extLst>
          </p:cNvPr>
          <p:cNvSpPr>
            <a:spLocks noGrp="1"/>
          </p:cNvSpPr>
          <p:nvPr>
            <p:ph type="title"/>
          </p:nvPr>
        </p:nvSpPr>
        <p:spPr>
          <a:xfrm>
            <a:off x="-123826" y="139622"/>
            <a:ext cx="6701425" cy="698195"/>
          </a:xfrm>
        </p:spPr>
        <p:txBody>
          <a:bodyPr/>
          <a:lstStyle/>
          <a:p>
            <a:r>
              <a:rPr lang="en-US" sz="2400" dirty="0">
                <a:latin typeface="Source Sans Pro" panose="020B0503030403020204" pitchFamily="34" charset="0"/>
                <a:ea typeface="Source Sans Pro" panose="020B0503030403020204" pitchFamily="34" charset="0"/>
              </a:rPr>
              <a:t>Updated Nutrition Standards for Added Sugars</a:t>
            </a:r>
            <a:endParaRPr lang="en-US" sz="2400" dirty="0"/>
          </a:p>
        </p:txBody>
      </p:sp>
      <p:sp>
        <p:nvSpPr>
          <p:cNvPr id="4" name="Content Placeholder 3">
            <a:extLst>
              <a:ext uri="{FF2B5EF4-FFF2-40B4-BE49-F238E27FC236}">
                <a16:creationId xmlns:a16="http://schemas.microsoft.com/office/drawing/2014/main" id="{F91817D9-B428-16CD-7A64-021822284633}"/>
              </a:ext>
            </a:extLst>
          </p:cNvPr>
          <p:cNvSpPr>
            <a:spLocks noGrp="1"/>
          </p:cNvSpPr>
          <p:nvPr>
            <p:ph sz="half" idx="2"/>
          </p:nvPr>
        </p:nvSpPr>
        <p:spPr>
          <a:xfrm>
            <a:off x="408265" y="939338"/>
            <a:ext cx="6293160" cy="3032587"/>
          </a:xfrm>
        </p:spPr>
        <p:txBody>
          <a:bodyPr/>
          <a:lstStyle/>
          <a:p>
            <a:pPr indent="0" algn="ctr">
              <a:lnSpc>
                <a:spcPct val="100000"/>
              </a:lnSpc>
              <a:spcBef>
                <a:spcPts val="0"/>
              </a:spcBef>
              <a:buNone/>
            </a:pPr>
            <a:r>
              <a:rPr lang="en-US" dirty="0">
                <a:latin typeface="Source Sans Pro" panose="020B0503030403020204" pitchFamily="34" charset="0"/>
                <a:ea typeface="Source Sans Pro" panose="020B0503030403020204" pitchFamily="34" charset="0"/>
              </a:rPr>
              <a:t>Sugar limits for breakfast cereals and yogurt will be based on                   </a:t>
            </a:r>
          </a:p>
          <a:p>
            <a:pPr indent="0" algn="ctr">
              <a:lnSpc>
                <a:spcPct val="100000"/>
              </a:lnSpc>
              <a:spcBef>
                <a:spcPts val="0"/>
              </a:spcBef>
              <a:buNone/>
            </a:pPr>
            <a:r>
              <a:rPr lang="en-US" b="1" dirty="0">
                <a:latin typeface="Source Sans Pro" panose="020B0503030403020204" pitchFamily="34" charset="0"/>
                <a:ea typeface="Source Sans Pro" panose="020B0503030403020204" pitchFamily="34" charset="0"/>
              </a:rPr>
              <a:t>Added Sugars </a:t>
            </a:r>
            <a:r>
              <a:rPr lang="en-US" dirty="0">
                <a:latin typeface="Source Sans Pro" panose="020B0503030403020204" pitchFamily="34" charset="0"/>
                <a:ea typeface="Source Sans Pro" panose="020B0503030403020204" pitchFamily="34" charset="0"/>
              </a:rPr>
              <a:t>rather than </a:t>
            </a:r>
            <a:r>
              <a:rPr lang="en-US" b="1" dirty="0">
                <a:latin typeface="Source Sans Pro" panose="020B0503030403020204" pitchFamily="34" charset="0"/>
                <a:ea typeface="Source Sans Pro" panose="020B0503030403020204" pitchFamily="34" charset="0"/>
              </a:rPr>
              <a:t>Total Sugars</a:t>
            </a:r>
            <a:r>
              <a:rPr lang="en-US" dirty="0">
                <a:latin typeface="Source Sans Pro" panose="020B0503030403020204" pitchFamily="34" charset="0"/>
                <a:ea typeface="Source Sans Pro" panose="020B0503030403020204" pitchFamily="34" charset="0"/>
              </a:rPr>
              <a:t>.</a:t>
            </a:r>
          </a:p>
          <a:p>
            <a:pPr indent="0">
              <a:buNone/>
            </a:pPr>
            <a:r>
              <a:rPr lang="en-US" b="1" dirty="0">
                <a:solidFill>
                  <a:srgbClr val="740507"/>
                </a:solidFill>
                <a:latin typeface="Source Sans Pro" panose="020B0503030403020204" pitchFamily="34" charset="0"/>
                <a:ea typeface="Source Sans Pro" panose="020B0503030403020204" pitchFamily="34" charset="0"/>
              </a:rPr>
              <a:t>Must be implemented by October 1, 2025:</a:t>
            </a:r>
          </a:p>
          <a:p>
            <a:pPr marL="285750" indent="-285750"/>
            <a:r>
              <a:rPr lang="en-US" u="sng" dirty="0">
                <a:latin typeface="Source Sans Pro" panose="020B0503030403020204" pitchFamily="34" charset="0"/>
                <a:ea typeface="Source Sans Pro" panose="020B0503030403020204" pitchFamily="34" charset="0"/>
              </a:rPr>
              <a:t>Breakfast cereals </a:t>
            </a:r>
          </a:p>
          <a:p>
            <a:pPr marL="971550" lvl="1" indent="-285750"/>
            <a:r>
              <a:rPr lang="en-US" sz="1800" dirty="0">
                <a:solidFill>
                  <a:schemeClr val="tx1">
                    <a:lumMod val="65000"/>
                    <a:lumOff val="35000"/>
                  </a:schemeClr>
                </a:solidFill>
                <a:latin typeface="Source Sans Pro" panose="020B0503030403020204" pitchFamily="34" charset="0"/>
                <a:ea typeface="Source Sans Pro" panose="020B0503030403020204" pitchFamily="34" charset="0"/>
                <a:cs typeface="Helvetica" panose="020B0604020202020204" pitchFamily="34" charset="0"/>
              </a:rPr>
              <a:t>Must contain no more than 6 grams of </a:t>
            </a:r>
            <a:r>
              <a:rPr lang="en-US" sz="1800" b="1" dirty="0">
                <a:solidFill>
                  <a:schemeClr val="tx1">
                    <a:lumMod val="65000"/>
                    <a:lumOff val="35000"/>
                  </a:schemeClr>
                </a:solidFill>
                <a:latin typeface="Source Sans Pro" panose="020B0503030403020204" pitchFamily="34" charset="0"/>
                <a:ea typeface="Source Sans Pro" panose="020B0503030403020204" pitchFamily="34" charset="0"/>
                <a:cs typeface="Helvetica" panose="020B0604020202020204" pitchFamily="34" charset="0"/>
              </a:rPr>
              <a:t>added sugars per dry ounce</a:t>
            </a:r>
            <a:r>
              <a:rPr lang="en-US" sz="1800" dirty="0">
                <a:solidFill>
                  <a:schemeClr val="tx1">
                    <a:lumMod val="65000"/>
                    <a:lumOff val="35000"/>
                  </a:schemeClr>
                </a:solidFill>
                <a:latin typeface="Source Sans Pro" panose="020B0503030403020204" pitchFamily="34" charset="0"/>
                <a:ea typeface="Source Sans Pro" panose="020B0503030403020204" pitchFamily="34" charset="0"/>
                <a:cs typeface="Helvetica" panose="020B0604020202020204" pitchFamily="34" charset="0"/>
              </a:rPr>
              <a:t>. </a:t>
            </a:r>
          </a:p>
          <a:p>
            <a:pPr marL="285750" indent="-285750"/>
            <a:r>
              <a:rPr lang="en-US" u="sng" dirty="0">
                <a:latin typeface="Source Sans Pro" panose="020B0503030403020204" pitchFamily="34" charset="0"/>
                <a:ea typeface="Source Sans Pro" panose="020B0503030403020204" pitchFamily="34" charset="0"/>
              </a:rPr>
              <a:t>Yogurt </a:t>
            </a:r>
          </a:p>
          <a:p>
            <a:pPr marL="971550" lvl="1" indent="-285750"/>
            <a:r>
              <a:rPr lang="en-US" sz="1800" u="sng" dirty="0">
                <a:solidFill>
                  <a:schemeClr val="tx1">
                    <a:lumMod val="65000"/>
                    <a:lumOff val="35000"/>
                  </a:schemeClr>
                </a:solidFill>
                <a:latin typeface="Source Sans Pro" panose="020B0503030403020204" pitchFamily="34" charset="0"/>
                <a:ea typeface="Source Sans Pro" panose="020B0503030403020204" pitchFamily="34" charset="0"/>
                <a:cs typeface="Helvetica" panose="020B0604020202020204" pitchFamily="34" charset="0"/>
              </a:rPr>
              <a:t>M</a:t>
            </a:r>
            <a:r>
              <a:rPr lang="en-US" sz="1800" dirty="0">
                <a:solidFill>
                  <a:schemeClr val="tx1">
                    <a:lumMod val="65000"/>
                    <a:lumOff val="35000"/>
                  </a:schemeClr>
                </a:solidFill>
                <a:latin typeface="Source Sans Pro" panose="020B0503030403020204" pitchFamily="34" charset="0"/>
                <a:ea typeface="Source Sans Pro" panose="020B0503030403020204" pitchFamily="34" charset="0"/>
                <a:cs typeface="Helvetica" panose="020B0604020202020204" pitchFamily="34" charset="0"/>
              </a:rPr>
              <a:t>ust contain no more than 12 grams of </a:t>
            </a:r>
            <a:r>
              <a:rPr lang="en-US" sz="1800" b="1" dirty="0">
                <a:solidFill>
                  <a:schemeClr val="tx1">
                    <a:lumMod val="65000"/>
                    <a:lumOff val="35000"/>
                  </a:schemeClr>
                </a:solidFill>
                <a:latin typeface="Source Sans Pro" panose="020B0503030403020204" pitchFamily="34" charset="0"/>
                <a:ea typeface="Source Sans Pro" panose="020B0503030403020204" pitchFamily="34" charset="0"/>
                <a:cs typeface="Helvetica" panose="020B0604020202020204" pitchFamily="34" charset="0"/>
              </a:rPr>
              <a:t>added sugars per 6 ounces </a:t>
            </a:r>
            <a:r>
              <a:rPr lang="en-US" sz="1800" dirty="0">
                <a:solidFill>
                  <a:schemeClr val="tx1">
                    <a:lumMod val="65000"/>
                    <a:lumOff val="35000"/>
                  </a:schemeClr>
                </a:solidFill>
                <a:latin typeface="Source Sans Pro" panose="020B0503030403020204" pitchFamily="34" charset="0"/>
                <a:ea typeface="Source Sans Pro" panose="020B0503030403020204" pitchFamily="34" charset="0"/>
                <a:cs typeface="Helvetica" panose="020B0604020202020204" pitchFamily="34" charset="0"/>
              </a:rPr>
              <a:t>(2 grams of added sugars per ounce).</a:t>
            </a:r>
          </a:p>
          <a:p>
            <a:pPr indent="0" algn="ctr">
              <a:buNone/>
            </a:pPr>
            <a:endParaRPr lang="en-US" dirty="0"/>
          </a:p>
        </p:txBody>
      </p:sp>
      <p:sp>
        <p:nvSpPr>
          <p:cNvPr id="5" name="TextBox 4">
            <a:extLst>
              <a:ext uri="{FF2B5EF4-FFF2-40B4-BE49-F238E27FC236}">
                <a16:creationId xmlns:a16="http://schemas.microsoft.com/office/drawing/2014/main" id="{1231DCCF-CA52-8784-EEE1-D5CF052340BA}"/>
              </a:ext>
            </a:extLst>
          </p:cNvPr>
          <p:cNvSpPr txBox="1"/>
          <p:nvPr/>
        </p:nvSpPr>
        <p:spPr>
          <a:xfrm>
            <a:off x="195309" y="4165199"/>
            <a:ext cx="7910004" cy="923330"/>
          </a:xfrm>
          <a:prstGeom prst="rect">
            <a:avLst/>
          </a:prstGeom>
          <a:noFill/>
        </p:spPr>
        <p:txBody>
          <a:bodyPr wrap="square" rtlCol="0">
            <a:spAutoFit/>
          </a:bodyPr>
          <a:lstStyle/>
          <a:p>
            <a:r>
              <a:rPr lang="en-US" i="0" kern="0" dirty="0">
                <a:solidFill>
                  <a:schemeClr val="tx1">
                    <a:lumMod val="65000"/>
                    <a:lumOff val="35000"/>
                  </a:schemeClr>
                </a:solidFill>
                <a:effectLst/>
                <a:latin typeface="Source Sans Pro" panose="020B0503030403020204" pitchFamily="34" charset="0"/>
                <a:ea typeface="Source Sans Pro" panose="020B0503030403020204" pitchFamily="34" charset="0"/>
                <a:cs typeface="Helvetica" panose="020B0604020202020204" pitchFamily="34" charset="0"/>
              </a:rPr>
              <a:t>CACFP operators may continue to use any State’s updated WIC list to help identify allowable breakfast cereals, and yogurt. </a:t>
            </a:r>
            <a:endParaRPr lang="en-US" dirty="0">
              <a:solidFill>
                <a:schemeClr val="tx1">
                  <a:lumMod val="65000"/>
                  <a:lumOff val="35000"/>
                </a:schemeClr>
              </a:solidFill>
              <a:latin typeface="Source Sans Pro" panose="020B0503030403020204" pitchFamily="34" charset="0"/>
              <a:ea typeface="Source Sans Pro" panose="020B0503030403020204" pitchFamily="34" charset="0"/>
              <a:cs typeface="Helvetica" panose="020B0604020202020204" pitchFamily="34" charset="0"/>
            </a:endParaRPr>
          </a:p>
          <a:p>
            <a:endParaRPr lang="en-US" dirty="0"/>
          </a:p>
        </p:txBody>
      </p:sp>
      <p:pic>
        <p:nvPicPr>
          <p:cNvPr id="7" name="Picture 6" descr="QR code to be scanned and takes the user to https://www.fns.usda.gov/cn/school-nutrition-standards-updates/implementation-timeline-cacfp-sfsp">
            <a:extLst>
              <a:ext uri="{FF2B5EF4-FFF2-40B4-BE49-F238E27FC236}">
                <a16:creationId xmlns:a16="http://schemas.microsoft.com/office/drawing/2014/main" id="{1CE72D17-19E1-CFB0-6657-ECFD2DD3E4C3}"/>
              </a:ext>
            </a:extLst>
          </p:cNvPr>
          <p:cNvPicPr>
            <a:picLocks noChangeAspect="1"/>
          </p:cNvPicPr>
          <p:nvPr/>
        </p:nvPicPr>
        <p:blipFill>
          <a:blip r:embed="rId3"/>
          <a:stretch>
            <a:fillRect/>
          </a:stretch>
        </p:blipFill>
        <p:spPr>
          <a:xfrm>
            <a:off x="7821227" y="3571838"/>
            <a:ext cx="1207145" cy="1468149"/>
          </a:xfrm>
          <a:prstGeom prst="rect">
            <a:avLst/>
          </a:prstGeom>
          <a:gradFill>
            <a:gsLst>
              <a:gs pos="0">
                <a:srgbClr val="AA1217"/>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7957676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DC0FEBF-5761-63CE-F20A-BB5D453B0901}"/>
              </a:ext>
            </a:extLst>
          </p:cNvPr>
          <p:cNvSpPr>
            <a:spLocks noGrp="1"/>
          </p:cNvSpPr>
          <p:nvPr>
            <p:ph type="title"/>
          </p:nvPr>
        </p:nvSpPr>
        <p:spPr>
          <a:xfrm>
            <a:off x="216816" y="0"/>
            <a:ext cx="7669884" cy="819149"/>
          </a:xfrm>
        </p:spPr>
        <p:txBody>
          <a:bodyPr/>
          <a:lstStyle/>
          <a:p>
            <a:r>
              <a:rPr lang="en-US" dirty="0">
                <a:solidFill>
                  <a:srgbClr val="8E231F"/>
                </a:solidFill>
              </a:rPr>
              <a:t>#2 Frequently Asked Questions With Answer</a:t>
            </a:r>
          </a:p>
        </p:txBody>
      </p:sp>
      <p:sp>
        <p:nvSpPr>
          <p:cNvPr id="13" name="Content Placeholder 12">
            <a:extLst>
              <a:ext uri="{FF2B5EF4-FFF2-40B4-BE49-F238E27FC236}">
                <a16:creationId xmlns:a16="http://schemas.microsoft.com/office/drawing/2014/main" id="{E475549B-B2A9-9887-D3B8-F921CAC7CA13}"/>
              </a:ext>
            </a:extLst>
          </p:cNvPr>
          <p:cNvSpPr>
            <a:spLocks noGrp="1"/>
          </p:cNvSpPr>
          <p:nvPr>
            <p:ph sz="half" idx="2"/>
          </p:nvPr>
        </p:nvSpPr>
        <p:spPr>
          <a:xfrm>
            <a:off x="334808" y="1196196"/>
            <a:ext cx="6697588" cy="472348"/>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9933"/>
                </a:solidFill>
                <a:effectLst/>
                <a:uLnTx/>
                <a:uFillTx/>
                <a:latin typeface="Source Sans Pro"/>
                <a:ea typeface="Source Sans Pro"/>
                <a:cs typeface="Arial"/>
              </a:rPr>
              <a:t>Q:  </a:t>
            </a:r>
            <a:r>
              <a:rPr kumimoji="0" lang="en-US" sz="1650" b="1" i="0" u="none" strike="noStrike" kern="1200" cap="none" spc="0" normalizeH="0" baseline="0" noProof="0" dirty="0">
                <a:ln>
                  <a:noFill/>
                </a:ln>
                <a:solidFill>
                  <a:srgbClr val="000000"/>
                </a:solidFill>
                <a:effectLst/>
                <a:uLnTx/>
                <a:uFillTx/>
                <a:latin typeface="Source Sans Pro"/>
                <a:ea typeface="Source Sans Pro"/>
                <a:cs typeface="Aptos" panose="020B0004020202020204" pitchFamily="34" charset="0"/>
              </a:rPr>
              <a:t>What are “added sugars”?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650" b="1" dirty="0">
              <a:solidFill>
                <a:srgbClr val="000000"/>
              </a:solidFill>
              <a:latin typeface="Source Sans Pro"/>
              <a:ea typeface="Source Sans Pro"/>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50" b="1" i="0" u="none" strike="noStrike" kern="1200" cap="none" spc="0" normalizeH="0" baseline="0" noProof="0" dirty="0">
              <a:ln>
                <a:noFill/>
              </a:ln>
              <a:solidFill>
                <a:srgbClr val="000000"/>
              </a:solidFill>
              <a:effectLst/>
              <a:uLnTx/>
              <a:uFillTx/>
              <a:latin typeface="Source Sans Pro"/>
              <a:ea typeface="Source Sans Pro"/>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650" b="1" dirty="0">
              <a:solidFill>
                <a:srgbClr val="000000"/>
              </a:solidFill>
              <a:latin typeface="Source Sans Pro"/>
              <a:ea typeface="Source Sans Pro"/>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50" b="1" i="0" u="none" strike="noStrike" kern="1200" cap="none" spc="0" normalizeH="0" baseline="0" noProof="0" dirty="0">
              <a:ln>
                <a:noFill/>
              </a:ln>
              <a:solidFill>
                <a:srgbClr val="FF9933"/>
              </a:solidFill>
              <a:effectLst/>
              <a:uLnTx/>
              <a:uFillTx/>
              <a:latin typeface="Source Sans Pro"/>
              <a:ea typeface="Source Sans Pro"/>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9933"/>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endParaRPr lang="en-US" dirty="0"/>
          </a:p>
        </p:txBody>
      </p:sp>
      <p:sp>
        <p:nvSpPr>
          <p:cNvPr id="4" name="TextBox 3">
            <a:extLst>
              <a:ext uri="{FF2B5EF4-FFF2-40B4-BE49-F238E27FC236}">
                <a16:creationId xmlns:a16="http://schemas.microsoft.com/office/drawing/2014/main" id="{639E93C6-2D2E-3EA5-0B74-AC2F6E1C22F6}"/>
              </a:ext>
            </a:extLst>
          </p:cNvPr>
          <p:cNvSpPr txBox="1"/>
          <p:nvPr/>
        </p:nvSpPr>
        <p:spPr>
          <a:xfrm>
            <a:off x="334807" y="2378179"/>
            <a:ext cx="8286679" cy="2446824"/>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9933"/>
                </a:solidFill>
                <a:effectLst/>
                <a:uLnTx/>
                <a:uFillTx/>
                <a:latin typeface="Source Sans Pro"/>
                <a:ea typeface="Source Sans Pro"/>
                <a:cs typeface="Arial"/>
              </a:rPr>
              <a:t>A: </a:t>
            </a:r>
            <a:r>
              <a:rPr kumimoji="0" lang="en-US" b="0" i="0" u="none" strike="noStrike" kern="1200" cap="none" spc="0" normalizeH="0" baseline="0" noProof="0" dirty="0">
                <a:ln>
                  <a:noFill/>
                </a:ln>
                <a:solidFill>
                  <a:srgbClr val="1B1B1B"/>
                </a:solidFill>
                <a:effectLst/>
                <a:uLnTx/>
                <a:uFillTx/>
                <a:latin typeface="Source Sans Pro"/>
                <a:ea typeface="+mn-ea"/>
                <a:cs typeface="+mn-cs"/>
              </a:rPr>
              <a:t>According to the U.S. Food and Drug Administration (FDA), “</a:t>
            </a:r>
            <a:r>
              <a:rPr kumimoji="0" lang="en-US" b="0" i="0" u="none" strike="noStrike" kern="1200" cap="none" spc="0" normalizeH="0" baseline="0" noProof="0" dirty="0">
                <a:ln>
                  <a:noFill/>
                </a:ln>
                <a:solidFill>
                  <a:srgbClr val="2E8540"/>
                </a:solidFill>
                <a:effectLst/>
                <a:uLnTx/>
                <a:uFillTx/>
                <a:latin typeface="Source Sans Pro"/>
                <a:ea typeface="+mn-ea"/>
                <a:cs typeface="+mn-cs"/>
                <a:hlinkClick r:id="rId3"/>
              </a:rPr>
              <a:t>Added sugars</a:t>
            </a:r>
            <a:r>
              <a:rPr kumimoji="0" lang="en-US" b="0" i="0" u="none" strike="noStrike" kern="1200" cap="none" spc="0" normalizeH="0" baseline="0" noProof="0" dirty="0">
                <a:ln>
                  <a:noFill/>
                </a:ln>
                <a:solidFill>
                  <a:srgbClr val="1B1B1B"/>
                </a:solidFill>
                <a:effectLst/>
                <a:uLnTx/>
                <a:uFillTx/>
                <a:latin typeface="Source Sans Pro"/>
                <a:ea typeface="+mn-ea"/>
                <a:cs typeface="+mn-cs"/>
              </a:rPr>
              <a:t> include sugars that are added during the processing of foods (such as sucrose or dextrose), foods packaged as sweeteners (such as table sugar), sugars from syrups and honey, and sugars from concentrated fruit or vegetable juices. They do not include naturally occurring sugars that are found in milk, fruits, and vegetables.”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solidFill>
                <a:srgbClr val="1B1B1B"/>
              </a:solidFill>
              <a:latin typeface="Source Sans Pro"/>
            </a:endParaRP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9933"/>
                </a:solidFill>
                <a:effectLst/>
                <a:uLnTx/>
                <a:uFillTx/>
                <a:latin typeface="Source Sans Pro"/>
                <a:ea typeface="Source Sans Pro" panose="020B0503030403020204" pitchFamily="34" charset="0"/>
                <a:cs typeface="Arial" panose="020B0604020202020204" pitchFamily="34" charset="0"/>
              </a:rPr>
              <a:t>fda.gov/food/nutrition-facts-label/added-sugars-nutrition-facts-label</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9933"/>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p:txBody>
      </p:sp>
    </p:spTree>
    <p:extLst>
      <p:ext uri="{BB962C8B-B14F-4D97-AF65-F5344CB8AC3E}">
        <p14:creationId xmlns:p14="http://schemas.microsoft.com/office/powerpoint/2010/main" val="4121045774"/>
      </p:ext>
    </p:extLst>
  </p:cSld>
  <p:clrMapOvr>
    <a:masterClrMapping/>
  </p:clrMapOvr>
  <mc:AlternateContent xmlns:mc="http://schemas.openxmlformats.org/markup-compatibility/2006" xmlns:p14="http://schemas.microsoft.com/office/powerpoint/2010/main">
    <mc:Choice Requires="p14">
      <p:transition spd="slow" p14:dur="2000" advTm="22840"/>
    </mc:Choice>
    <mc:Fallback xmlns="">
      <p:transition spd="slow" advTm="2284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DC0FEBF-5761-63CE-F20A-BB5D453B0901}"/>
              </a:ext>
            </a:extLst>
          </p:cNvPr>
          <p:cNvSpPr>
            <a:spLocks noGrp="1"/>
          </p:cNvSpPr>
          <p:nvPr>
            <p:ph type="title"/>
          </p:nvPr>
        </p:nvSpPr>
        <p:spPr>
          <a:xfrm>
            <a:off x="216816" y="0"/>
            <a:ext cx="7669884" cy="819149"/>
          </a:xfrm>
        </p:spPr>
        <p:txBody>
          <a:bodyPr/>
          <a:lstStyle/>
          <a:p>
            <a:r>
              <a:rPr lang="en-US" dirty="0">
                <a:solidFill>
                  <a:srgbClr val="8E231F"/>
                </a:solidFill>
              </a:rPr>
              <a:t>#3 Frequently Asked Question</a:t>
            </a:r>
          </a:p>
        </p:txBody>
      </p:sp>
      <p:sp>
        <p:nvSpPr>
          <p:cNvPr id="13" name="Content Placeholder 12">
            <a:extLst>
              <a:ext uri="{FF2B5EF4-FFF2-40B4-BE49-F238E27FC236}">
                <a16:creationId xmlns:a16="http://schemas.microsoft.com/office/drawing/2014/main" id="{E475549B-B2A9-9887-D3B8-F921CAC7CA13}"/>
              </a:ext>
            </a:extLst>
          </p:cNvPr>
          <p:cNvSpPr>
            <a:spLocks noGrp="1"/>
          </p:cNvSpPr>
          <p:nvPr>
            <p:ph sz="half" idx="2"/>
          </p:nvPr>
        </p:nvSpPr>
        <p:spPr>
          <a:xfrm>
            <a:off x="334807" y="1196196"/>
            <a:ext cx="6697588" cy="472348"/>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9933"/>
                </a:solidFill>
                <a:effectLst/>
                <a:uLnTx/>
                <a:uFillTx/>
                <a:latin typeface="Source Sans Pro"/>
                <a:ea typeface="Source Sans Pro"/>
                <a:cs typeface="Arial"/>
              </a:rPr>
              <a:t>Q</a:t>
            </a:r>
            <a:r>
              <a:rPr kumimoji="0" lang="en-US" sz="2700" b="1" i="0" u="none" strike="noStrike" kern="1200" cap="none" spc="0" normalizeH="0" baseline="0" noProof="0" dirty="0">
                <a:ln>
                  <a:noFill/>
                </a:ln>
                <a:solidFill>
                  <a:srgbClr val="FF9933"/>
                </a:solidFill>
                <a:effectLst/>
                <a:uLnTx/>
                <a:uFillTx/>
                <a:latin typeface="+mj-lt"/>
                <a:ea typeface="Source Sans Pro"/>
                <a:cs typeface="Arial"/>
              </a:rPr>
              <a:t>: </a:t>
            </a:r>
            <a:r>
              <a:rPr kumimoji="0" lang="en-US" sz="1650" b="1" i="0" u="none" strike="noStrike" kern="1200" cap="none" spc="0" normalizeH="0" baseline="0" noProof="0" dirty="0">
                <a:ln>
                  <a:noFill/>
                </a:ln>
                <a:solidFill>
                  <a:srgbClr val="000000"/>
                </a:solidFill>
                <a:effectLst/>
                <a:uLnTx/>
                <a:uFillTx/>
                <a:latin typeface="+mj-lt"/>
                <a:ea typeface="Source Sans Pro"/>
                <a:cs typeface="Times New Roman"/>
              </a:rPr>
              <a:t>Does Team Nutrition have any resources for parents of young children on added sugars? </a:t>
            </a:r>
            <a:endParaRPr kumimoji="0" lang="en-US" sz="1650" b="1" i="0" u="none" strike="noStrike" kern="1200" cap="none" spc="0" normalizeH="0" baseline="0" noProof="0" dirty="0">
              <a:ln>
                <a:noFill/>
              </a:ln>
              <a:solidFill>
                <a:srgbClr val="FF9933"/>
              </a:solidFill>
              <a:effectLst/>
              <a:uLnTx/>
              <a:uFillTx/>
              <a:latin typeface="+mj-lt"/>
              <a:ea typeface="Aptos" panose="020B00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181074459"/>
      </p:ext>
    </p:extLst>
  </p:cSld>
  <p:clrMapOvr>
    <a:masterClrMapping/>
  </p:clrMapOvr>
  <mc:AlternateContent xmlns:mc="http://schemas.openxmlformats.org/markup-compatibility/2006" xmlns:p14="http://schemas.microsoft.com/office/powerpoint/2010/main">
    <mc:Choice Requires="p14">
      <p:transition spd="slow" p14:dur="2000" advTm="22840"/>
    </mc:Choice>
    <mc:Fallback xmlns="">
      <p:transition spd="slow" advTm="2284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DC0FEBF-5761-63CE-F20A-BB5D453B0901}"/>
              </a:ext>
            </a:extLst>
          </p:cNvPr>
          <p:cNvSpPr>
            <a:spLocks noGrp="1"/>
          </p:cNvSpPr>
          <p:nvPr>
            <p:ph type="title"/>
          </p:nvPr>
        </p:nvSpPr>
        <p:spPr>
          <a:xfrm>
            <a:off x="216816" y="0"/>
            <a:ext cx="7669884" cy="819149"/>
          </a:xfrm>
        </p:spPr>
        <p:txBody>
          <a:bodyPr/>
          <a:lstStyle/>
          <a:p>
            <a:r>
              <a:rPr lang="en-US" dirty="0">
                <a:solidFill>
                  <a:srgbClr val="8E231F"/>
                </a:solidFill>
              </a:rPr>
              <a:t>#3 Frequently Asked Question With Answer</a:t>
            </a:r>
          </a:p>
        </p:txBody>
      </p:sp>
      <p:sp>
        <p:nvSpPr>
          <p:cNvPr id="13" name="Content Placeholder 12">
            <a:extLst>
              <a:ext uri="{FF2B5EF4-FFF2-40B4-BE49-F238E27FC236}">
                <a16:creationId xmlns:a16="http://schemas.microsoft.com/office/drawing/2014/main" id="{E475549B-B2A9-9887-D3B8-F921CAC7CA13}"/>
              </a:ext>
            </a:extLst>
          </p:cNvPr>
          <p:cNvSpPr>
            <a:spLocks noGrp="1"/>
          </p:cNvSpPr>
          <p:nvPr>
            <p:ph sz="half" idx="2"/>
          </p:nvPr>
        </p:nvSpPr>
        <p:spPr>
          <a:xfrm>
            <a:off x="334808" y="1196196"/>
            <a:ext cx="6697588" cy="472348"/>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9933"/>
                </a:solidFill>
                <a:effectLst/>
                <a:uLnTx/>
                <a:uFillTx/>
                <a:latin typeface="+mj-lt"/>
                <a:ea typeface="Source Sans Pro"/>
                <a:cs typeface="Arial"/>
              </a:rPr>
              <a:t>Q: </a:t>
            </a:r>
            <a:r>
              <a:rPr kumimoji="0" lang="en-US" sz="1650" b="1" i="0" u="none" strike="noStrike" kern="1200" cap="none" spc="0" normalizeH="0" baseline="0" noProof="0" dirty="0">
                <a:ln>
                  <a:noFill/>
                </a:ln>
                <a:solidFill>
                  <a:srgbClr val="000000"/>
                </a:solidFill>
                <a:effectLst/>
                <a:uLnTx/>
                <a:uFillTx/>
                <a:latin typeface="+mj-lt"/>
                <a:ea typeface="Source Sans Pro"/>
                <a:cs typeface="Times New Roman"/>
              </a:rPr>
              <a:t>Does Team Nutrition have any resources for parents of young children on added sugars? </a:t>
            </a:r>
            <a:endParaRPr kumimoji="0" lang="en-US" sz="1650" b="1" i="0" u="none" strike="noStrike" kern="1200" cap="none" spc="0" normalizeH="0" baseline="0" noProof="0" dirty="0">
              <a:ln>
                <a:noFill/>
              </a:ln>
              <a:solidFill>
                <a:srgbClr val="FF9933"/>
              </a:solidFill>
              <a:effectLst/>
              <a:uLnTx/>
              <a:uFillTx/>
              <a:latin typeface="+mj-lt"/>
              <a:ea typeface="Aptos" panose="020B0004020202020204" pitchFamily="34" charset="0"/>
              <a:cs typeface="Arial" panose="020B0604020202020204" pitchFamily="34" charset="0"/>
            </a:endParaRPr>
          </a:p>
          <a:p>
            <a:endParaRPr lang="en-US" dirty="0"/>
          </a:p>
        </p:txBody>
      </p:sp>
      <p:sp>
        <p:nvSpPr>
          <p:cNvPr id="4" name="TextBox 3">
            <a:extLst>
              <a:ext uri="{FF2B5EF4-FFF2-40B4-BE49-F238E27FC236}">
                <a16:creationId xmlns:a16="http://schemas.microsoft.com/office/drawing/2014/main" id="{B12B6865-82BA-A778-1C7B-48A75671F07D}"/>
              </a:ext>
            </a:extLst>
          </p:cNvPr>
          <p:cNvSpPr txBox="1"/>
          <p:nvPr/>
        </p:nvSpPr>
        <p:spPr>
          <a:xfrm>
            <a:off x="334807" y="2378179"/>
            <a:ext cx="7197209" cy="1615827"/>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9933"/>
                </a:solidFill>
                <a:effectLst/>
                <a:uLnTx/>
                <a:uFillTx/>
                <a:ea typeface="Source Sans Pro" panose="020B0503030403020204" pitchFamily="34" charset="0"/>
                <a:cs typeface="Arial" panose="020B0604020202020204" pitchFamily="34" charset="0"/>
              </a:rPr>
              <a:t>A: </a:t>
            </a:r>
            <a:r>
              <a:rPr kumimoji="0" lang="en-US" sz="1800" b="0" i="0" u="none" strike="noStrike" kern="100" cap="none" spc="0" normalizeH="0" baseline="0" noProof="0" dirty="0">
                <a:ln>
                  <a:noFill/>
                </a:ln>
                <a:solidFill>
                  <a:prstClr val="black"/>
                </a:solidFill>
                <a:effectLst/>
                <a:uLnTx/>
                <a:uFillTx/>
                <a:ea typeface="Aptos" panose="020B0004020202020204" pitchFamily="34" charset="0"/>
                <a:cs typeface="Arial" panose="020B0604020202020204" pitchFamily="34" charset="0"/>
              </a:rPr>
              <a:t>Yes, as part of Team Nutrition’s Nibbles for Health Parent Newsletters collection, there is one titled, “Developing Healthy Habits With Less Sugar,” which can help CACFP providers talk about added sugars with parents of young children in their care. This newsletter is available in both English and in Spanish.</a:t>
            </a:r>
          </a:p>
        </p:txBody>
      </p:sp>
    </p:spTree>
    <p:extLst>
      <p:ext uri="{BB962C8B-B14F-4D97-AF65-F5344CB8AC3E}">
        <p14:creationId xmlns:p14="http://schemas.microsoft.com/office/powerpoint/2010/main" val="1158951577"/>
      </p:ext>
    </p:extLst>
  </p:cSld>
  <p:clrMapOvr>
    <a:masterClrMapping/>
  </p:clrMapOvr>
  <mc:AlternateContent xmlns:mc="http://schemas.openxmlformats.org/markup-compatibility/2006" xmlns:p14="http://schemas.microsoft.com/office/powerpoint/2010/main">
    <mc:Choice Requires="p14">
      <p:transition spd="slow" p14:dur="2000" advTm="22840"/>
    </mc:Choice>
    <mc:Fallback xmlns="">
      <p:transition spd="slow" advTm="2284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DC0FEBF-5761-63CE-F20A-BB5D453B0901}"/>
              </a:ext>
            </a:extLst>
          </p:cNvPr>
          <p:cNvSpPr>
            <a:spLocks noGrp="1"/>
          </p:cNvSpPr>
          <p:nvPr>
            <p:ph type="title"/>
          </p:nvPr>
        </p:nvSpPr>
        <p:spPr>
          <a:xfrm>
            <a:off x="216816" y="0"/>
            <a:ext cx="7669884" cy="819149"/>
          </a:xfrm>
        </p:spPr>
        <p:txBody>
          <a:bodyPr/>
          <a:lstStyle/>
          <a:p>
            <a:r>
              <a:rPr lang="en-US" dirty="0">
                <a:solidFill>
                  <a:srgbClr val="8E231F"/>
                </a:solidFill>
              </a:rPr>
              <a:t>#4 Frequently Asked Question </a:t>
            </a:r>
          </a:p>
        </p:txBody>
      </p:sp>
      <p:sp>
        <p:nvSpPr>
          <p:cNvPr id="13" name="Content Placeholder 12">
            <a:extLst>
              <a:ext uri="{FF2B5EF4-FFF2-40B4-BE49-F238E27FC236}">
                <a16:creationId xmlns:a16="http://schemas.microsoft.com/office/drawing/2014/main" id="{E475549B-B2A9-9887-D3B8-F921CAC7CA13}"/>
              </a:ext>
            </a:extLst>
          </p:cNvPr>
          <p:cNvSpPr>
            <a:spLocks noGrp="1"/>
          </p:cNvSpPr>
          <p:nvPr>
            <p:ph sz="half" idx="2"/>
          </p:nvPr>
        </p:nvSpPr>
        <p:spPr>
          <a:xfrm>
            <a:off x="334808" y="1196196"/>
            <a:ext cx="6697588" cy="472348"/>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9933"/>
                </a:solidFill>
                <a:effectLst/>
                <a:uLnTx/>
                <a:uFillTx/>
                <a:latin typeface="+mj-lt"/>
                <a:ea typeface="Source Sans Pro"/>
                <a:cs typeface="Arial"/>
              </a:rPr>
              <a:t>Q: </a:t>
            </a:r>
            <a:r>
              <a:rPr kumimoji="0" lang="en-US" sz="1800" b="1" i="0" u="none" strike="noStrike" kern="0" cap="none" spc="0" normalizeH="0" baseline="0" noProof="0" dirty="0">
                <a:ln>
                  <a:noFill/>
                </a:ln>
                <a:solidFill>
                  <a:srgbClr val="000000"/>
                </a:solidFill>
                <a:effectLst/>
                <a:uLnTx/>
                <a:uFillTx/>
                <a:latin typeface="+mj-lt"/>
                <a:ea typeface="Times New Roman" panose="02020603050405020304" pitchFamily="18" charset="0"/>
                <a:cs typeface="Times New Roman"/>
              </a:rPr>
              <a:t>Does the “added sugars” limit apply to hot breakfast cereal?</a:t>
            </a:r>
            <a:endParaRPr kumimoji="0" lang="en-US" sz="1800" b="1" i="0" u="none" strike="noStrike" kern="100" cap="none" spc="0" normalizeH="0" baseline="0" noProof="0" dirty="0">
              <a:ln>
                <a:noFill/>
              </a:ln>
              <a:solidFill>
                <a:prstClr val="black"/>
              </a:solidFill>
              <a:effectLst/>
              <a:uLnTx/>
              <a:uFillTx/>
              <a:latin typeface="+mj-lt"/>
              <a:ea typeface="Aptos" panose="020B0004020202020204" pitchFamily="34" charset="0"/>
              <a:cs typeface="Times New Roman"/>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dirty="0">
              <a:ln>
                <a:noFill/>
              </a:ln>
              <a:solidFill>
                <a:srgbClr val="000000"/>
              </a:solidFill>
              <a:effectLst/>
              <a:uLnTx/>
              <a:uFillTx/>
              <a:latin typeface="+mj-lt"/>
              <a:ea typeface="Source Sans Pro" panose="020B0503030403020204" pitchFamily="34" charset="0"/>
              <a:cs typeface="Aptos" panose="020B00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50" b="1" i="0" u="none" strike="noStrike" kern="1200" cap="none" spc="0" normalizeH="0" baseline="0" noProof="0" dirty="0">
              <a:ln>
                <a:noFill/>
              </a:ln>
              <a:solidFill>
                <a:srgbClr val="FF9933"/>
              </a:solidFill>
              <a:effectLst/>
              <a:uLnTx/>
              <a:uFillTx/>
              <a:latin typeface="Aptos Narrow"/>
              <a:ea typeface="Aptos" panose="020B00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63593003"/>
      </p:ext>
    </p:extLst>
  </p:cSld>
  <p:clrMapOvr>
    <a:masterClrMapping/>
  </p:clrMapOvr>
  <mc:AlternateContent xmlns:mc="http://schemas.openxmlformats.org/markup-compatibility/2006" xmlns:p14="http://schemas.microsoft.com/office/powerpoint/2010/main">
    <mc:Choice Requires="p14">
      <p:transition spd="slow" p14:dur="2000" advTm="22840"/>
    </mc:Choice>
    <mc:Fallback xmlns="">
      <p:transition spd="slow" advTm="2284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DC0FEBF-5761-63CE-F20A-BB5D453B0901}"/>
              </a:ext>
            </a:extLst>
          </p:cNvPr>
          <p:cNvSpPr>
            <a:spLocks noGrp="1"/>
          </p:cNvSpPr>
          <p:nvPr>
            <p:ph type="title"/>
          </p:nvPr>
        </p:nvSpPr>
        <p:spPr>
          <a:xfrm>
            <a:off x="216816" y="0"/>
            <a:ext cx="7669884" cy="819149"/>
          </a:xfrm>
        </p:spPr>
        <p:txBody>
          <a:bodyPr/>
          <a:lstStyle/>
          <a:p>
            <a:r>
              <a:rPr lang="en-US" dirty="0">
                <a:solidFill>
                  <a:srgbClr val="8E231F"/>
                </a:solidFill>
              </a:rPr>
              <a:t>#4 Frequently Asked Question With Answer</a:t>
            </a:r>
          </a:p>
        </p:txBody>
      </p:sp>
      <p:sp>
        <p:nvSpPr>
          <p:cNvPr id="13" name="Content Placeholder 12">
            <a:extLst>
              <a:ext uri="{FF2B5EF4-FFF2-40B4-BE49-F238E27FC236}">
                <a16:creationId xmlns:a16="http://schemas.microsoft.com/office/drawing/2014/main" id="{E475549B-B2A9-9887-D3B8-F921CAC7CA13}"/>
              </a:ext>
            </a:extLst>
          </p:cNvPr>
          <p:cNvSpPr>
            <a:spLocks noGrp="1"/>
          </p:cNvSpPr>
          <p:nvPr>
            <p:ph sz="half" idx="2"/>
          </p:nvPr>
        </p:nvSpPr>
        <p:spPr>
          <a:xfrm>
            <a:off x="334808" y="1196196"/>
            <a:ext cx="6697588" cy="472348"/>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9933"/>
                </a:solidFill>
                <a:effectLst/>
                <a:uLnTx/>
                <a:uFillTx/>
                <a:latin typeface="+mj-lt"/>
                <a:ea typeface="Source Sans Pro"/>
                <a:cs typeface="Arial"/>
              </a:rPr>
              <a:t>Q: </a:t>
            </a:r>
            <a:r>
              <a:rPr kumimoji="0" lang="en-US" sz="1800" b="1" i="0" u="none" strike="noStrike" kern="0" cap="none" spc="0" normalizeH="0" baseline="0" noProof="0" dirty="0">
                <a:ln>
                  <a:noFill/>
                </a:ln>
                <a:solidFill>
                  <a:srgbClr val="000000"/>
                </a:solidFill>
                <a:effectLst/>
                <a:uLnTx/>
                <a:uFillTx/>
                <a:latin typeface="+mj-lt"/>
                <a:ea typeface="Times New Roman" panose="02020603050405020304" pitchFamily="18" charset="0"/>
                <a:cs typeface="Times New Roman"/>
              </a:rPr>
              <a:t>Does the “added sugars” limit apply to hot breakfast cereal?</a:t>
            </a:r>
            <a:endParaRPr kumimoji="0" lang="en-US" sz="1800" b="1" i="0" u="none" strike="noStrike" kern="100" cap="none" spc="0" normalizeH="0" baseline="0" noProof="0" dirty="0">
              <a:ln>
                <a:noFill/>
              </a:ln>
              <a:solidFill>
                <a:prstClr val="black"/>
              </a:solidFill>
              <a:effectLst/>
              <a:uLnTx/>
              <a:uFillTx/>
              <a:latin typeface="+mj-lt"/>
              <a:ea typeface="Aptos" panose="020B0004020202020204" pitchFamily="34" charset="0"/>
              <a:cs typeface="Times New Roman"/>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dirty="0">
              <a:ln>
                <a:noFill/>
              </a:ln>
              <a:solidFill>
                <a:srgbClr val="000000"/>
              </a:solidFill>
              <a:effectLst/>
              <a:uLnTx/>
              <a:uFillTx/>
              <a:latin typeface="+mj-lt"/>
              <a:ea typeface="Source Sans Pro" panose="020B0503030403020204" pitchFamily="34" charset="0"/>
              <a:cs typeface="Aptos" panose="020B00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50" b="1" i="0" u="none" strike="noStrike" kern="1200" cap="none" spc="0" normalizeH="0" baseline="0" noProof="0" dirty="0">
              <a:ln>
                <a:noFill/>
              </a:ln>
              <a:solidFill>
                <a:srgbClr val="FF9933"/>
              </a:solidFill>
              <a:effectLst/>
              <a:uLnTx/>
              <a:uFillTx/>
              <a:latin typeface="Aptos Narrow"/>
              <a:ea typeface="Aptos" panose="020B0004020202020204" pitchFamily="34" charset="0"/>
              <a:cs typeface="Arial" panose="020B0604020202020204" pitchFamily="34" charset="0"/>
            </a:endParaRPr>
          </a:p>
          <a:p>
            <a:endParaRPr lang="en-US" dirty="0"/>
          </a:p>
        </p:txBody>
      </p:sp>
      <p:sp>
        <p:nvSpPr>
          <p:cNvPr id="4" name="TextBox 3">
            <a:extLst>
              <a:ext uri="{FF2B5EF4-FFF2-40B4-BE49-F238E27FC236}">
                <a16:creationId xmlns:a16="http://schemas.microsoft.com/office/drawing/2014/main" id="{C3FE9105-7396-D3E9-88C1-04288F936FC5}"/>
              </a:ext>
            </a:extLst>
          </p:cNvPr>
          <p:cNvSpPr txBox="1"/>
          <p:nvPr/>
        </p:nvSpPr>
        <p:spPr>
          <a:xfrm>
            <a:off x="334808" y="2337985"/>
            <a:ext cx="6523192" cy="1892826"/>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9933"/>
                </a:solidFill>
                <a:effectLst/>
                <a:uLnTx/>
                <a:uFillTx/>
                <a:ea typeface="Source Sans Pro"/>
                <a:cs typeface="Arial"/>
              </a:rPr>
              <a:t>A: </a:t>
            </a:r>
            <a:r>
              <a:rPr kumimoji="0" lang="en-US" sz="1800" b="0" i="0" u="none" strike="noStrike" kern="100" cap="none" spc="0" normalizeH="0" baseline="0" noProof="0" dirty="0">
                <a:ln>
                  <a:noFill/>
                </a:ln>
                <a:solidFill>
                  <a:prstClr val="black"/>
                </a:solidFill>
                <a:effectLst/>
                <a:uLnTx/>
                <a:uFillTx/>
                <a:ea typeface="Aptos" panose="020B0004020202020204" pitchFamily="34" charset="0"/>
                <a:cs typeface="Arial"/>
              </a:rPr>
              <a:t>Yes, the “added sugars” limit applies to hot breakfast cereal. Often the prepared hot breakfast cereals that meet the added sugars limit are sweetened by adding sugar, syrup, or honey. These items are “added sugars” and should be used in moderation. Try using fruits, spices, or nut butters to flavor hot cereals. </a:t>
            </a:r>
          </a:p>
        </p:txBody>
      </p:sp>
    </p:spTree>
    <p:extLst>
      <p:ext uri="{BB962C8B-B14F-4D97-AF65-F5344CB8AC3E}">
        <p14:creationId xmlns:p14="http://schemas.microsoft.com/office/powerpoint/2010/main" val="3343210687"/>
      </p:ext>
    </p:extLst>
  </p:cSld>
  <p:clrMapOvr>
    <a:masterClrMapping/>
  </p:clrMapOvr>
  <mc:AlternateContent xmlns:mc="http://schemas.openxmlformats.org/markup-compatibility/2006" xmlns:p14="http://schemas.microsoft.com/office/powerpoint/2010/main">
    <mc:Choice Requires="p14">
      <p:transition spd="slow" p14:dur="2000" advTm="22840"/>
    </mc:Choice>
    <mc:Fallback xmlns="">
      <p:transition spd="slow" advTm="2284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07FA48-E55A-D04B-BF5E-22AC47257A93}"/>
              </a:ext>
            </a:extLst>
          </p:cNvPr>
          <p:cNvSpPr>
            <a:spLocks noGrp="1"/>
          </p:cNvSpPr>
          <p:nvPr>
            <p:ph type="title"/>
          </p:nvPr>
        </p:nvSpPr>
        <p:spPr>
          <a:xfrm>
            <a:off x="1743516" y="652485"/>
            <a:ext cx="1648077" cy="819149"/>
          </a:xfrm>
        </p:spPr>
        <p:txBody>
          <a:bodyPr/>
          <a:lstStyle/>
          <a:p>
            <a:r>
              <a:rPr lang="en-US" sz="800" b="0" dirty="0"/>
              <a:t>Team Nutrition Resources</a:t>
            </a:r>
          </a:p>
        </p:txBody>
      </p:sp>
      <p:pic>
        <p:nvPicPr>
          <p:cNvPr id="8" name="Picture 7" descr="Computer screen showing the text &quot;More Team Nutrition Resources!&quot; and screenshots of thirteen pages. ">
            <a:extLst>
              <a:ext uri="{FF2B5EF4-FFF2-40B4-BE49-F238E27FC236}">
                <a16:creationId xmlns:a16="http://schemas.microsoft.com/office/drawing/2014/main" id="{C7DFB068-C0B3-014A-BF15-4039F4656684}"/>
              </a:ext>
            </a:extLst>
          </p:cNvPr>
          <p:cNvPicPr>
            <a:picLocks noChangeAspect="1"/>
          </p:cNvPicPr>
          <p:nvPr/>
        </p:nvPicPr>
        <p:blipFill>
          <a:blip r:embed="rId3"/>
          <a:stretch>
            <a:fillRect/>
          </a:stretch>
        </p:blipFill>
        <p:spPr>
          <a:xfrm>
            <a:off x="718740" y="164743"/>
            <a:ext cx="5917658" cy="4023360"/>
          </a:xfrm>
          <a:prstGeom prst="rect">
            <a:avLst/>
          </a:prstGeom>
        </p:spPr>
      </p:pic>
      <p:pic>
        <p:nvPicPr>
          <p:cNvPr id="9" name="Picture 8" descr="Hyperlink icon.">
            <a:extLst>
              <a:ext uri="{FF2B5EF4-FFF2-40B4-BE49-F238E27FC236}">
                <a16:creationId xmlns:a16="http://schemas.microsoft.com/office/drawing/2014/main" id="{0FCA4DB9-B8D4-4348-9B8B-9770749B6E0A}"/>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95647" y="4517092"/>
            <a:ext cx="423093" cy="423093"/>
          </a:xfrm>
          <a:prstGeom prst="rect">
            <a:avLst/>
          </a:prstGeom>
        </p:spPr>
      </p:pic>
      <p:sp>
        <p:nvSpPr>
          <p:cNvPr id="5" name="Rectangle 4">
            <a:extLst>
              <a:ext uri="{FF2B5EF4-FFF2-40B4-BE49-F238E27FC236}">
                <a16:creationId xmlns:a16="http://schemas.microsoft.com/office/drawing/2014/main" id="{7EDCF1FC-1A6A-C645-B259-CC59EB8AE660}"/>
              </a:ext>
            </a:extLst>
          </p:cNvPr>
          <p:cNvSpPr/>
          <p:nvPr/>
        </p:nvSpPr>
        <p:spPr>
          <a:xfrm>
            <a:off x="868532" y="4517092"/>
            <a:ext cx="3773318" cy="461665"/>
          </a:xfrm>
          <a:prstGeom prst="rect">
            <a:avLst/>
          </a:prstGeom>
        </p:spPr>
        <p:txBody>
          <a:bodyPr wrap="square" lIns="0">
            <a:spAutoFit/>
          </a:bodyPr>
          <a:lstStyle/>
          <a:p>
            <a:r>
              <a:rPr lang="en-US" sz="2400" b="1" dirty="0">
                <a:solidFill>
                  <a:schemeClr val="tx1">
                    <a:lumMod val="75000"/>
                    <a:lumOff val="25000"/>
                  </a:schemeClr>
                </a:solidFill>
                <a:latin typeface="Helvetica" pitchFamily="2" charset="0"/>
                <a:hlinkClick r:id="rId5">
                  <a:extLst>
                    <a:ext uri="{A12FA001-AC4F-418D-AE19-62706E023703}">
                      <ahyp:hlinkClr xmlns:ahyp="http://schemas.microsoft.com/office/drawing/2018/hyperlinkcolor" val="tx"/>
                    </a:ext>
                  </a:extLst>
                </a:hlinkClick>
              </a:rPr>
              <a:t>TeamNutrition.USDA.gov</a:t>
            </a:r>
            <a:endParaRPr lang="en-US" sz="2400" b="1" dirty="0">
              <a:solidFill>
                <a:schemeClr val="tx1">
                  <a:lumMod val="75000"/>
                  <a:lumOff val="25000"/>
                </a:schemeClr>
              </a:solidFill>
              <a:latin typeface="Helvetica" pitchFamily="2" charset="0"/>
              <a:cs typeface="Arial" panose="020B0604020202020204" pitchFamily="34" charset="0"/>
            </a:endParaRPr>
          </a:p>
        </p:txBody>
      </p:sp>
      <p:sp>
        <p:nvSpPr>
          <p:cNvPr id="2" name="TextBox 1">
            <a:extLst>
              <a:ext uri="{FF2B5EF4-FFF2-40B4-BE49-F238E27FC236}">
                <a16:creationId xmlns:a16="http://schemas.microsoft.com/office/drawing/2014/main" id="{62BB7CB5-70D1-2044-A0CA-DEB982FD90F8}"/>
              </a:ext>
            </a:extLst>
          </p:cNvPr>
          <p:cNvSpPr txBox="1"/>
          <p:nvPr/>
        </p:nvSpPr>
        <p:spPr>
          <a:xfrm>
            <a:off x="7820526" y="1612232"/>
            <a:ext cx="1034716" cy="230832"/>
          </a:xfrm>
          <a:prstGeom prst="rect">
            <a:avLst/>
          </a:prstGeom>
          <a:noFill/>
        </p:spPr>
        <p:txBody>
          <a:bodyPr wrap="square" rtlCol="0">
            <a:spAutoFit/>
          </a:bodyPr>
          <a:lstStyle/>
          <a:p>
            <a:pPr lvl="0" defTabSz="912479">
              <a:defRPr/>
            </a:pPr>
            <a:r>
              <a:rPr lang="en-US" sz="300" dirty="0">
                <a:solidFill>
                  <a:schemeClr val="bg1"/>
                </a:solidFill>
                <a:latin typeface="Arial" panose="020B0604020202020204" pitchFamily="34" charset="0"/>
                <a:cs typeface="Arial" panose="020B0604020202020204" pitchFamily="34" charset="0"/>
              </a:rPr>
              <a:t>All Team Nutrition materials are available online from Team Nutrition’s website and are available for free download to anybody who is interested.</a:t>
            </a:r>
          </a:p>
        </p:txBody>
      </p:sp>
    </p:spTree>
    <p:extLst>
      <p:ext uri="{BB962C8B-B14F-4D97-AF65-F5344CB8AC3E}">
        <p14:creationId xmlns:p14="http://schemas.microsoft.com/office/powerpoint/2010/main" val="40263035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creen Recording 9" descr="Video of Team Nutrition home page, showing how to change the Language to Spanish and then scrolling down the page until the bottom right corner. ">
            <a:hlinkClick r:id="" action="ppaction://media"/>
            <a:extLst>
              <a:ext uri="{FF2B5EF4-FFF2-40B4-BE49-F238E27FC236}">
                <a16:creationId xmlns:a16="http://schemas.microsoft.com/office/drawing/2014/main" id="{B5B04A28-BCE1-68D4-4444-B7481FDCCE1A}"/>
              </a:ext>
            </a:extLst>
          </p:cNvPr>
          <p:cNvPicPr>
            <a:picLocks noChangeAspect="1"/>
          </p:cNvPicPr>
          <p:nvPr>
            <a:videoFile r:link="rId1"/>
            <p:extLst>
              <p:ext uri="{DAA4B4D4-6D71-4841-9C94-3DE7FCFB9230}">
                <p14:media xmlns:p14="http://schemas.microsoft.com/office/powerpoint/2010/main" r:embed="rId2">
                  <p14:trim end="6261.3514"/>
                </p14:media>
              </p:ext>
            </p:extLst>
          </p:nvPr>
        </p:nvPicPr>
        <p:blipFill>
          <a:blip r:embed="rId5"/>
          <a:stretch>
            <a:fillRect/>
          </a:stretch>
        </p:blipFill>
        <p:spPr>
          <a:xfrm>
            <a:off x="219331" y="1241126"/>
            <a:ext cx="6858000" cy="3567411"/>
          </a:xfrm>
          <a:prstGeom prst="rect">
            <a:avLst/>
          </a:prstGeom>
        </p:spPr>
      </p:pic>
      <p:sp>
        <p:nvSpPr>
          <p:cNvPr id="3" name="Title 2">
            <a:extLst>
              <a:ext uri="{FF2B5EF4-FFF2-40B4-BE49-F238E27FC236}">
                <a16:creationId xmlns:a16="http://schemas.microsoft.com/office/drawing/2014/main" id="{414339B4-3765-5854-6E3A-401CDE704777}"/>
              </a:ext>
            </a:extLst>
          </p:cNvPr>
          <p:cNvSpPr>
            <a:spLocks noGrp="1"/>
          </p:cNvSpPr>
          <p:nvPr>
            <p:ph type="title" idx="4294967295"/>
          </p:nvPr>
        </p:nvSpPr>
        <p:spPr>
          <a:xfrm>
            <a:off x="312707" y="334963"/>
            <a:ext cx="5818218" cy="909637"/>
          </a:xfrm>
          <a:prstGeom prst="rect">
            <a:avLst/>
          </a:prstGeom>
        </p:spPr>
        <p:txBody>
          <a:bodyPr>
            <a:normAutofit fontScale="90000"/>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en-US" sz="3000" b="1" dirty="0">
                <a:latin typeface="Arial"/>
                <a:cs typeface="Arial"/>
              </a:rPr>
              <a:t>Team Nutrition Resources </a:t>
            </a:r>
            <a:br>
              <a:rPr lang="en-US" sz="3000" b="1" dirty="0">
                <a:latin typeface="Arial"/>
                <a:cs typeface="Arial"/>
              </a:rPr>
            </a:br>
            <a:r>
              <a:rPr lang="en-US" sz="3000" b="1" dirty="0">
                <a:latin typeface="Arial"/>
                <a:cs typeface="Arial"/>
              </a:rPr>
              <a:t>In Spanish! </a:t>
            </a:r>
          </a:p>
        </p:txBody>
      </p:sp>
      <p:pic>
        <p:nvPicPr>
          <p:cNvPr id="6" name="Picture 5" descr="A qr code in the leaf of grapes bunch to be scanned and takes the user to TeamNutrition@USDA.gov">
            <a:extLst>
              <a:ext uri="{FF2B5EF4-FFF2-40B4-BE49-F238E27FC236}">
                <a16:creationId xmlns:a16="http://schemas.microsoft.com/office/drawing/2014/main" id="{CF1C3119-BF58-3900-F2AB-BACB8009650E}"/>
              </a:ext>
            </a:extLst>
          </p:cNvPr>
          <p:cNvPicPr>
            <a:picLocks noChangeAspect="1"/>
          </p:cNvPicPr>
          <p:nvPr/>
        </p:nvPicPr>
        <p:blipFill>
          <a:blip r:embed="rId6"/>
          <a:stretch>
            <a:fillRect/>
          </a:stretch>
        </p:blipFill>
        <p:spPr>
          <a:xfrm>
            <a:off x="7077331" y="3208768"/>
            <a:ext cx="2016691" cy="1599769"/>
          </a:xfrm>
          <a:prstGeom prst="rect">
            <a:avLst/>
          </a:prstGeom>
        </p:spPr>
      </p:pic>
    </p:spTree>
    <p:extLst>
      <p:ext uri="{BB962C8B-B14F-4D97-AF65-F5344CB8AC3E}">
        <p14:creationId xmlns:p14="http://schemas.microsoft.com/office/powerpoint/2010/main" val="3461800037"/>
      </p:ext>
    </p:extLst>
  </p:cSld>
  <p:clrMapOvr>
    <a:masterClrMapping/>
  </p:clrMapOvr>
  <mc:AlternateContent xmlns:mc="http://schemas.openxmlformats.org/markup-compatibility/2006" xmlns:p14="http://schemas.microsoft.com/office/powerpoint/2010/main">
    <mc:Choice Requires="p14">
      <p:transition spd="slow" p14:dur="2000" advTm="48234"/>
    </mc:Choice>
    <mc:Fallback xmlns="">
      <p:transition spd="slow" advTm="48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8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A4D29-981D-4C44-B1CA-85CF3A1DB6EB}"/>
              </a:ext>
            </a:extLst>
          </p:cNvPr>
          <p:cNvSpPr>
            <a:spLocks noGrp="1"/>
          </p:cNvSpPr>
          <p:nvPr>
            <p:ph type="title"/>
          </p:nvPr>
        </p:nvSpPr>
        <p:spPr/>
        <p:txBody>
          <a:bodyPr/>
          <a:lstStyle/>
          <a:p>
            <a:r>
              <a:rPr lang="en-US" dirty="0">
                <a:solidFill>
                  <a:srgbClr val="0A2E6F"/>
                </a:solidFill>
              </a:rPr>
              <a:t>How To Order Print Copies</a:t>
            </a:r>
          </a:p>
        </p:txBody>
      </p:sp>
      <p:sp>
        <p:nvSpPr>
          <p:cNvPr id="3" name="Text Placeholder 2">
            <a:extLst>
              <a:ext uri="{FF2B5EF4-FFF2-40B4-BE49-F238E27FC236}">
                <a16:creationId xmlns:a16="http://schemas.microsoft.com/office/drawing/2014/main" id="{26FC0810-BF36-E240-BE1C-496C92E22B1C}"/>
              </a:ext>
            </a:extLst>
          </p:cNvPr>
          <p:cNvSpPr>
            <a:spLocks noGrp="1"/>
          </p:cNvSpPr>
          <p:nvPr>
            <p:ph type="body" idx="1"/>
          </p:nvPr>
        </p:nvSpPr>
        <p:spPr>
          <a:xfrm>
            <a:off x="334961" y="1097797"/>
            <a:ext cx="7831139" cy="390534"/>
          </a:xfrm>
        </p:spPr>
        <p:txBody>
          <a:bodyPr/>
          <a:lstStyle/>
          <a:p>
            <a:r>
              <a:rPr lang="en-US" sz="2000" dirty="0"/>
              <a:t>Resource Order Form at </a:t>
            </a:r>
            <a:r>
              <a:rPr lang="en-US" sz="2000" b="1" dirty="0">
                <a:hlinkClick r:id="rId3">
                  <a:extLst>
                    <a:ext uri="{A12FA001-AC4F-418D-AE19-62706E023703}">
                      <ahyp:hlinkClr xmlns:ahyp="http://schemas.microsoft.com/office/drawing/2018/hyperlinkcolor" val="tx"/>
                    </a:ext>
                  </a:extLst>
                </a:hlinkClick>
              </a:rPr>
              <a:t>TeamNutrition.USDA.gov</a:t>
            </a:r>
            <a:r>
              <a:rPr lang="en-US" sz="2000" b="1" dirty="0"/>
              <a:t>.</a:t>
            </a:r>
          </a:p>
        </p:txBody>
      </p:sp>
      <p:sp>
        <p:nvSpPr>
          <p:cNvPr id="4" name="Content Placeholder 3">
            <a:extLst>
              <a:ext uri="{FF2B5EF4-FFF2-40B4-BE49-F238E27FC236}">
                <a16:creationId xmlns:a16="http://schemas.microsoft.com/office/drawing/2014/main" id="{CF975966-2849-6A45-9C7A-B5568BD199A7}"/>
              </a:ext>
            </a:extLst>
          </p:cNvPr>
          <p:cNvSpPr>
            <a:spLocks noGrp="1"/>
          </p:cNvSpPr>
          <p:nvPr>
            <p:ph sz="half" idx="2"/>
          </p:nvPr>
        </p:nvSpPr>
        <p:spPr>
          <a:xfrm>
            <a:off x="357265" y="1735337"/>
            <a:ext cx="4211636" cy="2442653"/>
          </a:xfrm>
        </p:spPr>
        <p:txBody>
          <a:bodyPr/>
          <a:lstStyle/>
          <a:p>
            <a:pPr marL="231775" indent="-231775">
              <a:lnSpc>
                <a:spcPct val="120000"/>
              </a:lnSpc>
              <a:spcBef>
                <a:spcPts val="0"/>
              </a:spcBef>
              <a:spcAft>
                <a:spcPts val="600"/>
              </a:spcAft>
              <a:buClr>
                <a:srgbClr val="0A2E6F"/>
              </a:buClr>
            </a:pPr>
            <a:r>
              <a:rPr lang="en-US" sz="2000" b="1" dirty="0"/>
              <a:t>FREE</a:t>
            </a:r>
            <a:r>
              <a:rPr lang="en-US" sz="2000" dirty="0"/>
              <a:t> for those participating in a USDA’s Child Nutrition Program while supplies last.</a:t>
            </a:r>
          </a:p>
          <a:p>
            <a:pPr marL="231775" indent="-231775">
              <a:lnSpc>
                <a:spcPct val="120000"/>
              </a:lnSpc>
              <a:spcBef>
                <a:spcPts val="0"/>
              </a:spcBef>
              <a:buClr>
                <a:srgbClr val="0A2E6F"/>
              </a:buClr>
            </a:pPr>
            <a:r>
              <a:rPr lang="en-US" sz="2000" dirty="0"/>
              <a:t>Sponsoring Organizations and State agencies can also order in bulk by sending an email to: </a:t>
            </a:r>
            <a:r>
              <a:rPr lang="en-US" sz="2400" dirty="0"/>
              <a:t> </a:t>
            </a:r>
            <a:r>
              <a:rPr lang="en-US" dirty="0"/>
              <a:t> </a:t>
            </a:r>
          </a:p>
          <a:p>
            <a:pPr>
              <a:lnSpc>
                <a:spcPct val="120000"/>
              </a:lnSpc>
              <a:spcBef>
                <a:spcPts val="0"/>
              </a:spcBef>
              <a:spcAft>
                <a:spcPts val="600"/>
              </a:spcAft>
            </a:pPr>
            <a:endParaRPr lang="en-US" dirty="0"/>
          </a:p>
        </p:txBody>
      </p:sp>
      <p:pic>
        <p:nvPicPr>
          <p:cNvPr id="15" name="Picture 14" descr="Email icon.">
            <a:extLst>
              <a:ext uri="{FF2B5EF4-FFF2-40B4-BE49-F238E27FC236}">
                <a16:creationId xmlns:a16="http://schemas.microsoft.com/office/drawing/2014/main" id="{261206D2-454B-394B-9259-769C63BB4D93}"/>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405686" y="4501600"/>
            <a:ext cx="400838" cy="400838"/>
          </a:xfrm>
          <a:prstGeom prst="rect">
            <a:avLst/>
          </a:prstGeom>
        </p:spPr>
      </p:pic>
      <p:sp>
        <p:nvSpPr>
          <p:cNvPr id="5" name="Text Placeholder 2">
            <a:extLst>
              <a:ext uri="{FF2B5EF4-FFF2-40B4-BE49-F238E27FC236}">
                <a16:creationId xmlns:a16="http://schemas.microsoft.com/office/drawing/2014/main" id="{D7DB1E27-6C79-204A-911D-6D0C1BA3D9A7}"/>
              </a:ext>
            </a:extLst>
          </p:cNvPr>
          <p:cNvSpPr txBox="1">
            <a:spLocks/>
          </p:cNvSpPr>
          <p:nvPr/>
        </p:nvSpPr>
        <p:spPr>
          <a:xfrm>
            <a:off x="998101" y="4516850"/>
            <a:ext cx="3786661" cy="613725"/>
          </a:xfrm>
          <a:prstGeom prst="rect">
            <a:avLst/>
          </a:prstGeom>
        </p:spPr>
        <p:txBody>
          <a:bodyPr lIns="0" anchor="t" anchorCtr="0"/>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lumMod val="65000"/>
                    <a:lumOff val="35000"/>
                  </a:schemeClr>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b="1" u="sng" dirty="0">
                <a:hlinkClick r:id="rId5">
                  <a:extLst>
                    <a:ext uri="{A12FA001-AC4F-418D-AE19-62706E023703}">
                      <ahyp:hlinkClr xmlns:ahyp="http://schemas.microsoft.com/office/drawing/2018/hyperlinkcolor" val="tx"/>
                    </a:ext>
                  </a:extLst>
                </a:hlinkClick>
              </a:rPr>
              <a:t>TeamNutrition@USDA.gov</a:t>
            </a:r>
            <a:r>
              <a:rPr lang="en-US" sz="2000" b="1" dirty="0"/>
              <a:t> </a:t>
            </a:r>
            <a:endParaRPr lang="en-US" sz="2000" dirty="0"/>
          </a:p>
        </p:txBody>
      </p:sp>
      <p:pic>
        <p:nvPicPr>
          <p:cNvPr id="10" name="Picture 9" descr="A qr code on a red apple to be scanned and takes the user to the Team Nutrition Ordering Page at pueblo.gpo.gov/TN/TNPubs.php">
            <a:extLst>
              <a:ext uri="{FF2B5EF4-FFF2-40B4-BE49-F238E27FC236}">
                <a16:creationId xmlns:a16="http://schemas.microsoft.com/office/drawing/2014/main" id="{E8720578-4257-B524-B439-CF5072D3C640}"/>
              </a:ext>
            </a:extLst>
          </p:cNvPr>
          <p:cNvPicPr>
            <a:picLocks noChangeAspect="1"/>
          </p:cNvPicPr>
          <p:nvPr/>
        </p:nvPicPr>
        <p:blipFill>
          <a:blip r:embed="rId6"/>
          <a:stretch>
            <a:fillRect/>
          </a:stretch>
        </p:blipFill>
        <p:spPr>
          <a:xfrm>
            <a:off x="5000623" y="1583406"/>
            <a:ext cx="2794960" cy="3418358"/>
          </a:xfrm>
          <a:prstGeom prst="rect">
            <a:avLst/>
          </a:prstGeom>
        </p:spPr>
      </p:pic>
    </p:spTree>
    <p:extLst>
      <p:ext uri="{BB962C8B-B14F-4D97-AF65-F5344CB8AC3E}">
        <p14:creationId xmlns:p14="http://schemas.microsoft.com/office/powerpoint/2010/main" val="21901121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9441E-A122-6E47-9FEB-89259D485427}"/>
              </a:ext>
            </a:extLst>
          </p:cNvPr>
          <p:cNvSpPr>
            <a:spLocks noGrp="1"/>
          </p:cNvSpPr>
          <p:nvPr>
            <p:ph type="ctrTitle"/>
          </p:nvPr>
        </p:nvSpPr>
        <p:spPr>
          <a:xfrm>
            <a:off x="365760" y="421528"/>
            <a:ext cx="5867565" cy="820447"/>
          </a:xfrm>
        </p:spPr>
        <p:txBody>
          <a:bodyPr>
            <a:noAutofit/>
          </a:bodyPr>
          <a:lstStyle/>
          <a:p>
            <a:r>
              <a:rPr lang="en-US" sz="6000" dirty="0">
                <a:solidFill>
                  <a:srgbClr val="0A2E6F"/>
                </a:solidFill>
              </a:rPr>
              <a:t>Thank you!</a:t>
            </a:r>
          </a:p>
        </p:txBody>
      </p:sp>
      <p:sp>
        <p:nvSpPr>
          <p:cNvPr id="3" name="TextBox 2">
            <a:extLst>
              <a:ext uri="{FF2B5EF4-FFF2-40B4-BE49-F238E27FC236}">
                <a16:creationId xmlns:a16="http://schemas.microsoft.com/office/drawing/2014/main" id="{EA712BA4-4478-734C-B5D6-21A60ECE512B}"/>
              </a:ext>
            </a:extLst>
          </p:cNvPr>
          <p:cNvSpPr txBox="1"/>
          <p:nvPr/>
        </p:nvSpPr>
        <p:spPr>
          <a:xfrm>
            <a:off x="5129213" y="242887"/>
            <a:ext cx="1971675" cy="369332"/>
          </a:xfrm>
          <a:prstGeom prst="rect">
            <a:avLst/>
          </a:prstGeom>
          <a:noFill/>
        </p:spPr>
        <p:txBody>
          <a:bodyPr wrap="square" rtlCol="0">
            <a:spAutoFit/>
          </a:bodyPr>
          <a:lstStyle/>
          <a:p>
            <a:r>
              <a:rPr lang="en-US" sz="300" dirty="0">
                <a:solidFill>
                  <a:schemeClr val="bg1"/>
                </a:solidFill>
                <a:latin typeface="Arial" panose="020B0604020202020204" pitchFamily="34" charset="0"/>
                <a:cs typeface="Arial" panose="020B0604020202020204" pitchFamily="34" charset="0"/>
              </a:rPr>
              <a:t>These training slides were provided by U.S. Department of Agriculture's Team Nutrition. If you would like to learn more about Team Nutrition and additional resources available, please visit their website, subscribe to their monthly e-newsletter, connect with them via email at teamnutrition@usda.gov, and follow them on Twitter. </a:t>
            </a:r>
          </a:p>
          <a:p>
            <a:endParaRPr lang="en-US" sz="300" dirty="0">
              <a:solidFill>
                <a:schemeClr val="bg1"/>
              </a:solidFill>
              <a:latin typeface="Arial" panose="020B0604020202020204" pitchFamily="34" charset="0"/>
              <a:cs typeface="Arial" panose="020B0604020202020204" pitchFamily="34" charset="0"/>
            </a:endParaRPr>
          </a:p>
          <a:p>
            <a:r>
              <a:rPr lang="en-US" sz="300" dirty="0">
                <a:solidFill>
                  <a:schemeClr val="bg1"/>
                </a:solidFill>
                <a:latin typeface="Arial" panose="020B0604020202020204" pitchFamily="34" charset="0"/>
                <a:cs typeface="Arial" panose="020B0604020202020204" pitchFamily="34" charset="0"/>
              </a:rPr>
              <a:t>Thank you! </a:t>
            </a:r>
          </a:p>
        </p:txBody>
      </p:sp>
      <p:pic>
        <p:nvPicPr>
          <p:cNvPr id="5" name="Picture 4" descr="Hyperlink icon.">
            <a:extLst>
              <a:ext uri="{FF2B5EF4-FFF2-40B4-BE49-F238E27FC236}">
                <a16:creationId xmlns:a16="http://schemas.microsoft.com/office/drawing/2014/main" id="{48CA32D0-E8EF-5946-A501-C2642324277B}"/>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365760" y="1456297"/>
            <a:ext cx="352270" cy="352270"/>
          </a:xfrm>
          <a:prstGeom prst="rect">
            <a:avLst/>
          </a:prstGeom>
        </p:spPr>
      </p:pic>
      <p:sp>
        <p:nvSpPr>
          <p:cNvPr id="7" name="Rectangle 6">
            <a:extLst>
              <a:ext uri="{FF2B5EF4-FFF2-40B4-BE49-F238E27FC236}">
                <a16:creationId xmlns:a16="http://schemas.microsoft.com/office/drawing/2014/main" id="{FBAEC742-20BB-DD40-967A-2B222CA97856}"/>
              </a:ext>
            </a:extLst>
          </p:cNvPr>
          <p:cNvSpPr/>
          <p:nvPr/>
        </p:nvSpPr>
        <p:spPr>
          <a:xfrm>
            <a:off x="856809" y="1487846"/>
            <a:ext cx="3230564" cy="400110"/>
          </a:xfrm>
          <a:prstGeom prst="rect">
            <a:avLst/>
          </a:prstGeom>
        </p:spPr>
        <p:txBody>
          <a:bodyPr wrap="none">
            <a:spAutoFit/>
          </a:bodyPr>
          <a:lstStyle/>
          <a:p>
            <a:pPr>
              <a:lnSpc>
                <a:spcPct val="100000"/>
              </a:lnSpc>
              <a:spcBef>
                <a:spcPts val="0"/>
              </a:spcBef>
              <a:spcAft>
                <a:spcPts val="3000"/>
              </a:spcAft>
            </a:pPr>
            <a:r>
              <a:rPr lang="en-US" sz="2000" b="1" u="sng" dirty="0">
                <a:solidFill>
                  <a:schemeClr val="tx1">
                    <a:lumMod val="65000"/>
                    <a:lumOff val="35000"/>
                  </a:schemeClr>
                </a:solidFill>
                <a:latin typeface="Helvetica" pitchFamily="2" charset="0"/>
                <a:hlinkClick r:id="rId4">
                  <a:extLst>
                    <a:ext uri="{A12FA001-AC4F-418D-AE19-62706E023703}">
                      <ahyp:hlinkClr xmlns:ahyp="http://schemas.microsoft.com/office/drawing/2018/hyperlinkcolor" val="tx"/>
                    </a:ext>
                  </a:extLst>
                </a:hlinkClick>
              </a:rPr>
              <a:t>TeamNutrition.USDA.gov</a:t>
            </a:r>
            <a:endParaRPr lang="en-US" sz="2000" b="1" u="sng" dirty="0">
              <a:solidFill>
                <a:schemeClr val="tx1">
                  <a:lumMod val="65000"/>
                  <a:lumOff val="35000"/>
                </a:schemeClr>
              </a:solidFill>
              <a:latin typeface="Helvetica" pitchFamily="2" charset="0"/>
            </a:endParaRPr>
          </a:p>
        </p:txBody>
      </p:sp>
      <p:pic>
        <p:nvPicPr>
          <p:cNvPr id="11" name="Picture 10" descr="Email icon.">
            <a:extLst>
              <a:ext uri="{FF2B5EF4-FFF2-40B4-BE49-F238E27FC236}">
                <a16:creationId xmlns:a16="http://schemas.microsoft.com/office/drawing/2014/main" id="{927B7179-D590-9244-AF6B-C5D24CEA191A}"/>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383262" y="2210129"/>
            <a:ext cx="400838" cy="400838"/>
          </a:xfrm>
          <a:prstGeom prst="rect">
            <a:avLst/>
          </a:prstGeom>
        </p:spPr>
      </p:pic>
      <p:sp>
        <p:nvSpPr>
          <p:cNvPr id="17" name="Rectangle 16">
            <a:extLst>
              <a:ext uri="{FF2B5EF4-FFF2-40B4-BE49-F238E27FC236}">
                <a16:creationId xmlns:a16="http://schemas.microsoft.com/office/drawing/2014/main" id="{13D2632A-49A3-0046-B67B-FF9D276211A1}"/>
              </a:ext>
            </a:extLst>
          </p:cNvPr>
          <p:cNvSpPr/>
          <p:nvPr/>
        </p:nvSpPr>
        <p:spPr>
          <a:xfrm>
            <a:off x="881372" y="2250352"/>
            <a:ext cx="3480633" cy="400110"/>
          </a:xfrm>
          <a:prstGeom prst="rect">
            <a:avLst/>
          </a:prstGeom>
        </p:spPr>
        <p:txBody>
          <a:bodyPr wrap="none">
            <a:spAutoFit/>
          </a:bodyPr>
          <a:lstStyle/>
          <a:p>
            <a:r>
              <a:rPr lang="en-US" sz="2000" b="1" u="sng" dirty="0">
                <a:solidFill>
                  <a:schemeClr val="tx1">
                    <a:lumMod val="65000"/>
                    <a:lumOff val="35000"/>
                  </a:schemeClr>
                </a:solidFill>
                <a:latin typeface="Helvetica" pitchFamily="2" charset="0"/>
                <a:hlinkClick r:id="rId6">
                  <a:extLst>
                    <a:ext uri="{A12FA001-AC4F-418D-AE19-62706E023703}">
                      <ahyp:hlinkClr xmlns:ahyp="http://schemas.microsoft.com/office/drawing/2018/hyperlinkcolor" val="tx"/>
                    </a:ext>
                  </a:extLst>
                </a:hlinkClick>
              </a:rPr>
              <a:t>TeamNutrition@USDA.gov</a:t>
            </a:r>
            <a:r>
              <a:rPr lang="en-US" sz="2000" b="1" dirty="0">
                <a:solidFill>
                  <a:schemeClr val="tx1">
                    <a:lumMod val="65000"/>
                    <a:lumOff val="35000"/>
                  </a:schemeClr>
                </a:solidFill>
                <a:latin typeface="Helvetica" pitchFamily="2" charset="0"/>
                <a:hlinkClick r:id="rId6">
                  <a:extLst>
                    <a:ext uri="{A12FA001-AC4F-418D-AE19-62706E023703}">
                      <ahyp:hlinkClr xmlns:ahyp="http://schemas.microsoft.com/office/drawing/2018/hyperlinkcolor" val="tx"/>
                    </a:ext>
                  </a:extLst>
                </a:hlinkClick>
              </a:rPr>
              <a:t> </a:t>
            </a:r>
            <a:endParaRPr lang="en-US" sz="2000" b="1" dirty="0">
              <a:solidFill>
                <a:schemeClr val="tx1">
                  <a:lumMod val="65000"/>
                  <a:lumOff val="35000"/>
                </a:schemeClr>
              </a:solidFill>
              <a:latin typeface="Helvetica" pitchFamily="2" charset="0"/>
            </a:endParaRPr>
          </a:p>
        </p:txBody>
      </p:sp>
      <p:pic>
        <p:nvPicPr>
          <p:cNvPr id="9" name="Picture 2" descr="Team Nutrition e-newsletter logo">
            <a:extLst>
              <a:ext uri="{FF2B5EF4-FFF2-40B4-BE49-F238E27FC236}">
                <a16:creationId xmlns:a16="http://schemas.microsoft.com/office/drawing/2014/main" id="{1311A378-C658-E146-B795-506C32BFE8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693" y="2739008"/>
            <a:ext cx="3965013" cy="67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Hyperlink icon.">
            <a:extLst>
              <a:ext uri="{FF2B5EF4-FFF2-40B4-BE49-F238E27FC236}">
                <a16:creationId xmlns:a16="http://schemas.microsoft.com/office/drawing/2014/main" id="{F25A497C-7776-0B41-CADB-E56BB0561E90}"/>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541895" y="3737192"/>
            <a:ext cx="352270" cy="352270"/>
          </a:xfrm>
          <a:prstGeom prst="rect">
            <a:avLst/>
          </a:prstGeom>
        </p:spPr>
      </p:pic>
      <p:sp>
        <p:nvSpPr>
          <p:cNvPr id="8" name="TextBox 7">
            <a:extLst>
              <a:ext uri="{FF2B5EF4-FFF2-40B4-BE49-F238E27FC236}">
                <a16:creationId xmlns:a16="http://schemas.microsoft.com/office/drawing/2014/main" id="{604AB570-76E0-84F6-3147-905C4DE821F7}"/>
              </a:ext>
            </a:extLst>
          </p:cNvPr>
          <p:cNvSpPr txBox="1"/>
          <p:nvPr/>
        </p:nvSpPr>
        <p:spPr>
          <a:xfrm>
            <a:off x="922599" y="3559384"/>
            <a:ext cx="7298801" cy="707886"/>
          </a:xfrm>
          <a:prstGeom prst="rect">
            <a:avLst/>
          </a:prstGeom>
          <a:noFill/>
        </p:spPr>
        <p:txBody>
          <a:bodyPr wrap="square">
            <a:spAutoFit/>
          </a:bodyPr>
          <a:lstStyle/>
          <a:p>
            <a:pPr algn="l" rtl="0" fontAlgn="base"/>
            <a:r>
              <a:rPr lang="en-US" sz="2000" b="1" i="0" u="sng" dirty="0">
                <a:solidFill>
                  <a:schemeClr val="bg2">
                    <a:lumMod val="50000"/>
                  </a:schemeClr>
                </a:solidFill>
                <a:effectLst/>
                <a:latin typeface="Helvetica" panose="020B0604020202020204" pitchFamily="34" charset="0"/>
                <a:cs typeface="Helvetica" panose="020B0604020202020204" pitchFamily="34" charset="0"/>
              </a:rPr>
              <a:t>cacfp.org/</a:t>
            </a:r>
            <a:r>
              <a:rPr lang="en-US" sz="2000" b="1" i="0" u="sng" dirty="0" err="1">
                <a:solidFill>
                  <a:schemeClr val="bg2">
                    <a:lumMod val="50000"/>
                  </a:schemeClr>
                </a:solidFill>
                <a:effectLst/>
                <a:latin typeface="Helvetica" panose="020B0604020202020204" pitchFamily="34" charset="0"/>
                <a:cs typeface="Helvetica" panose="020B0604020202020204" pitchFamily="34" charset="0"/>
              </a:rPr>
              <a:t>usda</a:t>
            </a:r>
            <a:r>
              <a:rPr lang="en-US" sz="2000" b="1" i="0" u="sng" dirty="0">
                <a:solidFill>
                  <a:schemeClr val="bg2">
                    <a:lumMod val="50000"/>
                  </a:schemeClr>
                </a:solidFill>
                <a:effectLst/>
                <a:latin typeface="Helvetica" panose="020B0604020202020204" pitchFamily="34" charset="0"/>
                <a:cs typeface="Helvetica" panose="020B0604020202020204" pitchFamily="34" charset="0"/>
              </a:rPr>
              <a:t>-webinars</a:t>
            </a:r>
            <a:r>
              <a:rPr lang="en-US" sz="2000" b="0" i="0" dirty="0">
                <a:solidFill>
                  <a:schemeClr val="bg2">
                    <a:lumMod val="50000"/>
                  </a:schemeClr>
                </a:solidFill>
                <a:effectLst/>
                <a:latin typeface="Helvetica" panose="020B0604020202020204" pitchFamily="34" charset="0"/>
                <a:cs typeface="Helvetica" panose="020B0604020202020204" pitchFamily="34" charset="0"/>
              </a:rPr>
              <a:t>​</a:t>
            </a:r>
          </a:p>
          <a:p>
            <a:pPr algn="l" rtl="0" fontAlgn="base"/>
            <a:r>
              <a:rPr lang="en-US" sz="2000" b="1" i="0" u="none" strike="noStrike" dirty="0">
                <a:solidFill>
                  <a:schemeClr val="bg2">
                    <a:lumMod val="50000"/>
                  </a:schemeClr>
                </a:solidFill>
                <a:effectLst/>
                <a:latin typeface="Helvetica" panose="020B0604020202020204" pitchFamily="34" charset="0"/>
                <a:cs typeface="Helvetica" panose="020B0604020202020204" pitchFamily="34" charset="0"/>
              </a:rPr>
              <a:t>National CACFP Sponsors Association</a:t>
            </a:r>
            <a:endParaRPr lang="en-US" sz="2000" b="1" i="0" dirty="0">
              <a:solidFill>
                <a:schemeClr val="bg2">
                  <a:lumMod val="50000"/>
                </a:schemeClr>
              </a:solidFill>
              <a:effectLst/>
              <a:latin typeface="Helvetica" panose="020B0604020202020204" pitchFamily="34" charset="0"/>
              <a:cs typeface="Helvetica" panose="020B0604020202020204" pitchFamily="34" charset="0"/>
            </a:endParaRPr>
          </a:p>
        </p:txBody>
      </p:sp>
      <p:pic>
        <p:nvPicPr>
          <p:cNvPr id="13" name="Picture 12" descr="A qr code in the leaf of grapes bunch to be scanned and takes the user to TeamNutrition@USDA.gov">
            <a:extLst>
              <a:ext uri="{FF2B5EF4-FFF2-40B4-BE49-F238E27FC236}">
                <a16:creationId xmlns:a16="http://schemas.microsoft.com/office/drawing/2014/main" id="{608E7C55-E862-2711-896C-26C9DDB35F56}"/>
              </a:ext>
            </a:extLst>
          </p:cNvPr>
          <p:cNvPicPr>
            <a:picLocks noChangeAspect="1"/>
          </p:cNvPicPr>
          <p:nvPr/>
        </p:nvPicPr>
        <p:blipFill>
          <a:blip r:embed="rId8"/>
          <a:stretch>
            <a:fillRect/>
          </a:stretch>
        </p:blipFill>
        <p:spPr>
          <a:xfrm>
            <a:off x="4459277" y="1118535"/>
            <a:ext cx="4567484" cy="3598888"/>
          </a:xfrm>
          <a:prstGeom prst="rect">
            <a:avLst/>
          </a:prstGeom>
        </p:spPr>
      </p:pic>
      <p:sp>
        <p:nvSpPr>
          <p:cNvPr id="12" name="TextBox 11">
            <a:extLst>
              <a:ext uri="{FF2B5EF4-FFF2-40B4-BE49-F238E27FC236}">
                <a16:creationId xmlns:a16="http://schemas.microsoft.com/office/drawing/2014/main" id="{00A22DF6-043E-B149-BC76-96A14ECAE066}"/>
              </a:ext>
            </a:extLst>
          </p:cNvPr>
          <p:cNvSpPr txBox="1"/>
          <p:nvPr/>
        </p:nvSpPr>
        <p:spPr>
          <a:xfrm>
            <a:off x="153877" y="4825733"/>
            <a:ext cx="7056819" cy="307777"/>
          </a:xfrm>
          <a:prstGeom prst="rect">
            <a:avLst/>
          </a:prstGeom>
          <a:noFill/>
        </p:spPr>
        <p:txBody>
          <a:bodyPr wrap="square" rtlCol="0">
            <a:spAutoFit/>
          </a:bodyPr>
          <a:lstStyle/>
          <a:p>
            <a:r>
              <a:rPr lang="en-US" sz="1400" i="1" dirty="0">
                <a:latin typeface="Helvetica Light Oblique" panose="020B0403020202020204" pitchFamily="34" charset="0"/>
              </a:rPr>
              <a:t>USDA is an equal opportunity provider, employer, and lender.</a:t>
            </a:r>
          </a:p>
        </p:txBody>
      </p:sp>
    </p:spTree>
    <p:extLst>
      <p:ext uri="{BB962C8B-B14F-4D97-AF65-F5344CB8AC3E}">
        <p14:creationId xmlns:p14="http://schemas.microsoft.com/office/powerpoint/2010/main" val="3810068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58503F4-68D8-A042-BCFB-3CA95445A8DF}"/>
              </a:ext>
            </a:extLst>
          </p:cNvPr>
          <p:cNvSpPr>
            <a:spLocks noGrp="1"/>
          </p:cNvSpPr>
          <p:nvPr>
            <p:ph type="title"/>
          </p:nvPr>
        </p:nvSpPr>
        <p:spPr>
          <a:xfrm>
            <a:off x="-86163" y="138939"/>
            <a:ext cx="6701424" cy="640080"/>
          </a:xfrm>
        </p:spPr>
        <p:txBody>
          <a:bodyPr/>
          <a:lstStyle/>
          <a:p>
            <a:r>
              <a:rPr lang="en-US" sz="2400" dirty="0">
                <a:latin typeface="Source Sans Pro" panose="020B0503030403020204" pitchFamily="34" charset="0"/>
              </a:rPr>
              <a:t>Breakfast Cereals Lower in Added Sugars</a:t>
            </a:r>
          </a:p>
        </p:txBody>
      </p:sp>
      <p:sp>
        <p:nvSpPr>
          <p:cNvPr id="6" name="Text Placeholder 2">
            <a:extLst>
              <a:ext uri="{FF2B5EF4-FFF2-40B4-BE49-F238E27FC236}">
                <a16:creationId xmlns:a16="http://schemas.microsoft.com/office/drawing/2014/main" id="{B5105C1D-D29E-1244-BD70-6FEFCB6C8FD5}"/>
              </a:ext>
            </a:extLst>
          </p:cNvPr>
          <p:cNvSpPr>
            <a:spLocks noGrp="1"/>
          </p:cNvSpPr>
          <p:nvPr>
            <p:ph type="body" idx="1"/>
          </p:nvPr>
        </p:nvSpPr>
        <p:spPr>
          <a:xfrm>
            <a:off x="3996414" y="1171984"/>
            <a:ext cx="3868737" cy="312738"/>
          </a:xfrm>
        </p:spPr>
        <p:txBody>
          <a:bodyPr/>
          <a:lstStyle/>
          <a:p>
            <a:r>
              <a:rPr lang="en-US" sz="2400" b="1" dirty="0">
                <a:solidFill>
                  <a:srgbClr val="740507"/>
                </a:solidFill>
                <a:latin typeface="Source Sans Pro" panose="020B0503030403020204" pitchFamily="34" charset="0"/>
                <a:ea typeface="Source Sans Pro" panose="020B0503030403020204" pitchFamily="34" charset="0"/>
              </a:rPr>
              <a:t>Tips!</a:t>
            </a:r>
            <a:endParaRPr lang="en-US" sz="2400" dirty="0">
              <a:solidFill>
                <a:srgbClr val="740507"/>
              </a:solidFill>
              <a:latin typeface="Source Sans Pro" panose="020B0503030403020204" pitchFamily="34" charset="0"/>
              <a:ea typeface="Source Sans Pro" panose="020B0503030403020204" pitchFamily="34" charset="0"/>
            </a:endParaRPr>
          </a:p>
        </p:txBody>
      </p:sp>
      <p:sp>
        <p:nvSpPr>
          <p:cNvPr id="18" name="Text Placeholder 2">
            <a:extLst>
              <a:ext uri="{FF2B5EF4-FFF2-40B4-BE49-F238E27FC236}">
                <a16:creationId xmlns:a16="http://schemas.microsoft.com/office/drawing/2014/main" id="{82E47AAF-1E8D-4C96-8407-223933F72DBD}"/>
              </a:ext>
            </a:extLst>
          </p:cNvPr>
          <p:cNvSpPr txBox="1">
            <a:spLocks/>
          </p:cNvSpPr>
          <p:nvPr/>
        </p:nvSpPr>
        <p:spPr>
          <a:xfrm>
            <a:off x="3781450" y="1914622"/>
            <a:ext cx="4996790" cy="3087155"/>
          </a:xfrm>
          <a:prstGeom prst="rect">
            <a:avLst/>
          </a:prstGeom>
        </p:spPr>
        <p:txBody>
          <a:bodyPr lIns="0" anchor="t" anchorCtr="0"/>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lumMod val="65000"/>
                    <a:lumOff val="35000"/>
                  </a:schemeClr>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42900" indent="-342900">
              <a:spcAft>
                <a:spcPts val="1600"/>
              </a:spcAft>
              <a:buClr>
                <a:schemeClr val="bg1"/>
              </a:buClr>
              <a:buFont typeface="+mj-lt"/>
              <a:buAutoNum type="arabicPeriod"/>
            </a:pPr>
            <a:r>
              <a:rPr lang="en-US" dirty="0">
                <a:latin typeface="Source Sans Pro" panose="020B0503030403020204" pitchFamily="34" charset="0"/>
                <a:ea typeface="Source Sans Pro" panose="020B0503030403020204" pitchFamily="34" charset="0"/>
              </a:rPr>
              <a:t>By October 1, 2025, breakfast cereals must contain no more than 6 grams of added sugars per dry ounce.</a:t>
            </a:r>
          </a:p>
          <a:p>
            <a:pPr marL="342900" indent="-342900">
              <a:spcAft>
                <a:spcPts val="1400"/>
              </a:spcAft>
              <a:buClr>
                <a:schemeClr val="bg1"/>
              </a:buClr>
              <a:buFont typeface="+mj-lt"/>
              <a:buAutoNum type="arabicPeriod"/>
            </a:pPr>
            <a:r>
              <a:rPr lang="en-US" dirty="0">
                <a:latin typeface="Source Sans Pro" panose="020B0503030403020204" pitchFamily="34" charset="0"/>
                <a:ea typeface="Source Sans Pro" panose="020B0503030403020204" pitchFamily="34" charset="0"/>
              </a:rPr>
              <a:t>You can use any cereal that is listed on any State agency’s WIC-approved cereal list.</a:t>
            </a:r>
          </a:p>
          <a:p>
            <a:pPr marL="342900" indent="-342900">
              <a:spcAft>
                <a:spcPts val="1600"/>
              </a:spcAft>
              <a:buClr>
                <a:schemeClr val="bg1"/>
              </a:buClr>
              <a:buFont typeface="+mj-lt"/>
              <a:buAutoNum type="arabicPeriod"/>
            </a:pPr>
            <a:r>
              <a:rPr lang="en-US" dirty="0">
                <a:latin typeface="Source Sans Pro" panose="020B0503030403020204" pitchFamily="34" charset="0"/>
                <a:ea typeface="Source Sans Pro" panose="020B0503030403020204" pitchFamily="34" charset="0"/>
              </a:rPr>
              <a:t>You can find cereals that meet the sugar limit by using Team Nutrition’s “Choose Breakfast Cereals That Are Lower in Added Sugars” worksheet (</a:t>
            </a:r>
            <a:r>
              <a:rPr lang="en-US" b="1" u="sng" dirty="0">
                <a:latin typeface="Source Sans Pro" panose="020B0503030403020204" pitchFamily="34" charset="0"/>
                <a:ea typeface="Source Sans Pro" panose="020B0503030403020204" pitchFamily="34" charset="0"/>
                <a:hlinkClick r:id="rId3">
                  <a:extLst>
                    <a:ext uri="{A12FA001-AC4F-418D-AE19-62706E023703}">
                      <ahyp:hlinkClr xmlns:ahyp="http://schemas.microsoft.com/office/drawing/2018/hyperlinkcolor" val="tx"/>
                    </a:ext>
                  </a:extLst>
                </a:hlinkClick>
              </a:rPr>
              <a:t>TeamNutrition.usda.gov</a:t>
            </a:r>
            <a:r>
              <a:rPr lang="en-US" dirty="0">
                <a:latin typeface="Source Sans Pro" panose="020B0503030403020204" pitchFamily="34" charset="0"/>
                <a:ea typeface="Source Sans Pro" panose="020B0503030403020204" pitchFamily="34" charset="0"/>
              </a:rPr>
              <a:t>).</a:t>
            </a:r>
          </a:p>
        </p:txBody>
      </p:sp>
      <p:grpSp>
        <p:nvGrpSpPr>
          <p:cNvPr id="4" name="Group 3" descr="[decorative] ">
            <a:extLst>
              <a:ext uri="{FF2B5EF4-FFF2-40B4-BE49-F238E27FC236}">
                <a16:creationId xmlns:a16="http://schemas.microsoft.com/office/drawing/2014/main" id="{A0DA2CCD-A933-4D48-87C6-4AC20F56BAAE}"/>
              </a:ext>
              <a:ext uri="{C183D7F6-B498-43B3-948B-1728B52AA6E4}">
                <adec:decorative xmlns:adec="http://schemas.microsoft.com/office/drawing/2017/decorative" val="0"/>
              </a:ext>
            </a:extLst>
          </p:cNvPr>
          <p:cNvGrpSpPr/>
          <p:nvPr/>
        </p:nvGrpSpPr>
        <p:grpSpPr>
          <a:xfrm>
            <a:off x="3264549" y="1067884"/>
            <a:ext cx="5454721" cy="3492731"/>
            <a:chOff x="3264549" y="1067884"/>
            <a:chExt cx="5454721" cy="3492731"/>
          </a:xfrm>
        </p:grpSpPr>
        <p:cxnSp>
          <p:nvCxnSpPr>
            <p:cNvPr id="12" name="Straight Connector 11">
              <a:extLst>
                <a:ext uri="{FF2B5EF4-FFF2-40B4-BE49-F238E27FC236}">
                  <a16:creationId xmlns:a16="http://schemas.microsoft.com/office/drawing/2014/main" id="{8C2D6E7D-DDF0-9E4D-8144-A3C4A9036CEA}"/>
                </a:ext>
                <a:ext uri="{C183D7F6-B498-43B3-948B-1728B52AA6E4}">
                  <adec:decorative xmlns:adec="http://schemas.microsoft.com/office/drawing/2017/decorative" val="1"/>
                </a:ext>
              </a:extLst>
            </p:cNvPr>
            <p:cNvCxnSpPr/>
            <p:nvPr/>
          </p:nvCxnSpPr>
          <p:spPr>
            <a:xfrm>
              <a:off x="3281556" y="1744499"/>
              <a:ext cx="5437714" cy="0"/>
            </a:xfrm>
            <a:prstGeom prst="line">
              <a:avLst/>
            </a:prstGeom>
            <a:ln w="12700">
              <a:solidFill>
                <a:srgbClr val="740507"/>
              </a:solidFill>
            </a:ln>
          </p:spPr>
          <p:style>
            <a:lnRef idx="1">
              <a:schemeClr val="accent1"/>
            </a:lnRef>
            <a:fillRef idx="0">
              <a:schemeClr val="accent1"/>
            </a:fillRef>
            <a:effectRef idx="0">
              <a:schemeClr val="accent1"/>
            </a:effectRef>
            <a:fontRef idx="minor">
              <a:schemeClr val="tx1"/>
            </a:fontRef>
          </p:style>
        </p:cxnSp>
        <p:pic>
          <p:nvPicPr>
            <p:cNvPr id="3" name="Picture 2" descr="[decorative] ">
              <a:extLst>
                <a:ext uri="{FF2B5EF4-FFF2-40B4-BE49-F238E27FC236}">
                  <a16:creationId xmlns:a16="http://schemas.microsoft.com/office/drawing/2014/main" id="{EC263E0E-C382-944E-81A0-BDFFA595C5E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281556" y="1067884"/>
              <a:ext cx="520939" cy="520939"/>
            </a:xfrm>
            <a:prstGeom prst="rect">
              <a:avLst/>
            </a:prstGeom>
          </p:spPr>
        </p:pic>
        <p:sp>
          <p:nvSpPr>
            <p:cNvPr id="14" name="Oval 13">
              <a:extLst>
                <a:ext uri="{FF2B5EF4-FFF2-40B4-BE49-F238E27FC236}">
                  <a16:creationId xmlns:a16="http://schemas.microsoft.com/office/drawing/2014/main" id="{19B37ACA-4152-1D4F-8902-6FEDED650DC8}"/>
                </a:ext>
              </a:extLst>
            </p:cNvPr>
            <p:cNvSpPr>
              <a:spLocks noChangeAspect="1"/>
            </p:cNvSpPr>
            <p:nvPr/>
          </p:nvSpPr>
          <p:spPr>
            <a:xfrm>
              <a:off x="3264549" y="3920535"/>
              <a:ext cx="640080" cy="640080"/>
            </a:xfrm>
            <a:prstGeom prst="ellipse">
              <a:avLst/>
            </a:prstGeom>
            <a:solidFill>
              <a:srgbClr val="FDC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740507"/>
                  </a:solidFill>
                  <a:latin typeface="Source Sans Pro" panose="020B0503030403020204" pitchFamily="34" charset="0"/>
                  <a:ea typeface="Source Sans Pro" panose="020B0503030403020204" pitchFamily="34" charset="0"/>
                </a:rPr>
                <a:t>3</a:t>
              </a:r>
            </a:p>
          </p:txBody>
        </p:sp>
        <p:sp>
          <p:nvSpPr>
            <p:cNvPr id="13" name="Oval 12">
              <a:extLst>
                <a:ext uri="{FF2B5EF4-FFF2-40B4-BE49-F238E27FC236}">
                  <a16:creationId xmlns:a16="http://schemas.microsoft.com/office/drawing/2014/main" id="{025B96D5-3EC2-F048-BF31-7C03DEB1A22B}"/>
                </a:ext>
              </a:extLst>
            </p:cNvPr>
            <p:cNvSpPr>
              <a:spLocks noChangeAspect="1"/>
            </p:cNvSpPr>
            <p:nvPr/>
          </p:nvSpPr>
          <p:spPr>
            <a:xfrm>
              <a:off x="3264549" y="2961165"/>
              <a:ext cx="640080" cy="640080"/>
            </a:xfrm>
            <a:prstGeom prst="ellipse">
              <a:avLst/>
            </a:prstGeom>
            <a:solidFill>
              <a:srgbClr val="FDC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740507"/>
                  </a:solidFill>
                  <a:latin typeface="Helvetica" pitchFamily="2" charset="0"/>
                </a:rPr>
                <a:t>2</a:t>
              </a:r>
            </a:p>
          </p:txBody>
        </p:sp>
        <p:sp>
          <p:nvSpPr>
            <p:cNvPr id="9" name="Oval 8">
              <a:extLst>
                <a:ext uri="{FF2B5EF4-FFF2-40B4-BE49-F238E27FC236}">
                  <a16:creationId xmlns:a16="http://schemas.microsoft.com/office/drawing/2014/main" id="{D060066A-4DFF-F249-B0C3-62D8CD094FDF}"/>
                </a:ext>
              </a:extLst>
            </p:cNvPr>
            <p:cNvSpPr>
              <a:spLocks noChangeAspect="1"/>
            </p:cNvSpPr>
            <p:nvPr/>
          </p:nvSpPr>
          <p:spPr>
            <a:xfrm>
              <a:off x="3264549" y="1964319"/>
              <a:ext cx="640080" cy="640080"/>
            </a:xfrm>
            <a:prstGeom prst="ellipse">
              <a:avLst/>
            </a:prstGeom>
            <a:solidFill>
              <a:srgbClr val="FDC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740507"/>
                  </a:solidFill>
                  <a:latin typeface="Helvetica" pitchFamily="2" charset="0"/>
                </a:rPr>
                <a:t>1</a:t>
              </a:r>
            </a:p>
          </p:txBody>
        </p:sp>
      </p:grpSp>
      <p:sp>
        <p:nvSpPr>
          <p:cNvPr id="7" name="Rectangle 6">
            <a:extLst>
              <a:ext uri="{FF2B5EF4-FFF2-40B4-BE49-F238E27FC236}">
                <a16:creationId xmlns:a16="http://schemas.microsoft.com/office/drawing/2014/main" id="{45201DF7-067A-4510-AAEC-05F944D18A7C}"/>
              </a:ext>
            </a:extLst>
          </p:cNvPr>
          <p:cNvSpPr/>
          <p:nvPr/>
        </p:nvSpPr>
        <p:spPr>
          <a:xfrm>
            <a:off x="324386" y="4677954"/>
            <a:ext cx="3746452" cy="307777"/>
          </a:xfrm>
          <a:prstGeom prst="rect">
            <a:avLst/>
          </a:prstGeom>
        </p:spPr>
        <p:txBody>
          <a:bodyPr wrap="square">
            <a:spAutoFit/>
          </a:bodyPr>
          <a:lstStyle/>
          <a:p>
            <a:r>
              <a:rPr lang="en-US" sz="200" dirty="0">
                <a:solidFill>
                  <a:schemeClr val="bg1"/>
                </a:solidFill>
                <a:latin typeface="Arial" panose="020B0604020202020204" pitchFamily="34" charset="0"/>
                <a:cs typeface="Arial" panose="020B0604020202020204" pitchFamily="34" charset="0"/>
              </a:rPr>
              <a:t>Today’s topic is “Choose Breakfast Cereals That Are Lower in Added Sugars.” As you all know, the CACFP meal patterns were updated to better align with the Dietary Guidelines for Americans. Part of that update includes lowering added sugars in meals and snacks.</a:t>
            </a:r>
          </a:p>
          <a:p>
            <a:endParaRPr lang="en-US" sz="200" dirty="0">
              <a:solidFill>
                <a:schemeClr val="bg1"/>
              </a:solidFill>
              <a:latin typeface="Arial" panose="020B0604020202020204" pitchFamily="34" charset="0"/>
              <a:cs typeface="Arial" panose="020B0604020202020204" pitchFamily="34" charset="0"/>
            </a:endParaRPr>
          </a:p>
          <a:p>
            <a:r>
              <a:rPr lang="en-US" sz="200" dirty="0">
                <a:solidFill>
                  <a:schemeClr val="bg1"/>
                </a:solidFill>
                <a:latin typeface="Arial" panose="020B0604020202020204" pitchFamily="34" charset="0"/>
                <a:cs typeface="Arial" panose="020B0604020202020204" pitchFamily="34" charset="0"/>
              </a:rPr>
              <a:t>In the CACFP, breakfast cereal must contain no more than 6 grams of sugar per dry ounce of cereal. There are a few ways to find cereals that meet this sugar limit. </a:t>
            </a:r>
          </a:p>
          <a:p>
            <a:endParaRPr lang="en-US" sz="200" dirty="0">
              <a:solidFill>
                <a:schemeClr val="bg1"/>
              </a:solidFill>
              <a:latin typeface="Arial" panose="020B0604020202020204" pitchFamily="34" charset="0"/>
              <a:cs typeface="Arial" panose="020B0604020202020204" pitchFamily="34" charset="0"/>
            </a:endParaRPr>
          </a:p>
          <a:p>
            <a:r>
              <a:rPr lang="en-US" sz="200" dirty="0">
                <a:solidFill>
                  <a:schemeClr val="bg1"/>
                </a:solidFill>
                <a:latin typeface="Arial" panose="020B0604020202020204" pitchFamily="34" charset="0"/>
                <a:cs typeface="Arial" panose="020B0604020202020204" pitchFamily="34" charset="0"/>
              </a:rPr>
              <a:t>One way is to use any State's Women, Infants, and Children (WIC) Foods list. WIC and CACFP have the same sugar limit for breakfast cereal, so any cereal listed on any State's WIC list will also meet the sugar limit for cereals in the CACFP. </a:t>
            </a:r>
          </a:p>
          <a:p>
            <a:endParaRPr lang="en-US" sz="200" dirty="0">
              <a:solidFill>
                <a:schemeClr val="bg1"/>
              </a:solidFill>
              <a:latin typeface="Arial" panose="020B0604020202020204" pitchFamily="34" charset="0"/>
              <a:cs typeface="Arial" panose="020B0604020202020204" pitchFamily="34" charset="0"/>
            </a:endParaRPr>
          </a:p>
          <a:p>
            <a:pPr defTabSz="914400">
              <a:defRPr/>
            </a:pPr>
            <a:r>
              <a:rPr lang="en-US" sz="200" dirty="0">
                <a:solidFill>
                  <a:schemeClr val="bg1"/>
                </a:solidFill>
                <a:latin typeface="Arial" panose="020B0604020202020204" pitchFamily="34" charset="0"/>
                <a:cs typeface="Arial" panose="020B0604020202020204" pitchFamily="34" charset="0"/>
              </a:rPr>
              <a:t>You can also find cereals that meet the sugar limit by using Team Nutrition’s “Choose Breakfast Cereals That Are Lower in Added Sugars” worksheet, which will be the focus for the rest of today’s session. </a:t>
            </a:r>
          </a:p>
        </p:txBody>
      </p:sp>
      <p:pic>
        <p:nvPicPr>
          <p:cNvPr id="26" name="Picture 25" descr="First page of the training worksheet: Choose Breakfast Cereal That Are Lower in Added Sugars in the CACFP">
            <a:extLst>
              <a:ext uri="{FF2B5EF4-FFF2-40B4-BE49-F238E27FC236}">
                <a16:creationId xmlns:a16="http://schemas.microsoft.com/office/drawing/2014/main" id="{34CB712E-3E39-CFCB-A368-129140B49F51}"/>
              </a:ext>
            </a:extLst>
          </p:cNvPr>
          <p:cNvPicPr>
            <a:picLocks noChangeAspect="1"/>
          </p:cNvPicPr>
          <p:nvPr/>
        </p:nvPicPr>
        <p:blipFill>
          <a:blip r:embed="rId5"/>
          <a:srcRect l="32312" t="15576" r="35557" b="7348"/>
          <a:stretch/>
        </p:blipFill>
        <p:spPr>
          <a:xfrm>
            <a:off x="188958" y="1145251"/>
            <a:ext cx="2978632" cy="3840480"/>
          </a:xfrm>
          <a:prstGeom prst="rect">
            <a:avLst/>
          </a:prstGeom>
          <a:ln>
            <a:solidFill>
              <a:schemeClr val="accent2">
                <a:lumMod val="75000"/>
              </a:schemeClr>
            </a:solidFill>
          </a:ln>
        </p:spPr>
      </p:pic>
    </p:spTree>
    <p:extLst>
      <p:ext uri="{BB962C8B-B14F-4D97-AF65-F5344CB8AC3E}">
        <p14:creationId xmlns:p14="http://schemas.microsoft.com/office/powerpoint/2010/main" val="2548512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8167C-90A8-BFE8-010A-3D096F1303F2}"/>
              </a:ext>
            </a:extLst>
          </p:cNvPr>
          <p:cNvSpPr>
            <a:spLocks noGrp="1"/>
          </p:cNvSpPr>
          <p:nvPr>
            <p:ph type="title"/>
          </p:nvPr>
        </p:nvSpPr>
        <p:spPr>
          <a:xfrm>
            <a:off x="271157" y="1000125"/>
            <a:ext cx="6418441" cy="742950"/>
          </a:xfrm>
        </p:spPr>
        <p:txBody>
          <a:bodyPr>
            <a:normAutofit fontScale="90000"/>
          </a:bodyPr>
          <a:lstStyle/>
          <a:p>
            <a:r>
              <a:rPr lang="en-US" b="0">
                <a:solidFill>
                  <a:srgbClr val="AA1217"/>
                </a:solidFill>
              </a:rPr>
              <a:t>Steps for Determining If a Breakfast Cereal Meets the  Added Sugars Limit</a:t>
            </a:r>
          </a:p>
        </p:txBody>
      </p:sp>
      <p:sp>
        <p:nvSpPr>
          <p:cNvPr id="10" name="TextBox 9">
            <a:extLst>
              <a:ext uri="{FF2B5EF4-FFF2-40B4-BE49-F238E27FC236}">
                <a16:creationId xmlns:a16="http://schemas.microsoft.com/office/drawing/2014/main" id="{2FEFAF03-8D3B-CFE9-0CC4-37505CBF02F0}"/>
              </a:ext>
            </a:extLst>
          </p:cNvPr>
          <p:cNvSpPr txBox="1"/>
          <p:nvPr/>
        </p:nvSpPr>
        <p:spPr>
          <a:xfrm>
            <a:off x="210764" y="380204"/>
            <a:ext cx="6179747"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740507"/>
                </a:solidFill>
                <a:effectLst/>
                <a:uLnTx/>
                <a:uFillTx/>
                <a:latin typeface="Source Sans Pro" panose="020B0503030403020204" pitchFamily="34" charset="0"/>
                <a:ea typeface="+mn-ea"/>
                <a:cs typeface="+mn-cs"/>
              </a:rPr>
              <a:t>Breakfast Cereals Lower in Added Sugars</a:t>
            </a:r>
            <a:endParaRPr kumimoji="0" lang="en-US" sz="1400" b="0" i="0" u="none" strike="noStrike" kern="1200" cap="none" spc="0" normalizeH="0" baseline="0" noProof="0">
              <a:ln>
                <a:noFill/>
              </a:ln>
              <a:solidFill>
                <a:prstClr val="black"/>
              </a:solidFill>
              <a:effectLst/>
              <a:uLnTx/>
              <a:uFillTx/>
              <a:latin typeface="Source Sans Pro" panose="020B0503030403020204" pitchFamily="34" charset="0"/>
              <a:ea typeface="+mn-ea"/>
              <a:cs typeface="+mn-cs"/>
            </a:endParaRPr>
          </a:p>
        </p:txBody>
      </p:sp>
      <p:graphicFrame>
        <p:nvGraphicFramePr>
          <p:cNvPr id="3" name="Diagram 2" descr="Diagram with the four steps to determining if breakfast cereals meets the Added Sugars limit. Each step is in a column. ">
            <a:extLst>
              <a:ext uri="{FF2B5EF4-FFF2-40B4-BE49-F238E27FC236}">
                <a16:creationId xmlns:a16="http://schemas.microsoft.com/office/drawing/2014/main" id="{40296979-379D-5A33-4EF9-05E77F902FBC}"/>
              </a:ext>
            </a:extLst>
          </p:cNvPr>
          <p:cNvGraphicFramePr/>
          <p:nvPr>
            <p:extLst>
              <p:ext uri="{D42A27DB-BD31-4B8C-83A1-F6EECF244321}">
                <p14:modId xmlns:p14="http://schemas.microsoft.com/office/powerpoint/2010/main" val="3682858248"/>
              </p:ext>
            </p:extLst>
          </p:nvPr>
        </p:nvGraphicFramePr>
        <p:xfrm>
          <a:off x="271159" y="2054711"/>
          <a:ext cx="8601683" cy="33149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a:extLst>
              <a:ext uri="{FF2B5EF4-FFF2-40B4-BE49-F238E27FC236}">
                <a16:creationId xmlns:a16="http://schemas.microsoft.com/office/drawing/2014/main" id="{D9CA1AE2-2488-CE61-E65F-FB7DB4B0279E}"/>
              </a:ext>
            </a:extLst>
          </p:cNvPr>
          <p:cNvSpPr/>
          <p:nvPr/>
        </p:nvSpPr>
        <p:spPr>
          <a:xfrm>
            <a:off x="656617" y="1853119"/>
            <a:ext cx="787940" cy="718631"/>
          </a:xfrm>
          <a:prstGeom prst="ellipse">
            <a:avLst/>
          </a:prstGeom>
          <a:solidFill>
            <a:srgbClr val="FDC2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743C3D"/>
                </a:solidFill>
                <a:effectLst/>
                <a:uLnTx/>
                <a:uFillTx/>
                <a:latin typeface="Source Sans Pro" panose="020B0503030403020204" pitchFamily="34" charset="0"/>
                <a:ea typeface="Source Sans Pro" panose="020B0503030403020204" pitchFamily="34" charset="0"/>
                <a:cs typeface="+mn-cs"/>
              </a:rPr>
              <a:t>1</a:t>
            </a:r>
          </a:p>
        </p:txBody>
      </p:sp>
      <p:sp>
        <p:nvSpPr>
          <p:cNvPr id="5" name="Oval 4">
            <a:extLst>
              <a:ext uri="{FF2B5EF4-FFF2-40B4-BE49-F238E27FC236}">
                <a16:creationId xmlns:a16="http://schemas.microsoft.com/office/drawing/2014/main" id="{3369B494-DE2C-3E03-4E85-243DD081E508}"/>
              </a:ext>
            </a:extLst>
          </p:cNvPr>
          <p:cNvSpPr/>
          <p:nvPr/>
        </p:nvSpPr>
        <p:spPr>
          <a:xfrm>
            <a:off x="3025303" y="1853119"/>
            <a:ext cx="787940" cy="718631"/>
          </a:xfrm>
          <a:prstGeom prst="ellipse">
            <a:avLst/>
          </a:prstGeom>
          <a:solidFill>
            <a:srgbClr val="FDC2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743C3D"/>
                </a:solidFill>
                <a:effectLst/>
                <a:uLnTx/>
                <a:uFillTx/>
                <a:latin typeface="Source Sans Pro" panose="020B0503030403020204" pitchFamily="34" charset="0"/>
                <a:ea typeface="Source Sans Pro" panose="020B0503030403020204" pitchFamily="34" charset="0"/>
                <a:cs typeface="+mn-cs"/>
              </a:rPr>
              <a:t>2</a:t>
            </a:r>
          </a:p>
        </p:txBody>
      </p:sp>
      <p:sp>
        <p:nvSpPr>
          <p:cNvPr id="6" name="Oval 5">
            <a:extLst>
              <a:ext uri="{FF2B5EF4-FFF2-40B4-BE49-F238E27FC236}">
                <a16:creationId xmlns:a16="http://schemas.microsoft.com/office/drawing/2014/main" id="{8953FE09-48E6-964A-31C4-AF2279998DAB}"/>
              </a:ext>
            </a:extLst>
          </p:cNvPr>
          <p:cNvSpPr/>
          <p:nvPr/>
        </p:nvSpPr>
        <p:spPr>
          <a:xfrm>
            <a:off x="5372102" y="1853119"/>
            <a:ext cx="787940" cy="718631"/>
          </a:xfrm>
          <a:prstGeom prst="ellipse">
            <a:avLst/>
          </a:prstGeom>
          <a:solidFill>
            <a:srgbClr val="FDC2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743C3D"/>
                </a:solidFill>
                <a:effectLst/>
                <a:uLnTx/>
                <a:uFillTx/>
                <a:latin typeface="Source Sans Pro" panose="020B0503030403020204" pitchFamily="34" charset="0"/>
                <a:ea typeface="Source Sans Pro" panose="020B0503030403020204" pitchFamily="34" charset="0"/>
                <a:cs typeface="+mn-cs"/>
              </a:rPr>
              <a:t>3</a:t>
            </a:r>
          </a:p>
        </p:txBody>
      </p:sp>
      <p:sp>
        <p:nvSpPr>
          <p:cNvPr id="7" name="Oval 6">
            <a:extLst>
              <a:ext uri="{FF2B5EF4-FFF2-40B4-BE49-F238E27FC236}">
                <a16:creationId xmlns:a16="http://schemas.microsoft.com/office/drawing/2014/main" id="{3536FB11-0044-D1BD-47C4-1C80FE31A870}"/>
              </a:ext>
            </a:extLst>
          </p:cNvPr>
          <p:cNvSpPr/>
          <p:nvPr/>
        </p:nvSpPr>
        <p:spPr>
          <a:xfrm>
            <a:off x="7684856" y="1853119"/>
            <a:ext cx="787940" cy="718631"/>
          </a:xfrm>
          <a:prstGeom prst="ellipse">
            <a:avLst/>
          </a:prstGeom>
          <a:solidFill>
            <a:srgbClr val="FDC2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743C3D"/>
                </a:solidFill>
                <a:effectLst/>
                <a:uLnTx/>
                <a:uFillTx/>
                <a:latin typeface="Source Sans Pro" panose="020B0503030403020204" pitchFamily="34" charset="0"/>
                <a:ea typeface="Source Sans Pro" panose="020B0503030403020204" pitchFamily="34" charset="0"/>
                <a:cs typeface="+mn-cs"/>
              </a:rPr>
              <a:t>4</a:t>
            </a:r>
          </a:p>
        </p:txBody>
      </p:sp>
    </p:spTree>
    <p:extLst>
      <p:ext uri="{BB962C8B-B14F-4D97-AF65-F5344CB8AC3E}">
        <p14:creationId xmlns:p14="http://schemas.microsoft.com/office/powerpoint/2010/main" val="4163566602"/>
      </p:ext>
    </p:extLst>
  </p:cSld>
  <p:clrMapOvr>
    <a:masterClrMapping/>
  </p:clrMapOvr>
  <mc:AlternateContent xmlns:mc="http://schemas.openxmlformats.org/markup-compatibility/2006" xmlns:p14="http://schemas.microsoft.com/office/powerpoint/2010/main">
    <mc:Choice Requires="p14">
      <p:transition spd="slow" p14:dur="2000" advTm="46418"/>
    </mc:Choice>
    <mc:Fallback xmlns="">
      <p:transition spd="slow" advTm="4641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0A173-5738-194A-BBD6-CD470C4B6559}"/>
              </a:ext>
            </a:extLst>
          </p:cNvPr>
          <p:cNvSpPr>
            <a:spLocks noGrp="1"/>
          </p:cNvSpPr>
          <p:nvPr>
            <p:ph type="title"/>
          </p:nvPr>
        </p:nvSpPr>
        <p:spPr>
          <a:xfrm>
            <a:off x="0" y="0"/>
            <a:ext cx="8436334" cy="850790"/>
          </a:xfrm>
        </p:spPr>
        <p:txBody>
          <a:bodyPr/>
          <a:lstStyle/>
          <a:p>
            <a:r>
              <a:rPr lang="en-US" dirty="0">
                <a:latin typeface="+mj-lt"/>
              </a:rPr>
              <a:t>Step 1</a:t>
            </a:r>
          </a:p>
        </p:txBody>
      </p:sp>
      <p:pic>
        <p:nvPicPr>
          <p:cNvPr id="4" name="Picture 3" descr="First page of the training worksheet: Choose Breakfast Cereal That Are Lower in Added Sugars in the CACFP">
            <a:extLst>
              <a:ext uri="{FF2B5EF4-FFF2-40B4-BE49-F238E27FC236}">
                <a16:creationId xmlns:a16="http://schemas.microsoft.com/office/drawing/2014/main" id="{8BF3185C-1762-D652-1FFA-6BA060C9540F}"/>
              </a:ext>
            </a:extLst>
          </p:cNvPr>
          <p:cNvPicPr>
            <a:picLocks noChangeAspect="1"/>
          </p:cNvPicPr>
          <p:nvPr/>
        </p:nvPicPr>
        <p:blipFill>
          <a:blip r:embed="rId3"/>
          <a:srcRect l="32312" t="15576" r="35557" b="7348"/>
          <a:stretch/>
        </p:blipFill>
        <p:spPr>
          <a:xfrm>
            <a:off x="144744" y="1047210"/>
            <a:ext cx="2624032" cy="3383280"/>
          </a:xfrm>
          <a:prstGeom prst="rect">
            <a:avLst/>
          </a:prstGeom>
          <a:ln>
            <a:solidFill>
              <a:schemeClr val="accent2">
                <a:lumMod val="75000"/>
              </a:schemeClr>
            </a:solidFill>
          </a:ln>
        </p:spPr>
      </p:pic>
      <p:pic>
        <p:nvPicPr>
          <p:cNvPr id="11" name="Picture 2" descr="A close-up of a nutrition label of a sample breakfast cereal, with serving size 3/4 cup (30g) ">
            <a:extLst>
              <a:ext uri="{FF2B5EF4-FFF2-40B4-BE49-F238E27FC236}">
                <a16:creationId xmlns:a16="http://schemas.microsoft.com/office/drawing/2014/main" id="{2338C31B-9EBB-A723-77E7-D9E1D7B304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6245" y="1412970"/>
            <a:ext cx="2276205" cy="3108960"/>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Connector: Elbow 15" descr="Arrow from the top of the nutrition facts label, where the serving size information is located, pointing to message box indicating the first step">
            <a:extLst>
              <a:ext uri="{FF2B5EF4-FFF2-40B4-BE49-F238E27FC236}">
                <a16:creationId xmlns:a16="http://schemas.microsoft.com/office/drawing/2014/main" id="{747E50DB-4573-6044-D8BD-566EB3BFF9C3}"/>
              </a:ext>
            </a:extLst>
          </p:cNvPr>
          <p:cNvCxnSpPr>
            <a:cxnSpLocks/>
          </p:cNvCxnSpPr>
          <p:nvPr/>
        </p:nvCxnSpPr>
        <p:spPr>
          <a:xfrm>
            <a:off x="4802459" y="2059127"/>
            <a:ext cx="1055042" cy="504479"/>
          </a:xfrm>
          <a:prstGeom prst="bentConnector3">
            <a:avLst>
              <a:gd name="adj1" fmla="val 50000"/>
            </a:avLst>
          </a:prstGeom>
          <a:ln w="25400">
            <a:solidFill>
              <a:srgbClr val="AA121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48" descr="Rectangle">
            <a:extLst>
              <a:ext uri="{FF2B5EF4-FFF2-40B4-BE49-F238E27FC236}">
                <a16:creationId xmlns:a16="http://schemas.microsoft.com/office/drawing/2014/main" id="{9C16A39C-D7EA-96A7-79D2-F14722F3BD28}"/>
              </a:ext>
              <a:ext uri="{C183D7F6-B498-43B3-948B-1728B52AA6E4}">
                <adec:decorative xmlns:adec="http://schemas.microsoft.com/office/drawing/2017/decorative" val="0"/>
              </a:ext>
            </a:extLst>
          </p:cNvPr>
          <p:cNvSpPr/>
          <p:nvPr/>
        </p:nvSpPr>
        <p:spPr>
          <a:xfrm>
            <a:off x="5720813" y="2059127"/>
            <a:ext cx="2582625" cy="1816646"/>
          </a:xfrm>
          <a:prstGeom prst="roundRect">
            <a:avLst/>
          </a:prstGeom>
          <a:solidFill>
            <a:srgbClr val="F2F3F4"/>
          </a:solidFill>
          <a:ln>
            <a:noFill/>
          </a:ln>
          <a:effectLst>
            <a:outerShdw blurRad="63500" sx="102000" sy="102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aphicFrame>
        <p:nvGraphicFramePr>
          <p:cNvPr id="8" name="Table 7" descr="Table">
            <a:extLst>
              <a:ext uri="{FF2B5EF4-FFF2-40B4-BE49-F238E27FC236}">
                <a16:creationId xmlns:a16="http://schemas.microsoft.com/office/drawing/2014/main" id="{64BBD2B8-922E-36E2-1DFD-F6F9376D3612}"/>
              </a:ext>
            </a:extLst>
          </p:cNvPr>
          <p:cNvGraphicFramePr>
            <a:graphicFrameLocks noGrp="1"/>
          </p:cNvGraphicFramePr>
          <p:nvPr>
            <p:extLst>
              <p:ext uri="{D42A27DB-BD31-4B8C-83A1-F6EECF244321}">
                <p14:modId xmlns:p14="http://schemas.microsoft.com/office/powerpoint/2010/main" val="3900139707"/>
              </p:ext>
            </p:extLst>
          </p:nvPr>
        </p:nvGraphicFramePr>
        <p:xfrm>
          <a:off x="5857501" y="2279420"/>
          <a:ext cx="2309248" cy="1487244"/>
        </p:xfrm>
        <a:graphic>
          <a:graphicData uri="http://schemas.openxmlformats.org/drawingml/2006/table">
            <a:tbl>
              <a:tblPr firstRow="1" bandRow="1">
                <a:tableStyleId>{5C22544A-7EE6-4342-B048-85BDC9FD1C3A}</a:tableStyleId>
              </a:tblPr>
              <a:tblGrid>
                <a:gridCol w="449518">
                  <a:extLst>
                    <a:ext uri="{9D8B030D-6E8A-4147-A177-3AD203B41FA5}">
                      <a16:colId xmlns:a16="http://schemas.microsoft.com/office/drawing/2014/main" val="3522522875"/>
                    </a:ext>
                  </a:extLst>
                </a:gridCol>
                <a:gridCol w="1859730">
                  <a:extLst>
                    <a:ext uri="{9D8B030D-6E8A-4147-A177-3AD203B41FA5}">
                      <a16:colId xmlns:a16="http://schemas.microsoft.com/office/drawing/2014/main" val="617471889"/>
                    </a:ext>
                  </a:extLst>
                </a:gridCol>
              </a:tblGrid>
              <a:tr h="1487244">
                <a:tc>
                  <a:txBody>
                    <a:bodyPr/>
                    <a:lstStyle/>
                    <a:p>
                      <a:pPr algn="ctr"/>
                      <a:r>
                        <a:rPr lang="en-US" sz="4800" b="1" dirty="0">
                          <a:solidFill>
                            <a:srgbClr val="740507"/>
                          </a:solidFill>
                          <a:latin typeface="+mn-lt"/>
                          <a:cs typeface="Times New Roman" panose="02020603050405020304" pitchFamily="18" charset="0"/>
                        </a:rPr>
                        <a:t>1</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DC26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mn-lt"/>
                          <a:cs typeface="Times New Roman" panose="02020603050405020304" pitchFamily="18" charset="0"/>
                        </a:rPr>
                        <a:t>Use the Nutrition Facts label to find the </a:t>
                      </a:r>
                      <a:r>
                        <a:rPr lang="en-US" sz="1600" b="1" dirty="0">
                          <a:solidFill>
                            <a:schemeClr val="tx1"/>
                          </a:solidFill>
                          <a:latin typeface="+mn-lt"/>
                          <a:cs typeface="Times New Roman" panose="02020603050405020304" pitchFamily="18" charset="0"/>
                        </a:rPr>
                        <a:t>Serving Size</a:t>
                      </a:r>
                      <a:r>
                        <a:rPr lang="en-US" sz="1600" b="0" dirty="0">
                          <a:solidFill>
                            <a:schemeClr val="tx1"/>
                          </a:solidFill>
                          <a:latin typeface="+mn-lt"/>
                          <a:cs typeface="Times New Roman" panose="02020603050405020304" pitchFamily="18" charset="0"/>
                        </a:rPr>
                        <a:t>, in grams (g), of the cereal.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2F2F3"/>
                    </a:solidFill>
                  </a:tcPr>
                </a:tc>
                <a:extLst>
                  <a:ext uri="{0D108BD9-81ED-4DB2-BD59-A6C34878D82A}">
                    <a16:rowId xmlns:a16="http://schemas.microsoft.com/office/drawing/2014/main" val="3714166765"/>
                  </a:ext>
                </a:extLst>
              </a:tr>
            </a:tbl>
          </a:graphicData>
        </a:graphic>
      </p:graphicFrame>
      <p:pic>
        <p:nvPicPr>
          <p:cNvPr id="10" name="Picture 9" descr="hyperlink icon">
            <a:extLst>
              <a:ext uri="{FF2B5EF4-FFF2-40B4-BE49-F238E27FC236}">
                <a16:creationId xmlns:a16="http://schemas.microsoft.com/office/drawing/2014/main" id="{47799FA4-408B-7F44-A46D-2D3989AA4A98}"/>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410141" y="4577125"/>
            <a:ext cx="352270" cy="352270"/>
          </a:xfrm>
          <a:prstGeom prst="rect">
            <a:avLst/>
          </a:prstGeom>
        </p:spPr>
      </p:pic>
      <p:sp>
        <p:nvSpPr>
          <p:cNvPr id="9" name="Rectangle 8">
            <a:extLst>
              <a:ext uri="{FF2B5EF4-FFF2-40B4-BE49-F238E27FC236}">
                <a16:creationId xmlns:a16="http://schemas.microsoft.com/office/drawing/2014/main" id="{4561F20B-E5C1-C344-A896-28D6DDE19020}"/>
              </a:ext>
            </a:extLst>
          </p:cNvPr>
          <p:cNvSpPr/>
          <p:nvPr/>
        </p:nvSpPr>
        <p:spPr>
          <a:xfrm>
            <a:off x="762410" y="4585630"/>
            <a:ext cx="7768273" cy="369332"/>
          </a:xfrm>
          <a:prstGeom prst="rect">
            <a:avLst/>
          </a:prstGeom>
        </p:spPr>
        <p:txBody>
          <a:bodyPr wrap="square">
            <a:spAutoFit/>
          </a:bodyPr>
          <a:lstStyle/>
          <a:p>
            <a:r>
              <a:rPr lang="en-US" b="1" u="sng" dirty="0">
                <a:solidFill>
                  <a:schemeClr val="tx1">
                    <a:lumMod val="65000"/>
                    <a:lumOff val="35000"/>
                  </a:schemeClr>
                </a:solidFill>
                <a:latin typeface="+mj-lt"/>
                <a:hlinkClick r:id="rId6">
                  <a:extLst>
                    <a:ext uri="{A12FA001-AC4F-418D-AE19-62706E023703}">
                      <ahyp:hlinkClr xmlns:ahyp="http://schemas.microsoft.com/office/drawing/2018/hyperlinkcolor" val="tx"/>
                    </a:ext>
                  </a:extLst>
                </a:hlinkClick>
              </a:rPr>
              <a:t>fns.usda.gov/team-nutrition/</a:t>
            </a:r>
            <a:r>
              <a:rPr lang="en-US" b="1" u="sng" dirty="0" err="1">
                <a:solidFill>
                  <a:schemeClr val="tx1">
                    <a:lumMod val="65000"/>
                    <a:lumOff val="35000"/>
                  </a:schemeClr>
                </a:solidFill>
                <a:latin typeface="+mj-lt"/>
                <a:hlinkClick r:id="rId6">
                  <a:extLst>
                    <a:ext uri="{A12FA001-AC4F-418D-AE19-62706E023703}">
                      <ahyp:hlinkClr xmlns:ahyp="http://schemas.microsoft.com/office/drawing/2018/hyperlinkcolor" val="tx"/>
                    </a:ext>
                  </a:extLst>
                </a:hlinkClick>
              </a:rPr>
              <a:t>cacfp</a:t>
            </a:r>
            <a:r>
              <a:rPr lang="en-US" b="1" u="sng">
                <a:solidFill>
                  <a:schemeClr val="tx1">
                    <a:lumMod val="65000"/>
                    <a:lumOff val="35000"/>
                  </a:schemeClr>
                </a:solidFill>
                <a:latin typeface="+mj-lt"/>
                <a:hlinkClick r:id="rId6">
                  <a:extLst>
                    <a:ext uri="{A12FA001-AC4F-418D-AE19-62706E023703}">
                      <ahyp:hlinkClr xmlns:ahyp="http://schemas.microsoft.com/office/drawing/2018/hyperlinkcolor" val="tx"/>
                    </a:ext>
                  </a:extLst>
                </a:hlinkClick>
              </a:rPr>
              <a:t>-meal-pattern-training-worksheets</a:t>
            </a:r>
            <a:endParaRPr lang="en-US" b="1" u="sng">
              <a:solidFill>
                <a:schemeClr val="tx1">
                  <a:lumMod val="65000"/>
                  <a:lumOff val="35000"/>
                </a:schemeClr>
              </a:solidFill>
              <a:latin typeface="+mj-lt"/>
            </a:endParaRPr>
          </a:p>
        </p:txBody>
      </p:sp>
    </p:spTree>
    <p:extLst>
      <p:ext uri="{BB962C8B-B14F-4D97-AF65-F5344CB8AC3E}">
        <p14:creationId xmlns:p14="http://schemas.microsoft.com/office/powerpoint/2010/main" val="2385569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2F9A38C-F9BC-7DD4-AB46-84B4612C915D}"/>
              </a:ext>
            </a:extLst>
          </p:cNvPr>
          <p:cNvSpPr>
            <a:spLocks/>
          </p:cNvSpPr>
          <p:nvPr/>
        </p:nvSpPr>
        <p:spPr>
          <a:xfrm>
            <a:off x="0" y="-58189"/>
            <a:ext cx="3037398" cy="1476046"/>
          </a:xfrm>
          <a:prstGeom prst="rect">
            <a:avLst/>
          </a:prstGeom>
          <a:noFill/>
          <a:ln>
            <a:noFill/>
            <a:prstDash/>
          </a:ln>
          <a:effectLst/>
        </p:spPr>
        <p:txBody>
          <a:bodyPr rot="0" spcFirstLastPara="0" vertOverflow="overflow" horzOverflow="overflow" vert="horz" wrap="square" lIns="137160" tIns="228600" rIns="4572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000" b="1" i="0" u="none" strike="noStrike" kern="1200" cap="none" spc="0" normalizeH="0" baseline="0" noProof="0">
                <a:ln>
                  <a:noFill/>
                </a:ln>
                <a:solidFill>
                  <a:srgbClr val="740507"/>
                </a:solidFill>
                <a:effectLst/>
                <a:uLnTx/>
                <a:uFillTx/>
                <a:latin typeface="Source Sans Pro" panose="020B0503030403020204" pitchFamily="34" charset="0"/>
                <a:ea typeface="Source Sans Pro" panose="020B0503030403020204" pitchFamily="34" charset="0"/>
                <a:cs typeface="+mj-cs"/>
              </a:rPr>
              <a:t>?</a:t>
            </a:r>
            <a:endParaRPr kumimoji="0" lang="en-US" sz="8000" b="1" i="0" u="none" strike="noStrike" kern="1200" cap="none" spc="0" normalizeH="0" baseline="0" noProof="0" dirty="0">
              <a:ln>
                <a:noFill/>
              </a:ln>
              <a:solidFill>
                <a:srgbClr val="740507"/>
              </a:solidFill>
              <a:effectLst/>
              <a:uLnTx/>
              <a:uFillTx/>
              <a:latin typeface="Source Sans Pro" panose="020B0503030403020204" pitchFamily="34" charset="0"/>
              <a:ea typeface="Source Sans Pro" panose="020B0503030403020204" pitchFamily="34" charset="0"/>
              <a:cs typeface="+mj-cs"/>
            </a:endParaRPr>
          </a:p>
        </p:txBody>
      </p:sp>
      <p:sp>
        <p:nvSpPr>
          <p:cNvPr id="13" name="Text Placeholder 2">
            <a:extLst>
              <a:ext uri="{FF2B5EF4-FFF2-40B4-BE49-F238E27FC236}">
                <a16:creationId xmlns:a16="http://schemas.microsoft.com/office/drawing/2014/main" id="{BC7D1C15-B7C7-0776-2140-7FC52C1E67BB}"/>
              </a:ext>
            </a:extLst>
          </p:cNvPr>
          <p:cNvSpPr txBox="1">
            <a:spLocks noGrp="1"/>
          </p:cNvSpPr>
          <p:nvPr>
            <p:ph type="title" idx="4294967295"/>
          </p:nvPr>
        </p:nvSpPr>
        <p:spPr>
          <a:xfrm>
            <a:off x="157942" y="1132885"/>
            <a:ext cx="2959331" cy="465138"/>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lumMod val="65000"/>
                    <a:lumOff val="35000"/>
                  </a:schemeClr>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740507"/>
                </a:solidFill>
                <a:effectLst/>
                <a:uLnTx/>
                <a:uFillTx/>
                <a:latin typeface="+mn-lt"/>
                <a:ea typeface="+mn-ea"/>
                <a:cs typeface="+mn-cs"/>
              </a:rPr>
              <a:t>#1 Try it Out: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740507"/>
                </a:solidFill>
                <a:effectLst/>
                <a:uLnTx/>
                <a:uFillTx/>
                <a:latin typeface="+mn-lt"/>
                <a:ea typeface="+mn-ea"/>
                <a:cs typeface="+mn-cs"/>
              </a:rPr>
              <a:t>What is the serving size?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chemeClr val="tx1">
                  <a:lumMod val="65000"/>
                  <a:lumOff val="35000"/>
                </a:schemeClr>
              </a:solidFill>
              <a:effectLst/>
              <a:uLnTx/>
              <a:uFillTx/>
              <a:latin typeface="Helvetica" pitchFamily="2" charset="0"/>
              <a:ea typeface="+mn-ea"/>
              <a:cs typeface="+mn-cs"/>
            </a:endParaRPr>
          </a:p>
        </p:txBody>
      </p:sp>
      <p:pic>
        <p:nvPicPr>
          <p:cNvPr id="1026" name="Picture 2" descr="A close-up of a nutrition label of a sample breakfast cereal, with serving size 3/4 cup (30g) ">
            <a:extLst>
              <a:ext uri="{FF2B5EF4-FFF2-40B4-BE49-F238E27FC236}">
                <a16:creationId xmlns:a16="http://schemas.microsoft.com/office/drawing/2014/main" id="{1285E7FF-9031-5DF6-CE75-4DBC362578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596" y="1891826"/>
            <a:ext cx="2276205" cy="310896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C9E9E01B-EC5E-194C-90C5-26AC36EDB63B}"/>
              </a:ext>
            </a:extLst>
          </p:cNvPr>
          <p:cNvSpPr>
            <a:spLocks noGrp="1"/>
          </p:cNvSpPr>
          <p:nvPr>
            <p:ph type="body" idx="1"/>
          </p:nvPr>
        </p:nvSpPr>
        <p:spPr/>
        <p:txBody>
          <a:bodyPr/>
          <a:lstStyle/>
          <a:p>
            <a:r>
              <a:rPr lang="en-US" sz="2000" b="1">
                <a:latin typeface="+mn-lt"/>
              </a:rPr>
              <a:t>What is the serving size?</a:t>
            </a:r>
          </a:p>
          <a:p>
            <a:endParaRPr lang="en-US" sz="2000"/>
          </a:p>
        </p:txBody>
      </p:sp>
      <p:sp>
        <p:nvSpPr>
          <p:cNvPr id="4" name="Content Placeholder 3">
            <a:extLst>
              <a:ext uri="{FF2B5EF4-FFF2-40B4-BE49-F238E27FC236}">
                <a16:creationId xmlns:a16="http://schemas.microsoft.com/office/drawing/2014/main" id="{E333BE86-E834-8143-8C6C-BC94F93BC2C8}"/>
              </a:ext>
            </a:extLst>
          </p:cNvPr>
          <p:cNvSpPr>
            <a:spLocks noGrp="1"/>
          </p:cNvSpPr>
          <p:nvPr>
            <p:ph sz="half" idx="2"/>
          </p:nvPr>
        </p:nvSpPr>
        <p:spPr/>
        <p:txBody>
          <a:bodyPr/>
          <a:lstStyle/>
          <a:p>
            <a:pPr marL="346075" indent="-339725">
              <a:buClr>
                <a:srgbClr val="740507"/>
              </a:buClr>
              <a:buFont typeface="Wingdings" pitchFamily="2" charset="2"/>
              <a:buChar char="q"/>
            </a:pPr>
            <a:r>
              <a:rPr lang="en-US" sz="2000">
                <a:latin typeface="+mn-lt"/>
                <a:cs typeface="Helvetica" panose="020B0604020202020204" pitchFamily="34" charset="0"/>
              </a:rPr>
              <a:t>15 g</a:t>
            </a:r>
          </a:p>
          <a:p>
            <a:pPr marL="346075" indent="-339725">
              <a:buClr>
                <a:srgbClr val="740507"/>
              </a:buClr>
              <a:buFont typeface="Wingdings" pitchFamily="2" charset="2"/>
              <a:buChar char="q"/>
            </a:pPr>
            <a:r>
              <a:rPr lang="en-US" sz="2000">
                <a:latin typeface="+mn-lt"/>
                <a:cs typeface="Helvetica" panose="020B0604020202020204" pitchFamily="34" charset="0"/>
              </a:rPr>
              <a:t>30 g</a:t>
            </a:r>
          </a:p>
          <a:p>
            <a:pPr marL="346075" indent="-339725">
              <a:buClr>
                <a:srgbClr val="740507"/>
              </a:buClr>
              <a:buFont typeface="Wingdings" pitchFamily="2" charset="2"/>
              <a:buChar char="q"/>
            </a:pPr>
            <a:r>
              <a:rPr lang="en-US" sz="2000">
                <a:latin typeface="+mn-lt"/>
                <a:cs typeface="Helvetica" panose="020B0604020202020204" pitchFamily="34" charset="0"/>
              </a:rPr>
              <a:t>  5 g</a:t>
            </a:r>
          </a:p>
          <a:p>
            <a:pPr marL="346075" indent="-339725"/>
            <a:endParaRPr lang="en-US" sz="2000"/>
          </a:p>
        </p:txBody>
      </p:sp>
      <p:pic>
        <p:nvPicPr>
          <p:cNvPr id="14" name="Picture 13" descr="Illustration of a cereal box. ">
            <a:extLst>
              <a:ext uri="{FF2B5EF4-FFF2-40B4-BE49-F238E27FC236}">
                <a16:creationId xmlns:a16="http://schemas.microsoft.com/office/drawing/2014/main" id="{E5A65956-6B32-144B-AEEA-CB5770BBE9F3}"/>
              </a:ext>
            </a:extLst>
          </p:cNvPr>
          <p:cNvPicPr>
            <a:picLocks noChangeAspect="1"/>
          </p:cNvPicPr>
          <p:nvPr/>
        </p:nvPicPr>
        <p:blipFill>
          <a:blip r:embed="rId4"/>
          <a:stretch>
            <a:fillRect/>
          </a:stretch>
        </p:blipFill>
        <p:spPr>
          <a:xfrm rot="761515">
            <a:off x="6343203" y="1942978"/>
            <a:ext cx="2203943" cy="2743200"/>
          </a:xfrm>
          <a:prstGeom prst="rect">
            <a:avLst/>
          </a:prstGeom>
        </p:spPr>
      </p:pic>
    </p:spTree>
    <p:extLst>
      <p:ext uri="{BB962C8B-B14F-4D97-AF65-F5344CB8AC3E}">
        <p14:creationId xmlns:p14="http://schemas.microsoft.com/office/powerpoint/2010/main" val="2833459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2F9A38C-F9BC-7DD4-AB46-84B4612C915D}"/>
              </a:ext>
            </a:extLst>
          </p:cNvPr>
          <p:cNvSpPr>
            <a:spLocks/>
          </p:cNvSpPr>
          <p:nvPr/>
        </p:nvSpPr>
        <p:spPr>
          <a:xfrm>
            <a:off x="0" y="-98381"/>
            <a:ext cx="3037398" cy="1476046"/>
          </a:xfrm>
          <a:prstGeom prst="rect">
            <a:avLst/>
          </a:prstGeom>
          <a:noFill/>
          <a:ln>
            <a:noFill/>
            <a:prstDash/>
          </a:ln>
          <a:effectLst/>
        </p:spPr>
        <p:txBody>
          <a:bodyPr rot="0" spcFirstLastPara="0" vertOverflow="overflow" horzOverflow="overflow" vert="horz" wrap="square" lIns="137160" tIns="228600" rIns="4572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000" b="1" i="0" u="none" strike="noStrike" kern="1200" cap="none" spc="0" normalizeH="0" baseline="0" noProof="0">
                <a:ln>
                  <a:noFill/>
                </a:ln>
                <a:solidFill>
                  <a:srgbClr val="740507"/>
                </a:solidFill>
                <a:effectLst/>
                <a:uLnTx/>
                <a:uFillTx/>
                <a:latin typeface="Source Sans Pro" panose="020B0503030403020204" pitchFamily="34" charset="0"/>
                <a:ea typeface="Source Sans Pro" panose="020B0503030403020204" pitchFamily="34" charset="0"/>
                <a:cs typeface="+mj-cs"/>
              </a:rPr>
              <a:t>?</a:t>
            </a:r>
            <a:endParaRPr kumimoji="0" lang="en-US" sz="8000" b="1" i="0" u="none" strike="noStrike" kern="1200" cap="none" spc="0" normalizeH="0" baseline="0" noProof="0" dirty="0">
              <a:ln>
                <a:noFill/>
              </a:ln>
              <a:solidFill>
                <a:srgbClr val="740507"/>
              </a:solidFill>
              <a:effectLst/>
              <a:uLnTx/>
              <a:uFillTx/>
              <a:latin typeface="Source Sans Pro" panose="020B0503030403020204" pitchFamily="34" charset="0"/>
              <a:ea typeface="Source Sans Pro" panose="020B0503030403020204" pitchFamily="34" charset="0"/>
              <a:cs typeface="+mj-cs"/>
            </a:endParaRPr>
          </a:p>
        </p:txBody>
      </p:sp>
      <p:sp>
        <p:nvSpPr>
          <p:cNvPr id="13" name="Text Placeholder 2">
            <a:extLst>
              <a:ext uri="{FF2B5EF4-FFF2-40B4-BE49-F238E27FC236}">
                <a16:creationId xmlns:a16="http://schemas.microsoft.com/office/drawing/2014/main" id="{BC7D1C15-B7C7-0776-2140-7FC52C1E67BB}"/>
              </a:ext>
            </a:extLst>
          </p:cNvPr>
          <p:cNvSpPr txBox="1">
            <a:spLocks noGrp="1"/>
          </p:cNvSpPr>
          <p:nvPr>
            <p:ph type="title" idx="4294967295"/>
          </p:nvPr>
        </p:nvSpPr>
        <p:spPr>
          <a:xfrm>
            <a:off x="157942" y="1132885"/>
            <a:ext cx="2959331" cy="465138"/>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lumMod val="65000"/>
                    <a:lumOff val="35000"/>
                  </a:schemeClr>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740507"/>
                </a:solidFill>
                <a:effectLst/>
                <a:uLnTx/>
                <a:uFillTx/>
                <a:latin typeface="+mn-lt"/>
                <a:ea typeface="+mn-ea"/>
                <a:cs typeface="+mn-cs"/>
              </a:rPr>
              <a:t>#1 Answer: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740507"/>
                </a:solidFill>
                <a:effectLst/>
                <a:uLnTx/>
                <a:uFillTx/>
                <a:latin typeface="+mn-lt"/>
                <a:ea typeface="+mn-ea"/>
                <a:cs typeface="+mn-cs"/>
              </a:rPr>
              <a:t>What is the serving size?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chemeClr val="tx1">
                  <a:lumMod val="65000"/>
                  <a:lumOff val="35000"/>
                </a:schemeClr>
              </a:solidFill>
              <a:effectLst/>
              <a:uLnTx/>
              <a:uFillTx/>
              <a:latin typeface="Helvetica" pitchFamily="2" charset="0"/>
              <a:ea typeface="+mn-ea"/>
              <a:cs typeface="+mn-cs"/>
            </a:endParaRPr>
          </a:p>
        </p:txBody>
      </p:sp>
      <p:pic>
        <p:nvPicPr>
          <p:cNvPr id="1026" name="Picture 2" descr="A close-up of a nutrition label of a sample breakfast cereal, with serving size 3/4 cup (30g) ">
            <a:extLst>
              <a:ext uri="{FF2B5EF4-FFF2-40B4-BE49-F238E27FC236}">
                <a16:creationId xmlns:a16="http://schemas.microsoft.com/office/drawing/2014/main" id="{1285E7FF-9031-5DF6-CE75-4DBC362578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596" y="1891826"/>
            <a:ext cx="2276205" cy="310896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C9E9E01B-EC5E-194C-90C5-26AC36EDB63B}"/>
              </a:ext>
            </a:extLst>
          </p:cNvPr>
          <p:cNvSpPr>
            <a:spLocks noGrp="1"/>
          </p:cNvSpPr>
          <p:nvPr>
            <p:ph type="body" idx="1"/>
          </p:nvPr>
        </p:nvSpPr>
        <p:spPr/>
        <p:txBody>
          <a:bodyPr/>
          <a:lstStyle/>
          <a:p>
            <a:r>
              <a:rPr lang="en-US" sz="2000" b="1">
                <a:latin typeface="+mn-lt"/>
              </a:rPr>
              <a:t>What is the serving size?</a:t>
            </a:r>
          </a:p>
          <a:p>
            <a:endParaRPr lang="en-US" sz="2000"/>
          </a:p>
        </p:txBody>
      </p:sp>
      <p:sp>
        <p:nvSpPr>
          <p:cNvPr id="4" name="Content Placeholder 3">
            <a:extLst>
              <a:ext uri="{FF2B5EF4-FFF2-40B4-BE49-F238E27FC236}">
                <a16:creationId xmlns:a16="http://schemas.microsoft.com/office/drawing/2014/main" id="{E333BE86-E834-8143-8C6C-BC94F93BC2C8}"/>
              </a:ext>
            </a:extLst>
          </p:cNvPr>
          <p:cNvSpPr>
            <a:spLocks noGrp="1"/>
          </p:cNvSpPr>
          <p:nvPr>
            <p:ph sz="half" idx="2"/>
          </p:nvPr>
        </p:nvSpPr>
        <p:spPr/>
        <p:txBody>
          <a:bodyPr/>
          <a:lstStyle/>
          <a:p>
            <a:pPr marL="346075" indent="-339725">
              <a:buClr>
                <a:srgbClr val="740507"/>
              </a:buClr>
              <a:buFont typeface="Wingdings" pitchFamily="2" charset="2"/>
              <a:buChar char="q"/>
            </a:pPr>
            <a:r>
              <a:rPr lang="en-US" sz="2000">
                <a:latin typeface="+mn-lt"/>
                <a:cs typeface="Helvetica" panose="020B0604020202020204" pitchFamily="34" charset="0"/>
              </a:rPr>
              <a:t>15 g</a:t>
            </a:r>
          </a:p>
          <a:p>
            <a:pPr marL="346075" indent="-339725">
              <a:buClr>
                <a:srgbClr val="740507"/>
              </a:buClr>
              <a:buFont typeface="Wingdings" pitchFamily="2" charset="2"/>
              <a:buChar char="q"/>
            </a:pPr>
            <a:r>
              <a:rPr lang="en-US" sz="2000" b="1">
                <a:solidFill>
                  <a:srgbClr val="740507"/>
                </a:solidFill>
                <a:latin typeface="+mn-lt"/>
                <a:cs typeface="Helvetica" panose="020B0604020202020204" pitchFamily="34" charset="0"/>
              </a:rPr>
              <a:t>30 g</a:t>
            </a:r>
          </a:p>
          <a:p>
            <a:pPr marL="346075" indent="-339725">
              <a:buClr>
                <a:srgbClr val="740507"/>
              </a:buClr>
              <a:buFont typeface="Wingdings" pitchFamily="2" charset="2"/>
              <a:buChar char="q"/>
            </a:pPr>
            <a:r>
              <a:rPr lang="en-US" sz="2000">
                <a:latin typeface="+mn-lt"/>
                <a:cs typeface="Helvetica" panose="020B0604020202020204" pitchFamily="34" charset="0"/>
              </a:rPr>
              <a:t>  5 g</a:t>
            </a:r>
          </a:p>
          <a:p>
            <a:pPr marL="346075" indent="-339725"/>
            <a:endParaRPr lang="en-US" sz="2000"/>
          </a:p>
        </p:txBody>
      </p:sp>
      <p:pic>
        <p:nvPicPr>
          <p:cNvPr id="7" name="Picture 6" descr="Check mark on the 30 g option">
            <a:extLst>
              <a:ext uri="{FF2B5EF4-FFF2-40B4-BE49-F238E27FC236}">
                <a16:creationId xmlns:a16="http://schemas.microsoft.com/office/drawing/2014/main" id="{E7E8521E-8AC9-B6AD-4A20-72F916E96BEC}"/>
              </a:ext>
            </a:extLst>
          </p:cNvPr>
          <p:cNvPicPr>
            <a:picLocks noChangeAspect="1"/>
          </p:cNvPicPr>
          <p:nvPr/>
        </p:nvPicPr>
        <p:blipFill>
          <a:blip r:embed="rId4"/>
          <a:stretch>
            <a:fillRect/>
          </a:stretch>
        </p:blipFill>
        <p:spPr>
          <a:xfrm>
            <a:off x="3657600" y="1861692"/>
            <a:ext cx="506548" cy="542730"/>
          </a:xfrm>
          <a:prstGeom prst="rect">
            <a:avLst/>
          </a:prstGeom>
        </p:spPr>
      </p:pic>
      <p:pic>
        <p:nvPicPr>
          <p:cNvPr id="14" name="Picture 13" descr="Illustration of a cereal box. ">
            <a:extLst>
              <a:ext uri="{FF2B5EF4-FFF2-40B4-BE49-F238E27FC236}">
                <a16:creationId xmlns:a16="http://schemas.microsoft.com/office/drawing/2014/main" id="{E5A65956-6B32-144B-AEEA-CB5770BBE9F3}"/>
              </a:ext>
            </a:extLst>
          </p:cNvPr>
          <p:cNvPicPr>
            <a:picLocks noChangeAspect="1"/>
          </p:cNvPicPr>
          <p:nvPr/>
        </p:nvPicPr>
        <p:blipFill>
          <a:blip r:embed="rId5"/>
          <a:stretch>
            <a:fillRect/>
          </a:stretch>
        </p:blipFill>
        <p:spPr>
          <a:xfrm rot="761515">
            <a:off x="6343203" y="1942978"/>
            <a:ext cx="2203943" cy="2743200"/>
          </a:xfrm>
          <a:prstGeom prst="rect">
            <a:avLst/>
          </a:prstGeom>
        </p:spPr>
      </p:pic>
    </p:spTree>
    <p:extLst>
      <p:ext uri="{BB962C8B-B14F-4D97-AF65-F5344CB8AC3E}">
        <p14:creationId xmlns:p14="http://schemas.microsoft.com/office/powerpoint/2010/main" val="3488351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0A173-5738-194A-BBD6-CD470C4B6559}"/>
              </a:ext>
            </a:extLst>
          </p:cNvPr>
          <p:cNvSpPr>
            <a:spLocks noGrp="1"/>
          </p:cNvSpPr>
          <p:nvPr>
            <p:ph type="title"/>
          </p:nvPr>
        </p:nvSpPr>
        <p:spPr>
          <a:xfrm>
            <a:off x="0" y="0"/>
            <a:ext cx="8436334" cy="850790"/>
          </a:xfrm>
        </p:spPr>
        <p:txBody>
          <a:bodyPr/>
          <a:lstStyle/>
          <a:p>
            <a:r>
              <a:rPr lang="en-US" dirty="0">
                <a:latin typeface="+mj-lt"/>
              </a:rPr>
              <a:t>Step 2</a:t>
            </a:r>
          </a:p>
        </p:txBody>
      </p:sp>
      <p:pic>
        <p:nvPicPr>
          <p:cNvPr id="3" name="Picture 2" descr="First page of the training worksheet: Choose Breakfast Cereal That Are Lower in Added Sugars in the CACFP">
            <a:extLst>
              <a:ext uri="{FF2B5EF4-FFF2-40B4-BE49-F238E27FC236}">
                <a16:creationId xmlns:a16="http://schemas.microsoft.com/office/drawing/2014/main" id="{053C3FF2-51EB-4699-98C1-E4758C2D9281}"/>
              </a:ext>
            </a:extLst>
          </p:cNvPr>
          <p:cNvPicPr>
            <a:picLocks noChangeAspect="1"/>
          </p:cNvPicPr>
          <p:nvPr/>
        </p:nvPicPr>
        <p:blipFill>
          <a:blip r:embed="rId3"/>
          <a:stretch>
            <a:fillRect/>
          </a:stretch>
        </p:blipFill>
        <p:spPr>
          <a:xfrm>
            <a:off x="224268" y="926625"/>
            <a:ext cx="2775169" cy="3566160"/>
          </a:xfrm>
          <a:prstGeom prst="rect">
            <a:avLst/>
          </a:prstGeom>
        </p:spPr>
      </p:pic>
      <p:cxnSp>
        <p:nvCxnSpPr>
          <p:cNvPr id="16" name="Connector: Elbow 15" descr="Arrow pointing at the second step in the training worksheet to the text box, with the same text, bigger font size. ">
            <a:extLst>
              <a:ext uri="{FF2B5EF4-FFF2-40B4-BE49-F238E27FC236}">
                <a16:creationId xmlns:a16="http://schemas.microsoft.com/office/drawing/2014/main" id="{747E50DB-4573-6044-D8BD-566EB3BFF9C3}"/>
              </a:ext>
            </a:extLst>
          </p:cNvPr>
          <p:cNvCxnSpPr>
            <a:cxnSpLocks/>
            <a:endCxn id="13" idx="1"/>
          </p:cNvCxnSpPr>
          <p:nvPr/>
        </p:nvCxnSpPr>
        <p:spPr>
          <a:xfrm>
            <a:off x="1527816" y="2261545"/>
            <a:ext cx="2167795" cy="437800"/>
          </a:xfrm>
          <a:prstGeom prst="bentConnector3">
            <a:avLst>
              <a:gd name="adj1" fmla="val 68023"/>
            </a:avLst>
          </a:prstGeom>
          <a:ln w="25400">
            <a:solidFill>
              <a:srgbClr val="AA121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48" descr="Rectangle">
            <a:extLst>
              <a:ext uri="{FF2B5EF4-FFF2-40B4-BE49-F238E27FC236}">
                <a16:creationId xmlns:a16="http://schemas.microsoft.com/office/drawing/2014/main" id="{9C16A39C-D7EA-96A7-79D2-F14722F3BD28}"/>
              </a:ext>
              <a:ext uri="{C183D7F6-B498-43B3-948B-1728B52AA6E4}">
                <adec:decorative xmlns:adec="http://schemas.microsoft.com/office/drawing/2017/decorative" val="0"/>
              </a:ext>
            </a:extLst>
          </p:cNvPr>
          <p:cNvSpPr/>
          <p:nvPr/>
        </p:nvSpPr>
        <p:spPr>
          <a:xfrm>
            <a:off x="3695611" y="2183493"/>
            <a:ext cx="4323122" cy="1031704"/>
          </a:xfrm>
          <a:prstGeom prst="roundRect">
            <a:avLst/>
          </a:prstGeom>
          <a:solidFill>
            <a:srgbClr val="F2F3F4"/>
          </a:solidFill>
          <a:ln>
            <a:noFill/>
          </a:ln>
          <a:effectLst>
            <a:outerShdw blurRad="63500" sx="102000" sy="102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aphicFrame>
        <p:nvGraphicFramePr>
          <p:cNvPr id="8" name="Table 7" descr="Table">
            <a:extLst>
              <a:ext uri="{FF2B5EF4-FFF2-40B4-BE49-F238E27FC236}">
                <a16:creationId xmlns:a16="http://schemas.microsoft.com/office/drawing/2014/main" id="{64BBD2B8-922E-36E2-1DFD-F6F9376D3612}"/>
              </a:ext>
            </a:extLst>
          </p:cNvPr>
          <p:cNvGraphicFramePr>
            <a:graphicFrameLocks noGrp="1"/>
          </p:cNvGraphicFramePr>
          <p:nvPr>
            <p:extLst>
              <p:ext uri="{D42A27DB-BD31-4B8C-83A1-F6EECF244321}">
                <p14:modId xmlns:p14="http://schemas.microsoft.com/office/powerpoint/2010/main" val="4183293471"/>
              </p:ext>
            </p:extLst>
          </p:nvPr>
        </p:nvGraphicFramePr>
        <p:xfrm>
          <a:off x="3873731" y="2251362"/>
          <a:ext cx="4006985" cy="822960"/>
        </p:xfrm>
        <a:graphic>
          <a:graphicData uri="http://schemas.openxmlformats.org/drawingml/2006/table">
            <a:tbl>
              <a:tblPr firstRow="1" bandRow="1">
                <a:tableStyleId>{5C22544A-7EE6-4342-B048-85BDC9FD1C3A}</a:tableStyleId>
              </a:tblPr>
              <a:tblGrid>
                <a:gridCol w="780000">
                  <a:extLst>
                    <a:ext uri="{9D8B030D-6E8A-4147-A177-3AD203B41FA5}">
                      <a16:colId xmlns:a16="http://schemas.microsoft.com/office/drawing/2014/main" val="3522522875"/>
                    </a:ext>
                  </a:extLst>
                </a:gridCol>
                <a:gridCol w="3226985">
                  <a:extLst>
                    <a:ext uri="{9D8B030D-6E8A-4147-A177-3AD203B41FA5}">
                      <a16:colId xmlns:a16="http://schemas.microsoft.com/office/drawing/2014/main" val="617471889"/>
                    </a:ext>
                  </a:extLst>
                </a:gridCol>
              </a:tblGrid>
              <a:tr h="816596">
                <a:tc>
                  <a:txBody>
                    <a:bodyPr/>
                    <a:lstStyle/>
                    <a:p>
                      <a:pPr algn="ctr"/>
                      <a:r>
                        <a:rPr lang="en-US" sz="4800" b="1">
                          <a:solidFill>
                            <a:srgbClr val="740507"/>
                          </a:solidFill>
                          <a:latin typeface="+mn-lt"/>
                          <a:cs typeface="Times New Roman" panose="02020603050405020304" pitchFamily="18" charset="0"/>
                        </a:rPr>
                        <a:t>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DC26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mn-lt"/>
                          <a:cs typeface="Times New Roman" panose="02020603050405020304" pitchFamily="18" charset="0"/>
                        </a:rPr>
                        <a:t>Find the </a:t>
                      </a:r>
                      <a:r>
                        <a:rPr lang="en-US" sz="1600" b="1" dirty="0">
                          <a:solidFill>
                            <a:schemeClr val="tx1"/>
                          </a:solidFill>
                          <a:latin typeface="+mn-lt"/>
                          <a:cs typeface="Times New Roman" panose="02020603050405020304" pitchFamily="18" charset="0"/>
                        </a:rPr>
                        <a:t>Added Sugars</a:t>
                      </a:r>
                      <a:r>
                        <a:rPr lang="en-US" sz="1600" b="0" dirty="0">
                          <a:solidFill>
                            <a:schemeClr val="tx1"/>
                          </a:solidFill>
                          <a:latin typeface="+mn-lt"/>
                          <a:cs typeface="Times New Roman" panose="02020603050405020304" pitchFamily="18" charset="0"/>
                        </a:rPr>
                        <a:t> line. Look at the number of grams (g) next to Added Sugars.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2F2F3"/>
                    </a:solidFill>
                  </a:tcPr>
                </a:tc>
                <a:extLst>
                  <a:ext uri="{0D108BD9-81ED-4DB2-BD59-A6C34878D82A}">
                    <a16:rowId xmlns:a16="http://schemas.microsoft.com/office/drawing/2014/main" val="3714166765"/>
                  </a:ext>
                </a:extLst>
              </a:tr>
            </a:tbl>
          </a:graphicData>
        </a:graphic>
      </p:graphicFrame>
      <p:pic>
        <p:nvPicPr>
          <p:cNvPr id="10" name="Picture 9" descr="hyperlink icon">
            <a:extLst>
              <a:ext uri="{FF2B5EF4-FFF2-40B4-BE49-F238E27FC236}">
                <a16:creationId xmlns:a16="http://schemas.microsoft.com/office/drawing/2014/main" id="{47799FA4-408B-7F44-A46D-2D3989AA4A98}"/>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410141" y="4577125"/>
            <a:ext cx="352270" cy="352270"/>
          </a:xfrm>
          <a:prstGeom prst="rect">
            <a:avLst/>
          </a:prstGeom>
        </p:spPr>
      </p:pic>
      <p:sp>
        <p:nvSpPr>
          <p:cNvPr id="9" name="Rectangle 8">
            <a:extLst>
              <a:ext uri="{FF2B5EF4-FFF2-40B4-BE49-F238E27FC236}">
                <a16:creationId xmlns:a16="http://schemas.microsoft.com/office/drawing/2014/main" id="{4561F20B-E5C1-C344-A896-28D6DDE19020}"/>
              </a:ext>
            </a:extLst>
          </p:cNvPr>
          <p:cNvSpPr/>
          <p:nvPr/>
        </p:nvSpPr>
        <p:spPr>
          <a:xfrm>
            <a:off x="762410" y="4585630"/>
            <a:ext cx="7768273" cy="369332"/>
          </a:xfrm>
          <a:prstGeom prst="rect">
            <a:avLst/>
          </a:prstGeom>
        </p:spPr>
        <p:txBody>
          <a:bodyPr wrap="square">
            <a:spAutoFit/>
          </a:bodyPr>
          <a:lstStyle/>
          <a:p>
            <a:r>
              <a:rPr lang="en-US" b="1" u="sng">
                <a:solidFill>
                  <a:schemeClr val="tx1">
                    <a:lumMod val="65000"/>
                    <a:lumOff val="35000"/>
                  </a:schemeClr>
                </a:solidFill>
                <a:latin typeface="+mj-lt"/>
                <a:hlinkClick r:id="rId5">
                  <a:extLst>
                    <a:ext uri="{A12FA001-AC4F-418D-AE19-62706E023703}">
                      <ahyp:hlinkClr xmlns:ahyp="http://schemas.microsoft.com/office/drawing/2018/hyperlinkcolor" val="tx"/>
                    </a:ext>
                  </a:extLst>
                </a:hlinkClick>
              </a:rPr>
              <a:t>fns.usda.gov/team-nutrition/</a:t>
            </a:r>
            <a:r>
              <a:rPr lang="en-US" b="1" u="sng" err="1">
                <a:solidFill>
                  <a:schemeClr val="tx1">
                    <a:lumMod val="65000"/>
                    <a:lumOff val="35000"/>
                  </a:schemeClr>
                </a:solidFill>
                <a:latin typeface="+mj-lt"/>
                <a:hlinkClick r:id="rId5">
                  <a:extLst>
                    <a:ext uri="{A12FA001-AC4F-418D-AE19-62706E023703}">
                      <ahyp:hlinkClr xmlns:ahyp="http://schemas.microsoft.com/office/drawing/2018/hyperlinkcolor" val="tx"/>
                    </a:ext>
                  </a:extLst>
                </a:hlinkClick>
              </a:rPr>
              <a:t>cacfp</a:t>
            </a:r>
            <a:r>
              <a:rPr lang="en-US" b="1" u="sng">
                <a:solidFill>
                  <a:schemeClr val="tx1">
                    <a:lumMod val="65000"/>
                    <a:lumOff val="35000"/>
                  </a:schemeClr>
                </a:solidFill>
                <a:latin typeface="+mj-lt"/>
                <a:hlinkClick r:id="rId5">
                  <a:extLst>
                    <a:ext uri="{A12FA001-AC4F-418D-AE19-62706E023703}">
                      <ahyp:hlinkClr xmlns:ahyp="http://schemas.microsoft.com/office/drawing/2018/hyperlinkcolor" val="tx"/>
                    </a:ext>
                  </a:extLst>
                </a:hlinkClick>
              </a:rPr>
              <a:t>-meal-pattern-training-worksheets</a:t>
            </a:r>
            <a:endParaRPr lang="en-US" b="1" u="sng">
              <a:solidFill>
                <a:schemeClr val="tx1">
                  <a:lumMod val="65000"/>
                  <a:lumOff val="35000"/>
                </a:schemeClr>
              </a:solidFill>
              <a:latin typeface="+mj-lt"/>
            </a:endParaRPr>
          </a:p>
        </p:txBody>
      </p:sp>
    </p:spTree>
    <p:extLst>
      <p:ext uri="{BB962C8B-B14F-4D97-AF65-F5344CB8AC3E}">
        <p14:creationId xmlns:p14="http://schemas.microsoft.com/office/powerpoint/2010/main" val="3253344060"/>
      </p:ext>
    </p:extLst>
  </p:cSld>
  <p:clrMapOvr>
    <a:masterClrMapping/>
  </p:clrMapOvr>
</p:sld>
</file>

<file path=ppt/theme/theme1.xml><?xml version="1.0" encoding="utf-8"?>
<a:theme xmlns:a="http://schemas.openxmlformats.org/drawingml/2006/main" name="2_Cover Page">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General Slide 2 (one li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eneral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eneral Slide 2 (two lin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General Slide 2 (one li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General Slide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General Slide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Cover P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Cover P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6">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Cover P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Notes xmlns="df38bbad-0bb0-41a7-b78f-084b382b3af7" xsi:nil="true"/>
    <lcf76f155ced4ddcb4097134ff3c332f xmlns="df38bbad-0bb0-41a7-b78f-084b382b3af7">
      <Terms xmlns="http://schemas.microsoft.com/office/infopath/2007/PartnerControls"/>
    </lcf76f155ced4ddcb4097134ff3c332f>
    <TaxCatchAll xmlns="73fb875a-8af9-4255-b008-0995492d31c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45F41949DA2A940B8D082ECAF8F142D" ma:contentTypeVersion="17" ma:contentTypeDescription="Create a new document." ma:contentTypeScope="" ma:versionID="c7ce1ccdfc920db8e2e0d980605960f8">
  <xsd:schema xmlns:xsd="http://www.w3.org/2001/XMLSchema" xmlns:xs="http://www.w3.org/2001/XMLSchema" xmlns:p="http://schemas.microsoft.com/office/2006/metadata/properties" xmlns:ns2="df38bbad-0bb0-41a7-b78f-084b382b3af7" xmlns:ns3="e9322675-4e6c-4dcb-b08b-f40420b09916" xmlns:ns4="73fb875a-8af9-4255-b008-0995492d31cd" targetNamespace="http://schemas.microsoft.com/office/2006/metadata/properties" ma:root="true" ma:fieldsID="65e77a37c101bd2b64b8cf7b272099c9" ns2:_="" ns3:_="" ns4:_="">
    <xsd:import namespace="df38bbad-0bb0-41a7-b78f-084b382b3af7"/>
    <xsd:import namespace="e9322675-4e6c-4dcb-b08b-f40420b09916"/>
    <xsd:import namespace="73fb875a-8af9-4255-b008-0995492d31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lcf76f155ced4ddcb4097134ff3c332f" minOccurs="0"/>
                <xsd:element ref="ns4:TaxCatchAll" minOccurs="0"/>
                <xsd:element ref="ns2:MediaServiceLocation" minOccurs="0"/>
                <xsd:element ref="ns2:Note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38bbad-0bb0-41a7-b78f-084b382b3a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8ff62593-b918-4deb-ac08-0d74ac0cc7e6"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ternalName="MediaServiceLocation" ma:readOnly="true">
      <xsd:simpleType>
        <xsd:restriction base="dms:Text"/>
      </xsd:simpleType>
    </xsd:element>
    <xsd:element name="Notes" ma:index="22" nillable="true" ma:displayName="Notes" ma:format="Dropdown" ma:internalName="Notes">
      <xsd:simpleType>
        <xsd:restriction base="dms:Text">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9322675-4e6c-4dcb-b08b-f40420b0991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3fb875a-8af9-4255-b008-0995492d31cd"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9a85c85e-d283-4619-96e9-bf549773bf29}" ma:internalName="TaxCatchAll" ma:showField="CatchAllData" ma:web="e9322675-4e6c-4dcb-b08b-f40420b0991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1C312EB-A01C-413B-A213-01FB81B1D64E}">
  <ds:schemaRefs>
    <ds:schemaRef ds:uri="73fb875a-8af9-4255-b008-0995492d31cd"/>
    <ds:schemaRef ds:uri="df38bbad-0bb0-41a7-b78f-084b382b3af7"/>
    <ds:schemaRef ds:uri="e9322675-4e6c-4dcb-b08b-f40420b0991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6E25F68-1C11-4610-81AF-2C0BC09DA332}">
  <ds:schemaRefs>
    <ds:schemaRef ds:uri="73fb875a-8af9-4255-b008-0995492d31cd"/>
    <ds:schemaRef ds:uri="df38bbad-0bb0-41a7-b78f-084b382b3af7"/>
    <ds:schemaRef ds:uri="e9322675-4e6c-4dcb-b08b-f40420b0991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6B44A0D-4548-4ACA-9458-C765D2B3616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136</TotalTime>
  <Words>5301</Words>
  <Application>Microsoft Office PowerPoint</Application>
  <PresentationFormat>On-screen Show (16:9)</PresentationFormat>
  <Paragraphs>412</Paragraphs>
  <Slides>38</Slides>
  <Notes>38</Notes>
  <HiddenSlides>0</HiddenSlides>
  <MMClips>1</MMClips>
  <ScaleCrop>false</ScaleCrop>
  <HeadingPairs>
    <vt:vector size="4" baseType="variant">
      <vt:variant>
        <vt:lpstr>Theme</vt:lpstr>
      </vt:variant>
      <vt:variant>
        <vt:i4>10</vt:i4>
      </vt:variant>
      <vt:variant>
        <vt:lpstr>Slide Titles</vt:lpstr>
      </vt:variant>
      <vt:variant>
        <vt:i4>38</vt:i4>
      </vt:variant>
    </vt:vector>
  </HeadingPairs>
  <TitlesOfParts>
    <vt:vector size="48" baseType="lpstr">
      <vt:lpstr>2_Cover Page</vt:lpstr>
      <vt:lpstr>General Slide</vt:lpstr>
      <vt:lpstr>General Slide 2 (two lines)</vt:lpstr>
      <vt:lpstr>1_General Slide 2 (one line)</vt:lpstr>
      <vt:lpstr>General Slide 3</vt:lpstr>
      <vt:lpstr>1_General Slide 3</vt:lpstr>
      <vt:lpstr>1_Cover Page</vt:lpstr>
      <vt:lpstr>3_Cover Page</vt:lpstr>
      <vt:lpstr>4_Cover Page</vt:lpstr>
      <vt:lpstr>2_General Slide 2 (one line)</vt:lpstr>
      <vt:lpstr>Choose Breakfast Cereals That Are Lower in Added Sugars in the CACFP </vt:lpstr>
      <vt:lpstr>USDA’s Team Nutrition</vt:lpstr>
      <vt:lpstr>Updated Nutrition Standards for Added Sugars</vt:lpstr>
      <vt:lpstr>Breakfast Cereals Lower in Added Sugars</vt:lpstr>
      <vt:lpstr>Steps for Determining If a Breakfast Cereal Meets the  Added Sugars Limit</vt:lpstr>
      <vt:lpstr>Step 1</vt:lpstr>
      <vt:lpstr>#1 Try it Out: What is the serving size? </vt:lpstr>
      <vt:lpstr>#1 Answer: What is the serving size? </vt:lpstr>
      <vt:lpstr>Step 2</vt:lpstr>
      <vt:lpstr>#2 Try It Out! How much added sugars is in one serving of this cereal? </vt:lpstr>
      <vt:lpstr>#2 Answer: How much added sugar is in one serving of this cereal? </vt:lpstr>
      <vt:lpstr>Step 3</vt:lpstr>
      <vt:lpstr>#3 Try It Out! If the serving size for cereal is 30 grams, which row would it belong in?</vt:lpstr>
      <vt:lpstr>#4 Try It Out! If the serving size for cereal is 30 grams, which row would it belong in?</vt:lpstr>
      <vt:lpstr>Step 4</vt:lpstr>
      <vt:lpstr>#5 Try It Out! Is this cereal creditable?</vt:lpstr>
      <vt:lpstr>#5 Answer Is this cereal creditable?</vt:lpstr>
      <vt:lpstr>#6 Try It Out! Which Cereals Can You Add to Your List? </vt:lpstr>
      <vt:lpstr>#6 Try It Out!  Is this cereal creditable?</vt:lpstr>
      <vt:lpstr>#6 Answer: Is this cereal creditable?</vt:lpstr>
      <vt:lpstr>Cereals To Serve in the CACFP</vt:lpstr>
      <vt:lpstr>#7 Try It Out! Which Cereals Can You Add to Your List? </vt:lpstr>
      <vt:lpstr>#7 Try It Out!  Is this cereal creditable?</vt:lpstr>
      <vt:lpstr>#7 Answer  Is this cereal creditable?</vt:lpstr>
      <vt:lpstr>Things to Remember: Servings Per Container </vt:lpstr>
      <vt:lpstr>Things to Remember: Serving Sized Explained </vt:lpstr>
      <vt:lpstr>#1 Frequently Asked Question</vt:lpstr>
      <vt:lpstr>#1 Frequently Asked Question With Answer</vt:lpstr>
      <vt:lpstr>#2 Frequently Asked Question</vt:lpstr>
      <vt:lpstr>#2 Frequently Asked Questions With Answer</vt:lpstr>
      <vt:lpstr>#3 Frequently Asked Question</vt:lpstr>
      <vt:lpstr>#3 Frequently Asked Question With Answer</vt:lpstr>
      <vt:lpstr>#4 Frequently Asked Question </vt:lpstr>
      <vt:lpstr>#4 Frequently Asked Question With Answer</vt:lpstr>
      <vt:lpstr>Team Nutrition Resources</vt:lpstr>
      <vt:lpstr>Team Nutrition Resources  In Spanish! </vt:lpstr>
      <vt:lpstr>How To Order Print Copies</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Choose Breakfast Cereals that are Lower in Added Sugars</dc:title>
  <dc:subject/>
  <dc:creator>USDA Team Nutrition</dc:creator>
  <cp:keywords/>
  <dc:description/>
  <cp:lastModifiedBy>Padovani, Kaylyn - FNS</cp:lastModifiedBy>
  <cp:revision>36</cp:revision>
  <cp:lastPrinted>2019-05-14T16:57:48Z</cp:lastPrinted>
  <dcterms:created xsi:type="dcterms:W3CDTF">2018-10-28T19:53:06Z</dcterms:created>
  <dcterms:modified xsi:type="dcterms:W3CDTF">2024-11-13T13:51:15Z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0x010100B45F41949DA2A940B8D082ECAF8F142D</vt:lpwstr>
  </property>
  <property fmtid="{D5CDD505-2E9C-101B-9397-08002B2CF9AE}" pid="3" name="MediaServiceImageTags">
    <vt:lpwstr/>
  </property>
</Properties>
</file>