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4"/>
    <p:sldMasterId id="2147483662" r:id="rId5"/>
    <p:sldMasterId id="2147483670" r:id="rId6"/>
    <p:sldMasterId id="2147483678" r:id="rId7"/>
    <p:sldMasterId id="2147483672" r:id="rId8"/>
    <p:sldMasterId id="2147483674" r:id="rId9"/>
    <p:sldMasterId id="2147483676" r:id="rId10"/>
    <p:sldMasterId id="2147483682" r:id="rId11"/>
  </p:sldMasterIdLst>
  <p:notesMasterIdLst>
    <p:notesMasterId r:id="rId69"/>
  </p:notesMasterIdLst>
  <p:handoutMasterIdLst>
    <p:handoutMasterId r:id="rId70"/>
  </p:handoutMasterIdLst>
  <p:sldIdLst>
    <p:sldId id="256" r:id="rId12"/>
    <p:sldId id="617" r:id="rId13"/>
    <p:sldId id="618" r:id="rId14"/>
    <p:sldId id="652" r:id="rId15"/>
    <p:sldId id="4799" r:id="rId16"/>
    <p:sldId id="4833" r:id="rId17"/>
    <p:sldId id="597" r:id="rId18"/>
    <p:sldId id="653" r:id="rId19"/>
    <p:sldId id="612" r:id="rId20"/>
    <p:sldId id="654" r:id="rId21"/>
    <p:sldId id="655" r:id="rId22"/>
    <p:sldId id="656" r:id="rId23"/>
    <p:sldId id="657" r:id="rId24"/>
    <p:sldId id="658" r:id="rId25"/>
    <p:sldId id="660" r:id="rId26"/>
    <p:sldId id="659" r:id="rId27"/>
    <p:sldId id="4834" r:id="rId28"/>
    <p:sldId id="4835" r:id="rId29"/>
    <p:sldId id="661" r:id="rId30"/>
    <p:sldId id="663" r:id="rId31"/>
    <p:sldId id="662" r:id="rId32"/>
    <p:sldId id="664" r:id="rId33"/>
    <p:sldId id="4836" r:id="rId34"/>
    <p:sldId id="665" r:id="rId35"/>
    <p:sldId id="4837" r:id="rId36"/>
    <p:sldId id="280" r:id="rId37"/>
    <p:sldId id="668" r:id="rId38"/>
    <p:sldId id="669" r:id="rId39"/>
    <p:sldId id="4838" r:id="rId40"/>
    <p:sldId id="670" r:id="rId41"/>
    <p:sldId id="671" r:id="rId42"/>
    <p:sldId id="672" r:id="rId43"/>
    <p:sldId id="673" r:id="rId44"/>
    <p:sldId id="675" r:id="rId45"/>
    <p:sldId id="676" r:id="rId46"/>
    <p:sldId id="677" r:id="rId47"/>
    <p:sldId id="678" r:id="rId48"/>
    <p:sldId id="679" r:id="rId49"/>
    <p:sldId id="680" r:id="rId50"/>
    <p:sldId id="666" r:id="rId51"/>
    <p:sldId id="682" r:id="rId52"/>
    <p:sldId id="683" r:id="rId53"/>
    <p:sldId id="4839" r:id="rId54"/>
    <p:sldId id="681" r:id="rId55"/>
    <p:sldId id="4828" r:id="rId56"/>
    <p:sldId id="4829" r:id="rId57"/>
    <p:sldId id="4826" r:id="rId58"/>
    <p:sldId id="4830" r:id="rId59"/>
    <p:sldId id="4825" r:id="rId60"/>
    <p:sldId id="4831" r:id="rId61"/>
    <p:sldId id="4823" r:id="rId62"/>
    <p:sldId id="4827" r:id="rId63"/>
    <p:sldId id="4822" r:id="rId64"/>
    <p:sldId id="4832" r:id="rId65"/>
    <p:sldId id="620" r:id="rId66"/>
    <p:sldId id="260" r:id="rId67"/>
    <p:sldId id="4840" r:id="rId6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rian Domenici" initials="BD" lastIdx="71" clrIdx="6">
    <p:extLst>
      <p:ext uri="{19B8F6BF-5375-455C-9EA6-DF929625EA0E}">
        <p15:presenceInfo xmlns:p15="http://schemas.microsoft.com/office/powerpoint/2012/main" userId="S::brian@halschild.onmicrosoft.com::d00f3977-c667-497d-939e-faa9442f229f" providerId="AD"/>
      </p:ext>
    </p:extLst>
  </p:cmAuthor>
  <p:cmAuthor id="1" name="Danielle Arreola" initials="DA" lastIdx="2" clrIdx="0"/>
  <p:cmAuthor id="2" name="Patricia Linn" initials="PL" lastIdx="1" clrIdx="1"/>
  <p:cmAuthor id="3" name="Halasz, Katey - FNS" initials="HK-F" lastIdx="8" clrIdx="2"/>
  <p:cmAuthor id="4" name="Garcia, Evelyn - FNS" initials="GE-F" lastIdx="45" clrIdx="3"/>
  <p:cmAuthor id="5" name="White, Alicia - FNS" initials="WA-F" lastIdx="14" clrIdx="4"/>
  <p:cmAuthor id="6" name="Wu, Tsun-Min &quot;Mimi&quot; - FNS" initials="WT&quot;-F" lastIdx="112"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929"/>
    <a:srgbClr val="007100"/>
    <a:srgbClr val="80B7F2"/>
    <a:srgbClr val="E3D436"/>
    <a:srgbClr val="884B28"/>
    <a:srgbClr val="DD3838"/>
    <a:srgbClr val="5F4C8B"/>
    <a:srgbClr val="E97F39"/>
    <a:srgbClr val="14504F"/>
    <a:srgbClr val="F7FA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1D90BF-A620-437D-8B80-6C2779F7DA88}" v="2" dt="2026-04-15T14:21:39.8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18" autoAdjust="0"/>
    <p:restoredTop sz="75182" autoAdjust="0"/>
  </p:normalViewPr>
  <p:slideViewPr>
    <p:cSldViewPr snapToGrid="0" snapToObjects="1" showGuides="1">
      <p:cViewPr varScale="1">
        <p:scale>
          <a:sx n="99" d="100"/>
          <a:sy n="99" d="100"/>
        </p:scale>
        <p:origin x="804" y="30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notesMaster" Target="notesMasters/notesMaster1.xml"/><Relationship Id="rId7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dovani, Kaylyn - FNS" userId="7789a409-fae4-48df-9648-0bc9092e5fb4" providerId="ADAL" clId="{BD1BE0E0-F5BD-4019-A08B-539C2A4CB003}"/>
    <pc:docChg chg="modSld">
      <pc:chgData name="Padovani, Kaylyn - FNS" userId="7789a409-fae4-48df-9648-0bc9092e5fb4" providerId="ADAL" clId="{BD1BE0E0-F5BD-4019-A08B-539C2A4CB003}" dt="2026-04-15T14:22:10.086" v="137" actId="962"/>
      <pc:docMkLst>
        <pc:docMk/>
      </pc:docMkLst>
      <pc:sldChg chg="modSp mod">
        <pc:chgData name="Padovani, Kaylyn - FNS" userId="7789a409-fae4-48df-9648-0bc9092e5fb4" providerId="ADAL" clId="{BD1BE0E0-F5BD-4019-A08B-539C2A4CB003}" dt="2026-04-15T14:22:10.086" v="137" actId="962"/>
        <pc:sldMkLst>
          <pc:docMk/>
          <pc:sldMk cId="2577589845" sldId="659"/>
        </pc:sldMkLst>
        <pc:picChg chg="mod">
          <ac:chgData name="Padovani, Kaylyn - FNS" userId="7789a409-fae4-48df-9648-0bc9092e5fb4" providerId="ADAL" clId="{BD1BE0E0-F5BD-4019-A08B-539C2A4CB003}" dt="2026-04-15T14:22:10.086" v="137" actId="962"/>
          <ac:picMkLst>
            <pc:docMk/>
            <pc:sldMk cId="2577589845" sldId="659"/>
            <ac:picMk id="5" creationId="{D4C42BE7-E372-4344-A06A-5DBBE35C374A}"/>
          </ac:picMkLst>
        </pc:picChg>
      </pc:sldChg>
      <pc:sldChg chg="modSp mod">
        <pc:chgData name="Padovani, Kaylyn - FNS" userId="7789a409-fae4-48df-9648-0bc9092e5fb4" providerId="ADAL" clId="{BD1BE0E0-F5BD-4019-A08B-539C2A4CB003}" dt="2026-04-15T14:21:28.202" v="67" actId="962"/>
        <pc:sldMkLst>
          <pc:docMk/>
          <pc:sldMk cId="4065553397" sldId="660"/>
        </pc:sldMkLst>
        <pc:spChg chg="mod">
          <ac:chgData name="Padovani, Kaylyn - FNS" userId="7789a409-fae4-48df-9648-0bc9092e5fb4" providerId="ADAL" clId="{BD1BE0E0-F5BD-4019-A08B-539C2A4CB003}" dt="2026-04-15T14:20:59.471" v="5" actId="14100"/>
          <ac:spMkLst>
            <pc:docMk/>
            <pc:sldMk cId="4065553397" sldId="660"/>
            <ac:spMk id="7" creationId="{A0A06ED7-BA97-2443-B679-54702783629F}"/>
          </ac:spMkLst>
        </pc:spChg>
        <pc:picChg chg="mod">
          <ac:chgData name="Padovani, Kaylyn - FNS" userId="7789a409-fae4-48df-9648-0bc9092e5fb4" providerId="ADAL" clId="{BD1BE0E0-F5BD-4019-A08B-539C2A4CB003}" dt="2026-04-15T14:21:28.202" v="67" actId="962"/>
          <ac:picMkLst>
            <pc:docMk/>
            <pc:sldMk cId="4065553397" sldId="660"/>
            <ac:picMk id="5" creationId="{D4C42BE7-E372-4344-A06A-5DBBE35C374A}"/>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69A976-E398-4443-AD22-9C595D93F16C}" type="doc">
      <dgm:prSet loTypeId="urn:microsoft.com/office/officeart/2005/8/layout/pList1" loCatId="picture" qsTypeId="urn:microsoft.com/office/officeart/2005/8/quickstyle/simple1" qsCatId="simple" csTypeId="urn:microsoft.com/office/officeart/2005/8/colors/accent6_2" csCatId="accent6" phldr="1"/>
      <dgm:spPr/>
      <dgm:t>
        <a:bodyPr/>
        <a:lstStyle/>
        <a:p>
          <a:endParaRPr lang="en-US"/>
        </a:p>
      </dgm:t>
    </dgm:pt>
    <dgm:pt modelId="{4AFC1560-B220-427D-843A-06EB70E86756}">
      <dgm:prSet phldrT="[Text]"/>
      <dgm:spPr/>
      <dgm:t>
        <a:bodyPr/>
        <a:lstStyle/>
        <a:p>
          <a:r>
            <a:rPr lang="en-US"/>
            <a:t> </a:t>
          </a:r>
        </a:p>
      </dgm:t>
    </dgm:pt>
    <dgm:pt modelId="{9193D9A7-0C8E-40E5-A0D8-755F5446C7FD}" type="parTrans" cxnId="{D1A0D7BC-0CC2-4145-84CA-80318CC3C28F}">
      <dgm:prSet/>
      <dgm:spPr/>
      <dgm:t>
        <a:bodyPr/>
        <a:lstStyle/>
        <a:p>
          <a:endParaRPr lang="en-US"/>
        </a:p>
      </dgm:t>
    </dgm:pt>
    <dgm:pt modelId="{96995755-E454-4028-A503-991C18C039EB}" type="sibTrans" cxnId="{D1A0D7BC-0CC2-4145-84CA-80318CC3C28F}">
      <dgm:prSet/>
      <dgm:spPr/>
      <dgm:t>
        <a:bodyPr/>
        <a:lstStyle/>
        <a:p>
          <a:endParaRPr lang="en-US"/>
        </a:p>
      </dgm:t>
    </dgm:pt>
    <dgm:pt modelId="{CED4EC74-894F-471A-8108-B47408A114BC}">
      <dgm:prSet phldrT="[Text]"/>
      <dgm:spPr/>
      <dgm:t>
        <a:bodyPr/>
        <a:lstStyle/>
        <a:p>
          <a:endParaRPr lang="en-US"/>
        </a:p>
      </dgm:t>
    </dgm:pt>
    <dgm:pt modelId="{D2BD5C4B-3741-44A3-A5FC-9D89288E919A}" type="parTrans" cxnId="{81597612-3ED8-4A2E-BF08-D1444B65A3E5}">
      <dgm:prSet/>
      <dgm:spPr/>
      <dgm:t>
        <a:bodyPr/>
        <a:lstStyle/>
        <a:p>
          <a:endParaRPr lang="en-US"/>
        </a:p>
      </dgm:t>
    </dgm:pt>
    <dgm:pt modelId="{409E5447-3068-42B5-A769-930D4679D385}" type="sibTrans" cxnId="{81597612-3ED8-4A2E-BF08-D1444B65A3E5}">
      <dgm:prSet/>
      <dgm:spPr/>
      <dgm:t>
        <a:bodyPr/>
        <a:lstStyle/>
        <a:p>
          <a:endParaRPr lang="en-US"/>
        </a:p>
      </dgm:t>
    </dgm:pt>
    <dgm:pt modelId="{55DB33C5-ECA2-4A01-8CF6-2A6541C013D0}">
      <dgm:prSet phldrT="[Text]"/>
      <dgm:spPr/>
      <dgm:t>
        <a:bodyPr/>
        <a:lstStyle/>
        <a:p>
          <a:endParaRPr lang="en-US"/>
        </a:p>
      </dgm:t>
    </dgm:pt>
    <dgm:pt modelId="{AA8F368E-0185-4B3A-A84E-CE4B11E94B4C}" type="parTrans" cxnId="{AD8B1FFC-31E7-45F7-87E2-46B997FCEE29}">
      <dgm:prSet/>
      <dgm:spPr/>
      <dgm:t>
        <a:bodyPr/>
        <a:lstStyle/>
        <a:p>
          <a:endParaRPr lang="en-US"/>
        </a:p>
      </dgm:t>
    </dgm:pt>
    <dgm:pt modelId="{2D44F95A-1906-4E4F-A96A-BA48402AEC0C}" type="sibTrans" cxnId="{AD8B1FFC-31E7-45F7-87E2-46B997FCEE29}">
      <dgm:prSet/>
      <dgm:spPr/>
      <dgm:t>
        <a:bodyPr/>
        <a:lstStyle/>
        <a:p>
          <a:endParaRPr lang="en-US"/>
        </a:p>
      </dgm:t>
    </dgm:pt>
    <dgm:pt modelId="{5AC01AE2-EF38-4C20-BD08-4F45C5EF78DF}">
      <dgm:prSet phldrT="[Text]"/>
      <dgm:spPr/>
      <dgm:t>
        <a:bodyPr/>
        <a:lstStyle/>
        <a:p>
          <a:r>
            <a:rPr lang="en-US"/>
            <a:t> </a:t>
          </a:r>
        </a:p>
      </dgm:t>
    </dgm:pt>
    <dgm:pt modelId="{5AB0CBA8-B9AC-478E-BA50-73FA08181E42}" type="sibTrans" cxnId="{29B0D2AA-0D6E-4F67-B093-F31BD87FFE0E}">
      <dgm:prSet/>
      <dgm:spPr/>
      <dgm:t>
        <a:bodyPr/>
        <a:lstStyle/>
        <a:p>
          <a:endParaRPr lang="en-US"/>
        </a:p>
      </dgm:t>
    </dgm:pt>
    <dgm:pt modelId="{06E5F378-8C24-490D-A463-14F01147F36F}" type="parTrans" cxnId="{29B0D2AA-0D6E-4F67-B093-F31BD87FFE0E}">
      <dgm:prSet/>
      <dgm:spPr/>
      <dgm:t>
        <a:bodyPr/>
        <a:lstStyle/>
        <a:p>
          <a:endParaRPr lang="en-US"/>
        </a:p>
      </dgm:t>
    </dgm:pt>
    <dgm:pt modelId="{987FBF82-8D91-4AF5-B88C-5879CCCB1198}" type="pres">
      <dgm:prSet presAssocID="{8269A976-E398-4443-AD22-9C595D93F16C}" presName="Name0" presStyleCnt="0">
        <dgm:presLayoutVars>
          <dgm:dir/>
          <dgm:resizeHandles val="exact"/>
        </dgm:presLayoutVars>
      </dgm:prSet>
      <dgm:spPr/>
    </dgm:pt>
    <dgm:pt modelId="{218C65CD-E3F4-4C27-9800-E69C74C4B605}" type="pres">
      <dgm:prSet presAssocID="{5AC01AE2-EF38-4C20-BD08-4F45C5EF78DF}" presName="compNode" presStyleCnt="0"/>
      <dgm:spPr/>
    </dgm:pt>
    <dgm:pt modelId="{7D89BBC4-9213-4403-A0B1-BE65B61E0B01}" type="pres">
      <dgm:prSet presAssocID="{5AC01AE2-EF38-4C20-BD08-4F45C5EF78DF}" presName="pictRect" presStyleLbl="node1" presStyleIdx="0" presStyleCnt="4"/>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5550" r="15550"/>
          </a:stretch>
        </a:blipFill>
      </dgm:spPr>
    </dgm:pt>
    <dgm:pt modelId="{D58ED68C-A8BD-4E14-80D6-DA8C6930C246}" type="pres">
      <dgm:prSet presAssocID="{5AC01AE2-EF38-4C20-BD08-4F45C5EF78DF}" presName="textRect" presStyleLbl="revTx" presStyleIdx="0" presStyleCnt="4">
        <dgm:presLayoutVars>
          <dgm:bulletEnabled val="1"/>
        </dgm:presLayoutVars>
      </dgm:prSet>
      <dgm:spPr/>
    </dgm:pt>
    <dgm:pt modelId="{D2C58BDE-D913-417A-A6BF-15E62A9BFE35}" type="pres">
      <dgm:prSet presAssocID="{5AB0CBA8-B9AC-478E-BA50-73FA08181E42}" presName="sibTrans" presStyleLbl="sibTrans2D1" presStyleIdx="0" presStyleCnt="0"/>
      <dgm:spPr/>
    </dgm:pt>
    <dgm:pt modelId="{1F63F46E-A3D1-4D99-8DDC-ACB815F14E87}" type="pres">
      <dgm:prSet presAssocID="{4AFC1560-B220-427D-843A-06EB70E86756}" presName="compNode" presStyleCnt="0"/>
      <dgm:spPr/>
    </dgm:pt>
    <dgm:pt modelId="{D0AAA52E-CFFD-4E4B-A5FF-6861A28B76C6}" type="pres">
      <dgm:prSet presAssocID="{4AFC1560-B220-427D-843A-06EB70E86756}" presName="pictRect" presStyleLbl="node1" presStyleIdx="1" presStyleCnt="4"/>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5550" r="15550"/>
          </a:stretch>
        </a:blipFill>
      </dgm:spPr>
    </dgm:pt>
    <dgm:pt modelId="{0A44AB0B-14EC-4834-B1CF-45925189DD09}" type="pres">
      <dgm:prSet presAssocID="{4AFC1560-B220-427D-843A-06EB70E86756}" presName="textRect" presStyleLbl="revTx" presStyleIdx="1" presStyleCnt="4">
        <dgm:presLayoutVars>
          <dgm:bulletEnabled val="1"/>
        </dgm:presLayoutVars>
      </dgm:prSet>
      <dgm:spPr/>
    </dgm:pt>
    <dgm:pt modelId="{7432A959-978A-426A-B848-1A4D8D1E0754}" type="pres">
      <dgm:prSet presAssocID="{96995755-E454-4028-A503-991C18C039EB}" presName="sibTrans" presStyleLbl="sibTrans2D1" presStyleIdx="0" presStyleCnt="0"/>
      <dgm:spPr/>
    </dgm:pt>
    <dgm:pt modelId="{0909ECF9-16C6-4FE5-8AEE-DE94A092AFE5}" type="pres">
      <dgm:prSet presAssocID="{CED4EC74-894F-471A-8108-B47408A114BC}" presName="compNode" presStyleCnt="0"/>
      <dgm:spPr/>
    </dgm:pt>
    <dgm:pt modelId="{AEDCEAF3-14B5-4137-B40B-9C15B89C7A86}" type="pres">
      <dgm:prSet presAssocID="{CED4EC74-894F-471A-8108-B47408A114BC}" presName="pictRect" presStyleLbl="node1" presStyleIdx="2" presStyleCnt="4"/>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5550" r="15550"/>
          </a:stretch>
        </a:blipFill>
      </dgm:spPr>
    </dgm:pt>
    <dgm:pt modelId="{1D99D623-DFC8-4B97-9A92-44A4592D98AD}" type="pres">
      <dgm:prSet presAssocID="{CED4EC74-894F-471A-8108-B47408A114BC}" presName="textRect" presStyleLbl="revTx" presStyleIdx="2" presStyleCnt="4">
        <dgm:presLayoutVars>
          <dgm:bulletEnabled val="1"/>
        </dgm:presLayoutVars>
      </dgm:prSet>
      <dgm:spPr/>
    </dgm:pt>
    <dgm:pt modelId="{AE3AA775-A631-466D-851C-08656A9DD8F7}" type="pres">
      <dgm:prSet presAssocID="{409E5447-3068-42B5-A769-930D4679D385}" presName="sibTrans" presStyleLbl="sibTrans2D1" presStyleIdx="0" presStyleCnt="0"/>
      <dgm:spPr/>
    </dgm:pt>
    <dgm:pt modelId="{8AFA7F02-783E-425C-8F36-88C76BBB0911}" type="pres">
      <dgm:prSet presAssocID="{55DB33C5-ECA2-4A01-8CF6-2A6541C013D0}" presName="compNode" presStyleCnt="0"/>
      <dgm:spPr/>
    </dgm:pt>
    <dgm:pt modelId="{0DC0FF66-D5EF-4276-8021-799BE2DFF05F}" type="pres">
      <dgm:prSet presAssocID="{55DB33C5-ECA2-4A01-8CF6-2A6541C013D0}" presName="pictRect" presStyleLbl="node1" presStyleIdx="3" presStyleCnt="4"/>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15550" r="15550"/>
          </a:stretch>
        </a:blipFill>
      </dgm:spPr>
    </dgm:pt>
    <dgm:pt modelId="{A3AAD13B-39EC-4E90-B78A-C85185537A15}" type="pres">
      <dgm:prSet presAssocID="{55DB33C5-ECA2-4A01-8CF6-2A6541C013D0}" presName="textRect" presStyleLbl="revTx" presStyleIdx="3" presStyleCnt="4">
        <dgm:presLayoutVars>
          <dgm:bulletEnabled val="1"/>
        </dgm:presLayoutVars>
      </dgm:prSet>
      <dgm:spPr/>
    </dgm:pt>
  </dgm:ptLst>
  <dgm:cxnLst>
    <dgm:cxn modelId="{81597612-3ED8-4A2E-BF08-D1444B65A3E5}" srcId="{8269A976-E398-4443-AD22-9C595D93F16C}" destId="{CED4EC74-894F-471A-8108-B47408A114BC}" srcOrd="2" destOrd="0" parTransId="{D2BD5C4B-3741-44A3-A5FC-9D89288E919A}" sibTransId="{409E5447-3068-42B5-A769-930D4679D385}"/>
    <dgm:cxn modelId="{DD6E5F3A-9B33-4C00-B1F7-FB6A9CDFCE4B}" type="presOf" srcId="{5AC01AE2-EF38-4C20-BD08-4F45C5EF78DF}" destId="{D58ED68C-A8BD-4E14-80D6-DA8C6930C246}" srcOrd="0" destOrd="0" presId="urn:microsoft.com/office/officeart/2005/8/layout/pList1"/>
    <dgm:cxn modelId="{0777CD65-00BF-43F2-A340-8F69DF0F8CB9}" type="presOf" srcId="{4AFC1560-B220-427D-843A-06EB70E86756}" destId="{0A44AB0B-14EC-4834-B1CF-45925189DD09}" srcOrd="0" destOrd="0" presId="urn:microsoft.com/office/officeart/2005/8/layout/pList1"/>
    <dgm:cxn modelId="{A5741348-2E28-437C-8BC9-2A01C4798DC3}" type="presOf" srcId="{8269A976-E398-4443-AD22-9C595D93F16C}" destId="{987FBF82-8D91-4AF5-B88C-5879CCCB1198}" srcOrd="0" destOrd="0" presId="urn:microsoft.com/office/officeart/2005/8/layout/pList1"/>
    <dgm:cxn modelId="{D4B01F86-3686-4CE7-A9EB-5DC5A3750EB1}" type="presOf" srcId="{CED4EC74-894F-471A-8108-B47408A114BC}" destId="{1D99D623-DFC8-4B97-9A92-44A4592D98AD}" srcOrd="0" destOrd="0" presId="urn:microsoft.com/office/officeart/2005/8/layout/pList1"/>
    <dgm:cxn modelId="{29B0D2AA-0D6E-4F67-B093-F31BD87FFE0E}" srcId="{8269A976-E398-4443-AD22-9C595D93F16C}" destId="{5AC01AE2-EF38-4C20-BD08-4F45C5EF78DF}" srcOrd="0" destOrd="0" parTransId="{06E5F378-8C24-490D-A463-14F01147F36F}" sibTransId="{5AB0CBA8-B9AC-478E-BA50-73FA08181E42}"/>
    <dgm:cxn modelId="{D1A0D7BC-0CC2-4145-84CA-80318CC3C28F}" srcId="{8269A976-E398-4443-AD22-9C595D93F16C}" destId="{4AFC1560-B220-427D-843A-06EB70E86756}" srcOrd="1" destOrd="0" parTransId="{9193D9A7-0C8E-40E5-A0D8-755F5446C7FD}" sibTransId="{96995755-E454-4028-A503-991C18C039EB}"/>
    <dgm:cxn modelId="{3E0C32BF-D3EE-4E6C-A62E-165A16AEB5D6}" type="presOf" srcId="{409E5447-3068-42B5-A769-930D4679D385}" destId="{AE3AA775-A631-466D-851C-08656A9DD8F7}" srcOrd="0" destOrd="0" presId="urn:microsoft.com/office/officeart/2005/8/layout/pList1"/>
    <dgm:cxn modelId="{103719D4-AC82-4FFA-94E1-23DC20D7BE07}" type="presOf" srcId="{55DB33C5-ECA2-4A01-8CF6-2A6541C013D0}" destId="{A3AAD13B-39EC-4E90-B78A-C85185537A15}" srcOrd="0" destOrd="0" presId="urn:microsoft.com/office/officeart/2005/8/layout/pList1"/>
    <dgm:cxn modelId="{22023DDE-EAED-4042-9991-EE44BC91E5A9}" type="presOf" srcId="{96995755-E454-4028-A503-991C18C039EB}" destId="{7432A959-978A-426A-B848-1A4D8D1E0754}" srcOrd="0" destOrd="0" presId="urn:microsoft.com/office/officeart/2005/8/layout/pList1"/>
    <dgm:cxn modelId="{CA03D6EB-76A2-460C-A772-B1F9186399A4}" type="presOf" srcId="{5AB0CBA8-B9AC-478E-BA50-73FA08181E42}" destId="{D2C58BDE-D913-417A-A6BF-15E62A9BFE35}" srcOrd="0" destOrd="0" presId="urn:microsoft.com/office/officeart/2005/8/layout/pList1"/>
    <dgm:cxn modelId="{AD8B1FFC-31E7-45F7-87E2-46B997FCEE29}" srcId="{8269A976-E398-4443-AD22-9C595D93F16C}" destId="{55DB33C5-ECA2-4A01-8CF6-2A6541C013D0}" srcOrd="3" destOrd="0" parTransId="{AA8F368E-0185-4B3A-A84E-CE4B11E94B4C}" sibTransId="{2D44F95A-1906-4E4F-A96A-BA48402AEC0C}"/>
    <dgm:cxn modelId="{94C304A8-2457-4E94-9908-17AF21A31530}" type="presParOf" srcId="{987FBF82-8D91-4AF5-B88C-5879CCCB1198}" destId="{218C65CD-E3F4-4C27-9800-E69C74C4B605}" srcOrd="0" destOrd="0" presId="urn:microsoft.com/office/officeart/2005/8/layout/pList1"/>
    <dgm:cxn modelId="{C437A472-179E-4E69-9709-A622DDABB4ED}" type="presParOf" srcId="{218C65CD-E3F4-4C27-9800-E69C74C4B605}" destId="{7D89BBC4-9213-4403-A0B1-BE65B61E0B01}" srcOrd="0" destOrd="0" presId="urn:microsoft.com/office/officeart/2005/8/layout/pList1"/>
    <dgm:cxn modelId="{9C9AB69D-ACD2-447A-8595-9F7F9A94305C}" type="presParOf" srcId="{218C65CD-E3F4-4C27-9800-E69C74C4B605}" destId="{D58ED68C-A8BD-4E14-80D6-DA8C6930C246}" srcOrd="1" destOrd="0" presId="urn:microsoft.com/office/officeart/2005/8/layout/pList1"/>
    <dgm:cxn modelId="{16E8D3A5-5F47-4387-9FA1-6BD2B2F0DC86}" type="presParOf" srcId="{987FBF82-8D91-4AF5-B88C-5879CCCB1198}" destId="{D2C58BDE-D913-417A-A6BF-15E62A9BFE35}" srcOrd="1" destOrd="0" presId="urn:microsoft.com/office/officeart/2005/8/layout/pList1"/>
    <dgm:cxn modelId="{97FDC1DF-1813-4D11-84FB-1051E9B3EBEF}" type="presParOf" srcId="{987FBF82-8D91-4AF5-B88C-5879CCCB1198}" destId="{1F63F46E-A3D1-4D99-8DDC-ACB815F14E87}" srcOrd="2" destOrd="0" presId="urn:microsoft.com/office/officeart/2005/8/layout/pList1"/>
    <dgm:cxn modelId="{0B8D1206-87AF-4A30-89FA-E0916BBE0864}" type="presParOf" srcId="{1F63F46E-A3D1-4D99-8DDC-ACB815F14E87}" destId="{D0AAA52E-CFFD-4E4B-A5FF-6861A28B76C6}" srcOrd="0" destOrd="0" presId="urn:microsoft.com/office/officeart/2005/8/layout/pList1"/>
    <dgm:cxn modelId="{79F0D1B9-A58E-475B-932D-DE0C0562A688}" type="presParOf" srcId="{1F63F46E-A3D1-4D99-8DDC-ACB815F14E87}" destId="{0A44AB0B-14EC-4834-B1CF-45925189DD09}" srcOrd="1" destOrd="0" presId="urn:microsoft.com/office/officeart/2005/8/layout/pList1"/>
    <dgm:cxn modelId="{D7EFFF21-A46D-4F49-9620-EFCA56B6100C}" type="presParOf" srcId="{987FBF82-8D91-4AF5-B88C-5879CCCB1198}" destId="{7432A959-978A-426A-B848-1A4D8D1E0754}" srcOrd="3" destOrd="0" presId="urn:microsoft.com/office/officeart/2005/8/layout/pList1"/>
    <dgm:cxn modelId="{F84552BC-B214-4C33-9F07-4FDFA8237A37}" type="presParOf" srcId="{987FBF82-8D91-4AF5-B88C-5879CCCB1198}" destId="{0909ECF9-16C6-4FE5-8AEE-DE94A092AFE5}" srcOrd="4" destOrd="0" presId="urn:microsoft.com/office/officeart/2005/8/layout/pList1"/>
    <dgm:cxn modelId="{600B627C-3720-40FB-B825-74E1ABA722BE}" type="presParOf" srcId="{0909ECF9-16C6-4FE5-8AEE-DE94A092AFE5}" destId="{AEDCEAF3-14B5-4137-B40B-9C15B89C7A86}" srcOrd="0" destOrd="0" presId="urn:microsoft.com/office/officeart/2005/8/layout/pList1"/>
    <dgm:cxn modelId="{2C55618D-0D87-4309-807E-DBC8090360C9}" type="presParOf" srcId="{0909ECF9-16C6-4FE5-8AEE-DE94A092AFE5}" destId="{1D99D623-DFC8-4B97-9A92-44A4592D98AD}" srcOrd="1" destOrd="0" presId="urn:microsoft.com/office/officeart/2005/8/layout/pList1"/>
    <dgm:cxn modelId="{4FFAC8FC-A2E3-4C51-AC89-31DDA0332C46}" type="presParOf" srcId="{987FBF82-8D91-4AF5-B88C-5879CCCB1198}" destId="{AE3AA775-A631-466D-851C-08656A9DD8F7}" srcOrd="5" destOrd="0" presId="urn:microsoft.com/office/officeart/2005/8/layout/pList1"/>
    <dgm:cxn modelId="{49BCD2B1-6E86-4CC6-B7BA-4A30C46144D0}" type="presParOf" srcId="{987FBF82-8D91-4AF5-B88C-5879CCCB1198}" destId="{8AFA7F02-783E-425C-8F36-88C76BBB0911}" srcOrd="6" destOrd="0" presId="urn:microsoft.com/office/officeart/2005/8/layout/pList1"/>
    <dgm:cxn modelId="{A00FC4DE-1BF5-417B-AA56-D895A375B254}" type="presParOf" srcId="{8AFA7F02-783E-425C-8F36-88C76BBB0911}" destId="{0DC0FF66-D5EF-4276-8021-799BE2DFF05F}" srcOrd="0" destOrd="0" presId="urn:microsoft.com/office/officeart/2005/8/layout/pList1"/>
    <dgm:cxn modelId="{5DAB2371-7AE8-40F3-AB6C-704999C93590}" type="presParOf" srcId="{8AFA7F02-783E-425C-8F36-88C76BBB0911}" destId="{A3AAD13B-39EC-4E90-B78A-C85185537A1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9BBC4-9213-4403-A0B1-BE65B61E0B01}">
      <dsp:nvSpPr>
        <dsp:cNvPr id="0" name=""/>
        <dsp:cNvSpPr/>
      </dsp:nvSpPr>
      <dsp:spPr>
        <a:xfrm>
          <a:off x="1549" y="64444"/>
          <a:ext cx="737334" cy="508023"/>
        </a:xfrm>
        <a:prstGeom prst="roundRect">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5550" r="1555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8ED68C-A8BD-4E14-80D6-DA8C6930C246}">
      <dsp:nvSpPr>
        <dsp:cNvPr id="0" name=""/>
        <dsp:cNvSpPr/>
      </dsp:nvSpPr>
      <dsp:spPr>
        <a:xfrm>
          <a:off x="1549" y="572468"/>
          <a:ext cx="737334" cy="273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kern="1200"/>
            <a:t> </a:t>
          </a:r>
        </a:p>
      </dsp:txBody>
      <dsp:txXfrm>
        <a:off x="1549" y="572468"/>
        <a:ext cx="737334" cy="273551"/>
      </dsp:txXfrm>
    </dsp:sp>
    <dsp:sp modelId="{D0AAA52E-CFFD-4E4B-A5FF-6861A28B76C6}">
      <dsp:nvSpPr>
        <dsp:cNvPr id="0" name=""/>
        <dsp:cNvSpPr/>
      </dsp:nvSpPr>
      <dsp:spPr>
        <a:xfrm>
          <a:off x="812648" y="64444"/>
          <a:ext cx="737334" cy="508023"/>
        </a:xfrm>
        <a:prstGeom prst="roundRect">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5550" r="1555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44AB0B-14EC-4834-B1CF-45925189DD09}">
      <dsp:nvSpPr>
        <dsp:cNvPr id="0" name=""/>
        <dsp:cNvSpPr/>
      </dsp:nvSpPr>
      <dsp:spPr>
        <a:xfrm>
          <a:off x="812648" y="572468"/>
          <a:ext cx="737334" cy="273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kern="1200"/>
            <a:t> </a:t>
          </a:r>
        </a:p>
      </dsp:txBody>
      <dsp:txXfrm>
        <a:off x="812648" y="572468"/>
        <a:ext cx="737334" cy="273551"/>
      </dsp:txXfrm>
    </dsp:sp>
    <dsp:sp modelId="{AEDCEAF3-14B5-4137-B40B-9C15B89C7A86}">
      <dsp:nvSpPr>
        <dsp:cNvPr id="0" name=""/>
        <dsp:cNvSpPr/>
      </dsp:nvSpPr>
      <dsp:spPr>
        <a:xfrm>
          <a:off x="1623747" y="64444"/>
          <a:ext cx="737334" cy="508023"/>
        </a:xfrm>
        <a:prstGeom prst="roundRect">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5550" r="1555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99D623-DFC8-4B97-9A92-44A4592D98AD}">
      <dsp:nvSpPr>
        <dsp:cNvPr id="0" name=""/>
        <dsp:cNvSpPr/>
      </dsp:nvSpPr>
      <dsp:spPr>
        <a:xfrm>
          <a:off x="1623747" y="572468"/>
          <a:ext cx="737334" cy="273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endParaRPr lang="en-US" sz="1200" kern="1200"/>
        </a:p>
      </dsp:txBody>
      <dsp:txXfrm>
        <a:off x="1623747" y="572468"/>
        <a:ext cx="737334" cy="273551"/>
      </dsp:txXfrm>
    </dsp:sp>
    <dsp:sp modelId="{0DC0FF66-D5EF-4276-8021-799BE2DFF05F}">
      <dsp:nvSpPr>
        <dsp:cNvPr id="0" name=""/>
        <dsp:cNvSpPr/>
      </dsp:nvSpPr>
      <dsp:spPr>
        <a:xfrm>
          <a:off x="2434846" y="64444"/>
          <a:ext cx="737334" cy="508023"/>
        </a:xfrm>
        <a:prstGeom prst="roundRect">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15550" r="1555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AAD13B-39EC-4E90-B78A-C85185537A15}">
      <dsp:nvSpPr>
        <dsp:cNvPr id="0" name=""/>
        <dsp:cNvSpPr/>
      </dsp:nvSpPr>
      <dsp:spPr>
        <a:xfrm>
          <a:off x="2434846" y="572468"/>
          <a:ext cx="737334" cy="273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endParaRPr lang="en-US" sz="1200" kern="1200"/>
        </a:p>
      </dsp:txBody>
      <dsp:txXfrm>
        <a:off x="2434846" y="572468"/>
        <a:ext cx="737334" cy="273551"/>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C5539C-1963-8045-8012-28C72B4286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29E828-31A5-6E4D-A5A6-31650B275A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F7D385-C535-6045-8C4F-8BA5F39695DA}" type="datetimeFigureOut">
              <a:rPr lang="en-US" smtClean="0"/>
              <a:t>4/15/2026</a:t>
            </a:fld>
            <a:endParaRPr lang="en-US"/>
          </a:p>
        </p:txBody>
      </p:sp>
      <p:sp>
        <p:nvSpPr>
          <p:cNvPr id="4" name="Footer Placeholder 3">
            <a:extLst>
              <a:ext uri="{FF2B5EF4-FFF2-40B4-BE49-F238E27FC236}">
                <a16:creationId xmlns:a16="http://schemas.microsoft.com/office/drawing/2014/main" id="{37314651-7C1C-654C-B55D-F0B34BEEE0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0D5AA8-52E3-FF49-9A12-8CF5FB2F78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12CBA0-EC2B-7048-9CA7-000CBB4ECB52}" type="slidenum">
              <a:rPr lang="en-US" smtClean="0"/>
              <a:t>‹#›</a:t>
            </a:fld>
            <a:endParaRPr lang="en-US"/>
          </a:p>
        </p:txBody>
      </p:sp>
    </p:spTree>
    <p:extLst>
      <p:ext uri="{BB962C8B-B14F-4D97-AF65-F5344CB8AC3E}">
        <p14:creationId xmlns:p14="http://schemas.microsoft.com/office/powerpoint/2010/main" val="4319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358D1F-64A6-9F4F-9A89-22378524864A}" type="datetimeFigureOut">
              <a:rPr lang="en-US" smtClean="0"/>
              <a:t>4/15/2026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2E9ED-D75D-DF40-B20F-46FB25F50A85}" type="slidenum">
              <a:rPr lang="en-US" smtClean="0"/>
              <a:t>‹#›</a:t>
            </a:fld>
            <a:endParaRPr lang="en-US"/>
          </a:p>
        </p:txBody>
      </p:sp>
    </p:spTree>
    <p:extLst>
      <p:ext uri="{BB962C8B-B14F-4D97-AF65-F5344CB8AC3E}">
        <p14:creationId xmlns:p14="http://schemas.microsoft.com/office/powerpoint/2010/main" val="1666313231"/>
      </p:ext>
    </p:extLst>
  </p:cSld>
  <p:clrMap bg1="lt1" tx1="dk1" bg2="lt2" tx2="dk2" accent1="accent1" accent2="accent2" accent3="accent3" accent4="accent4" accent5="accent5" accent6="accent6" hlink="hlink" folHlink="folHlink"/>
  <p:notesStyle>
    <a:lvl1pPr marL="0" algn="l" defTabSz="6858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342900" algn="l" defTabSz="6858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685800" algn="l" defTabSz="6858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028700" algn="l" defTabSz="6858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371600" algn="l" defTabSz="6858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1</a:t>
            </a:fld>
            <a:endParaRPr lang="en-US" dirty="0"/>
          </a:p>
        </p:txBody>
      </p:sp>
    </p:spTree>
    <p:extLst>
      <p:ext uri="{BB962C8B-B14F-4D97-AF65-F5344CB8AC3E}">
        <p14:creationId xmlns:p14="http://schemas.microsoft.com/office/powerpoint/2010/main" val="3763443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latin typeface="Arial" panose="020B0604020202020204" pitchFamily="34" charset="0"/>
                <a:cs typeface="Arial" panose="020B0604020202020204" pitchFamily="34" charset="0"/>
              </a:rPr>
              <a:t>You can find minimum serving amounts for all food components, at all CACFP meals and snacks,</a:t>
            </a:r>
            <a:r>
              <a:rPr lang="en-US" sz="1200" dirty="0">
                <a:latin typeface="Arial" panose="020B0604020202020204" pitchFamily="34" charset="0"/>
                <a:cs typeface="Arial" panose="020B0604020202020204" pitchFamily="34" charset="0"/>
              </a:rPr>
              <a:t> on </a:t>
            </a:r>
            <a:r>
              <a:rPr lang="en-US" sz="1200" baseline="0" dirty="0">
                <a:latin typeface="Arial" panose="020B0604020202020204" pitchFamily="34" charset="0"/>
                <a:cs typeface="Arial" panose="020B0604020202020204" pitchFamily="34" charset="0"/>
              </a:rPr>
              <a:t>Team Nutrition’s “Serve Tasty and Healthy Foods in the CACFP” posters.</a:t>
            </a:r>
            <a:r>
              <a:rPr lang="en-US" sz="1200" dirty="0">
                <a:latin typeface="Arial" panose="020B0604020202020204" pitchFamily="34" charset="0"/>
                <a:cs typeface="Arial" panose="020B0604020202020204" pitchFamily="34" charset="0"/>
              </a:rPr>
              <a:t> There is a poster for each age group for children: Ages 1 through 2 years, 3 through 5 years, 6 through 12 and 13 through 18, and a poster for adult participants.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These posters are available online and in print from the Team</a:t>
            </a:r>
            <a:r>
              <a:rPr lang="en-US" sz="1200" dirty="0">
                <a:latin typeface="Arial" panose="020B0604020202020204" pitchFamily="34" charset="0"/>
                <a:cs typeface="Arial" panose="020B0604020202020204" pitchFamily="34" charset="0"/>
              </a:rPr>
              <a:t> Nutrition website. </a:t>
            </a:r>
            <a:endParaRPr lang="en-US" sz="12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10</a:t>
            </a:fld>
            <a:endParaRPr lang="en-US" dirty="0"/>
          </a:p>
        </p:txBody>
      </p:sp>
    </p:spTree>
    <p:extLst>
      <p:ext uri="{BB962C8B-B14F-4D97-AF65-F5344CB8AC3E}">
        <p14:creationId xmlns:p14="http://schemas.microsoft.com/office/powerpoint/2010/main" val="3938336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52413"/>
            <a:ext cx="4945063" cy="2781300"/>
          </a:xfrm>
        </p:spPr>
      </p:sp>
      <p:sp>
        <p:nvSpPr>
          <p:cNvPr id="3" name="Notes Placeholder 2"/>
          <p:cNvSpPr>
            <a:spLocks noGrp="1"/>
          </p:cNvSpPr>
          <p:nvPr>
            <p:ph type="body" idx="1"/>
          </p:nvPr>
        </p:nvSpPr>
        <p:spPr>
          <a:xfrm>
            <a:off x="385011" y="3462086"/>
            <a:ext cx="6244389" cy="5357061"/>
          </a:xfrm>
        </p:spPr>
        <p:txBody>
          <a:bodyPr/>
          <a:lstStyle/>
          <a:p>
            <a:r>
              <a:rPr lang="en-US" sz="1200" dirty="0">
                <a:latin typeface="Aptos" panose="020B0004020202020204" pitchFamily="34" charset="0"/>
                <a:cs typeface="Arial" panose="020B0604020202020204" pitchFamily="34" charset="0"/>
              </a:rPr>
              <a:t>We</a:t>
            </a:r>
            <a:r>
              <a:rPr lang="en-US" sz="1200" baseline="0" dirty="0">
                <a:latin typeface="Aptos" panose="020B0004020202020204" pitchFamily="34" charset="0"/>
                <a:cs typeface="Arial" panose="020B0604020202020204" pitchFamily="34" charset="0"/>
              </a:rPr>
              <a:t> know there can be some questions about what credits as a vegetable in the CACFP, so let’s go over that now. </a:t>
            </a:r>
          </a:p>
          <a:p>
            <a:endParaRPr lang="en-US" sz="1200" dirty="0">
              <a:latin typeface="Aptos" panose="020B0004020202020204" pitchFamily="34" charset="0"/>
              <a:cs typeface="Arial" panose="020B0604020202020204" pitchFamily="34" charset="0"/>
            </a:endParaRPr>
          </a:p>
          <a:p>
            <a:r>
              <a:rPr lang="en-US" sz="1200" dirty="0">
                <a:latin typeface="Aptos" panose="020B0004020202020204" pitchFamily="34" charset="0"/>
                <a:cs typeface="Arial" panose="020B0604020202020204" pitchFamily="34" charset="0"/>
              </a:rPr>
              <a:t>Commercially canned vegetables, in</a:t>
            </a:r>
            <a:r>
              <a:rPr lang="en-US" sz="1200" baseline="0" dirty="0">
                <a:latin typeface="Aptos" panose="020B0004020202020204" pitchFamily="34" charset="0"/>
                <a:cs typeface="Arial" panose="020B0604020202020204" pitchFamily="34" charset="0"/>
              </a:rPr>
              <a:t> other words,</a:t>
            </a:r>
            <a:r>
              <a:rPr lang="en-US" sz="1200" dirty="0">
                <a:latin typeface="Aptos" panose="020B0004020202020204" pitchFamily="34" charset="0"/>
                <a:cs typeface="Arial" panose="020B0604020202020204" pitchFamily="34" charset="0"/>
              </a:rPr>
              <a:t> canned vegetables you might buy at the store, may credit as vegetables in a reimbursable CACFP meal or snack. However, vegetables canned in a home kitchen do not credit toward the vegetables component in the CACFP. This is</a:t>
            </a:r>
            <a:r>
              <a:rPr lang="en-US" sz="1200" baseline="0" dirty="0">
                <a:latin typeface="Aptos" panose="020B0004020202020204" pitchFamily="34" charset="0"/>
                <a:cs typeface="Arial" panose="020B0604020202020204" pitchFamily="34" charset="0"/>
              </a:rPr>
              <a:t> because of </a:t>
            </a:r>
            <a:r>
              <a:rPr lang="en-US" sz="1200" dirty="0">
                <a:latin typeface="Aptos" panose="020B0004020202020204" pitchFamily="34" charset="0"/>
                <a:cs typeface="Arial" panose="020B0604020202020204" pitchFamily="34" charset="0"/>
              </a:rPr>
              <a:t>potential food safety concerns. </a:t>
            </a:r>
          </a:p>
          <a:p>
            <a:endParaRPr lang="en-US" sz="1200" dirty="0">
              <a:latin typeface="Aptos" panose="020B0004020202020204" pitchFamily="34" charset="0"/>
              <a:cs typeface="Arial" panose="020B0604020202020204" pitchFamily="34" charset="0"/>
            </a:endParaRPr>
          </a:p>
          <a:p>
            <a:r>
              <a:rPr lang="en-US" sz="1200" dirty="0">
                <a:latin typeface="Aptos" panose="020B0004020202020204" pitchFamily="34" charset="0"/>
                <a:cs typeface="Arial" panose="020B0604020202020204" pitchFamily="34" charset="0"/>
              </a:rPr>
              <a:t>Potatoes, corn, and peas may credit toward the vegetables component in the CACFP. </a:t>
            </a:r>
          </a:p>
          <a:p>
            <a:endParaRPr lang="en-US" sz="1200" dirty="0">
              <a:latin typeface="Aptos" panose="020B0004020202020204" pitchFamily="34" charset="0"/>
              <a:cs typeface="Arial" panose="020B0604020202020204" pitchFamily="34" charset="0"/>
            </a:endParaRPr>
          </a:p>
          <a:p>
            <a:r>
              <a:rPr lang="en-US" sz="1200" dirty="0">
                <a:latin typeface="Aptos" panose="020B0004020202020204" pitchFamily="34" charset="0"/>
                <a:cs typeface="Arial" panose="020B0604020202020204" pitchFamily="34" charset="0"/>
              </a:rPr>
              <a:t>However, potato chips, cornbread, and vegetable straws, do NOT credit toward the vegetables component. </a:t>
            </a:r>
          </a:p>
          <a:p>
            <a:endParaRPr lang="en-US" sz="1200" dirty="0">
              <a:latin typeface="Aptos" panose="020B0004020202020204" pitchFamily="34" charset="0"/>
              <a:cs typeface="Arial" panose="020B0604020202020204" pitchFamily="34" charset="0"/>
            </a:endParaRPr>
          </a:p>
          <a:p>
            <a:r>
              <a:rPr lang="en-US" sz="1200" dirty="0">
                <a:latin typeface="Aptos" panose="020B0004020202020204" pitchFamily="34" charset="0"/>
                <a:cs typeface="Arial" panose="020B0604020202020204" pitchFamily="34" charset="0"/>
              </a:rPr>
              <a:t>Potato chips and  vegetable straws are not creditable in the CACFP. Cornbread, may possibly credit toward the grains component, depending on the amount served, the ingredients in the food, and other factors. </a:t>
            </a:r>
          </a:p>
          <a:p>
            <a:endParaRPr lang="en-US" sz="1200" dirty="0">
              <a:latin typeface="Aptos" panose="020B0004020202020204" pitchFamily="34" charset="0"/>
              <a:cs typeface="Arial" panose="020B0604020202020204" pitchFamily="34" charset="0"/>
            </a:endParaRPr>
          </a:p>
          <a:p>
            <a:r>
              <a:rPr lang="en-US" sz="1200" dirty="0">
                <a:latin typeface="Aptos" panose="020B0004020202020204" pitchFamily="34" charset="0"/>
                <a:cs typeface="Arial" panose="020B0604020202020204" pitchFamily="34" charset="0"/>
              </a:rPr>
              <a:t>Vegetables with seeds, such as tomatoes, avocados, pumpkins,</a:t>
            </a:r>
            <a:r>
              <a:rPr lang="en-US" sz="1200" baseline="0" dirty="0">
                <a:latin typeface="Aptos" panose="020B0004020202020204" pitchFamily="34" charset="0"/>
                <a:cs typeface="Arial" panose="020B0604020202020204" pitchFamily="34" charset="0"/>
              </a:rPr>
              <a:t> </a:t>
            </a:r>
            <a:r>
              <a:rPr lang="en-US" sz="1200" dirty="0">
                <a:latin typeface="Aptos" panose="020B0004020202020204" pitchFamily="34" charset="0"/>
                <a:cs typeface="Arial" panose="020B0604020202020204" pitchFamily="34" charset="0"/>
              </a:rPr>
              <a:t>other types of squash, bell peppers, and cucumbers,</a:t>
            </a:r>
            <a:r>
              <a:rPr lang="en-US" sz="1200" baseline="0" dirty="0">
                <a:latin typeface="Aptos" panose="020B0004020202020204" pitchFamily="34" charset="0"/>
                <a:cs typeface="Arial" panose="020B0604020202020204" pitchFamily="34" charset="0"/>
              </a:rPr>
              <a:t> etc. </a:t>
            </a:r>
            <a:r>
              <a:rPr lang="en-US" sz="1200" dirty="0">
                <a:latin typeface="Aptos" panose="020B0004020202020204" pitchFamily="34" charset="0"/>
                <a:cs typeface="Arial" panose="020B0604020202020204" pitchFamily="34" charset="0"/>
              </a:rPr>
              <a:t>may be counted as part of the vegetables component.  </a:t>
            </a:r>
          </a:p>
          <a:p>
            <a:endParaRPr lang="en-US" sz="1200" dirty="0">
              <a:latin typeface="Aptos" panose="020B0004020202020204" pitchFamily="34" charset="0"/>
              <a:cs typeface="Arial" panose="020B0604020202020204" pitchFamily="34" charset="0"/>
            </a:endParaRPr>
          </a:p>
          <a:p>
            <a:r>
              <a:rPr lang="en-US" sz="1200" dirty="0">
                <a:latin typeface="Aptos" panose="020B0004020202020204" pitchFamily="34" charset="0"/>
                <a:cs typeface="Arial" panose="020B0604020202020204" pitchFamily="34" charset="0"/>
              </a:rPr>
              <a:t>Additionally, condiments such as ketchup or pickle relish do not credit as a vegetable. </a:t>
            </a:r>
          </a:p>
          <a:p>
            <a:endParaRPr lang="en-US" sz="1200" dirty="0">
              <a:latin typeface="Aptos" panose="020B0004020202020204" pitchFamily="34" charset="0"/>
              <a:cs typeface="Arial" panose="020B0604020202020204" pitchFamily="34" charset="0"/>
            </a:endParaRPr>
          </a:p>
          <a:p>
            <a:r>
              <a:rPr lang="en-US" sz="1200" dirty="0">
                <a:latin typeface="Aptos" panose="020B0004020202020204" pitchFamily="34" charset="0"/>
                <a:cs typeface="Arial" panose="020B0604020202020204" pitchFamily="34" charset="0"/>
              </a:rPr>
              <a:t>Finally, a type of corn called hominy, may credit as a vegetable when it is served in its whole, cooked form, such as in a soup or stew. However, hominy that has been dried and ground into dry hominy grits, credit as a grain, not as a vegetable, in the CACFP. </a:t>
            </a:r>
          </a:p>
        </p:txBody>
      </p:sp>
      <p:sp>
        <p:nvSpPr>
          <p:cNvPr id="4" name="Slide Number Placeholder 3"/>
          <p:cNvSpPr>
            <a:spLocks noGrp="1"/>
          </p:cNvSpPr>
          <p:nvPr>
            <p:ph type="sldNum" sz="quarter" idx="5"/>
          </p:nvPr>
        </p:nvSpPr>
        <p:spPr/>
        <p:txBody>
          <a:bodyPr/>
          <a:lstStyle/>
          <a:p>
            <a:fld id="{8A92E9ED-D75D-DF40-B20F-46FB25F50A85}" type="slidenum">
              <a:rPr lang="en-US" smtClean="0"/>
              <a:t>11</a:t>
            </a:fld>
            <a:endParaRPr lang="en-US"/>
          </a:p>
        </p:txBody>
      </p:sp>
    </p:spTree>
    <p:extLst>
      <p:ext uri="{BB962C8B-B14F-4D97-AF65-F5344CB8AC3E}">
        <p14:creationId xmlns:p14="http://schemas.microsoft.com/office/powerpoint/2010/main" val="2683980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If</a:t>
            </a:r>
            <a:r>
              <a:rPr lang="en-US" sz="1200" baseline="0" dirty="0">
                <a:latin typeface="Arial" panose="020B0604020202020204" pitchFamily="34" charset="0"/>
                <a:cs typeface="Arial" panose="020B0604020202020204" pitchFamily="34" charset="0"/>
              </a:rPr>
              <a:t> you’d like to test yourself on this information later, you can go to the “Test your CACFP Vegetable Knowledge” section on page 2 of the worksheet. The answer key is on the bottom of page 4. </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2E9ED-D75D-DF40-B20F-46FB25F50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126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ptos" panose="020B0004020202020204" pitchFamily="34" charset="0"/>
                <a:cs typeface="Arial" panose="020B0604020202020204" pitchFamily="34" charset="0"/>
              </a:rPr>
              <a:t>Page 3 of the worksheet</a:t>
            </a:r>
            <a:r>
              <a:rPr lang="en-US" sz="1200" baseline="0" dirty="0">
                <a:latin typeface="Aptos" panose="020B0004020202020204" pitchFamily="34" charset="0"/>
                <a:cs typeface="Arial" panose="020B0604020202020204" pitchFamily="34" charset="0"/>
              </a:rPr>
              <a:t> includes tips on crediting vegetables when serving them in the CACFP. These tips will help you make sure you’re serving the minimum amount of vegetables required at meals and snack. Now, let’s take a closer look at these tips.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Aptos" panose="020B0004020202020204" pitchFamily="34" charset="0"/>
              <a:cs typeface="Arial" panose="020B0604020202020204" pitchFamily="34" charset="0"/>
            </a:endParaRPr>
          </a:p>
          <a:p>
            <a:pPr marL="171450" indent="-171450">
              <a:buFont typeface="Arial" panose="020B0604020202020204" pitchFamily="34" charset="0"/>
              <a:buChar char="•"/>
            </a:pPr>
            <a:r>
              <a:rPr lang="en-US" dirty="0">
                <a:effectLst/>
                <a:latin typeface="Aptos" panose="020B0004020202020204" pitchFamily="34" charset="0"/>
              </a:rPr>
              <a:t>Vegetable servings smaller than ⅛ cup do not credit.</a:t>
            </a:r>
          </a:p>
          <a:p>
            <a:pPr marL="0" indent="0">
              <a:buFont typeface="Arial" panose="020B0604020202020204" pitchFamily="34" charset="0"/>
              <a:buNone/>
            </a:pPr>
            <a:endParaRPr lang="en-US" dirty="0">
              <a:effectLst/>
              <a:latin typeface="Aptos" panose="020B0004020202020204" pitchFamily="34" charset="0"/>
            </a:endParaRPr>
          </a:p>
          <a:p>
            <a:pPr marL="171450" indent="-171450">
              <a:buFont typeface="Arial" panose="020B0604020202020204" pitchFamily="34" charset="0"/>
              <a:buChar char="•"/>
            </a:pPr>
            <a:r>
              <a:rPr lang="en-US" dirty="0">
                <a:effectLst/>
                <a:latin typeface="Aptos" panose="020B0004020202020204" pitchFamily="34" charset="0"/>
              </a:rPr>
              <a:t>Raw leafy greens credit as half the amount served (1 cup raw = ½ cup vegetables).</a:t>
            </a:r>
          </a:p>
          <a:p>
            <a:pPr marL="0" indent="0">
              <a:buFont typeface="Arial" panose="020B0604020202020204" pitchFamily="34" charset="0"/>
              <a:buNone/>
            </a:pPr>
            <a:endParaRPr lang="en-US" dirty="0">
              <a:effectLst/>
              <a:latin typeface="Aptos" panose="020B0004020202020204" pitchFamily="34" charset="0"/>
            </a:endParaRPr>
          </a:p>
          <a:p>
            <a:pPr marL="171450" indent="-171450">
              <a:buFont typeface="Arial" panose="020B0604020202020204" pitchFamily="34" charset="0"/>
              <a:buChar char="•"/>
            </a:pPr>
            <a:r>
              <a:rPr lang="en-US" dirty="0">
                <a:effectLst/>
                <a:latin typeface="Aptos" panose="020B0004020202020204" pitchFamily="34" charset="0"/>
              </a:rPr>
              <a:t>Cooked leafy greens credit for the full amount served (1 cup cooked = 1 cup vegetables).</a:t>
            </a:r>
          </a:p>
          <a:p>
            <a:pPr marL="0" indent="0">
              <a:buFont typeface="Arial" panose="020B0604020202020204" pitchFamily="34" charset="0"/>
              <a:buNone/>
            </a:pPr>
            <a:endParaRPr lang="en-US" dirty="0">
              <a:effectLst/>
              <a:latin typeface="Aptos" panose="020B0004020202020204" pitchFamily="34" charset="0"/>
            </a:endParaRPr>
          </a:p>
          <a:p>
            <a:pPr marL="171450" indent="-171450">
              <a:buFont typeface="Arial" panose="020B0604020202020204" pitchFamily="34" charset="0"/>
              <a:buChar char="•"/>
            </a:pPr>
            <a:r>
              <a:rPr lang="en-US" dirty="0">
                <a:effectLst/>
                <a:latin typeface="Aptos" panose="020B0004020202020204" pitchFamily="34" charset="0"/>
              </a:rPr>
              <a:t>Snack‑type vegetable products like potato chips do not credit.</a:t>
            </a:r>
          </a:p>
          <a:p>
            <a:pPr marL="171450" indent="-171450">
              <a:buFont typeface="Arial" panose="020B0604020202020204" pitchFamily="34" charset="0"/>
              <a:buChar char="•"/>
            </a:pPr>
            <a:endParaRPr lang="en-US" dirty="0">
              <a:effectLst/>
              <a:latin typeface="Aptos" panose="020B0004020202020204" pitchFamily="34" charset="0"/>
            </a:endParaRPr>
          </a:p>
          <a:p>
            <a:pPr marL="171450" indent="-171450">
              <a:buFont typeface="Arial" panose="020B0604020202020204" pitchFamily="34" charset="0"/>
              <a:buChar char="•"/>
            </a:pPr>
            <a:r>
              <a:rPr lang="en-US" dirty="0">
                <a:effectLst/>
                <a:latin typeface="Aptos" panose="020B0004020202020204" pitchFamily="34" charset="0"/>
              </a:rPr>
              <a:t>Beans, peas, and lentils can credit as a vegetable or meat alternate, but not both in the same meal.</a:t>
            </a:r>
          </a:p>
          <a:p>
            <a:pPr marL="171450" indent="-171450">
              <a:buFont typeface="Arial" panose="020B0604020202020204" pitchFamily="34" charset="0"/>
              <a:buChar char="•"/>
            </a:pPr>
            <a:endParaRPr lang="en-US" dirty="0">
              <a:effectLst/>
              <a:latin typeface="Aptos" panose="020B0004020202020204" pitchFamily="34" charset="0"/>
            </a:endParaRPr>
          </a:p>
          <a:p>
            <a:pPr marL="171450" indent="-171450">
              <a:buFont typeface="Arial" panose="020B0604020202020204" pitchFamily="34" charset="0"/>
              <a:buChar char="•"/>
            </a:pPr>
            <a:r>
              <a:rPr lang="en-US" dirty="0">
                <a:effectLst/>
                <a:latin typeface="Aptos" panose="020B0004020202020204" pitchFamily="34" charset="0"/>
              </a:rPr>
              <a:t>Pureed vegetables in smoothies credit as 100% juice; remember juice can only be served once per day.</a:t>
            </a:r>
          </a:p>
          <a:p>
            <a:pPr marL="171450" indent="-171450">
              <a:buFont typeface="Arial" panose="020B0604020202020204" pitchFamily="34" charset="0"/>
              <a:buChar char="•"/>
            </a:pPr>
            <a:endParaRPr lang="en-US" dirty="0">
              <a:effectLst/>
              <a:latin typeface="Aptos" panose="020B0004020202020204" pitchFamily="34" charset="0"/>
            </a:endParaRPr>
          </a:p>
          <a:p>
            <a:pPr marL="171450" indent="-171450">
              <a:buFont typeface="Arial" panose="020B0604020202020204" pitchFamily="34" charset="0"/>
              <a:buChar char="•"/>
            </a:pPr>
            <a:r>
              <a:rPr lang="en-US" dirty="0">
                <a:effectLst/>
                <a:latin typeface="Aptos" panose="020B0004020202020204" pitchFamily="34" charset="0"/>
              </a:rPr>
              <a:t>A second vegetable may be served instead of fruit at lunch and supper.</a:t>
            </a:r>
          </a:p>
          <a:p>
            <a:pPr marL="0" indent="0">
              <a:buFont typeface="Arial" panose="020B0604020202020204" pitchFamily="34" charset="0"/>
              <a:buNone/>
            </a:pPr>
            <a:endParaRPr lang="en-US" dirty="0">
              <a:effectLst/>
              <a:latin typeface="Aptos" panose="020B0004020202020204" pitchFamily="34" charset="0"/>
            </a:endParaRPr>
          </a:p>
          <a:p>
            <a:pPr marL="0" indent="0">
              <a:buFont typeface="Arial" panose="020B0604020202020204" pitchFamily="34" charset="0"/>
              <a:buNone/>
            </a:pPr>
            <a:r>
              <a:rPr lang="en-US" dirty="0">
                <a:effectLst/>
                <a:latin typeface="Aptos" panose="020B0004020202020204" pitchFamily="34" charset="0"/>
              </a:rPr>
              <a:t>Now let’s look at each of these tips a little closer.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2E9ED-D75D-DF40-B20F-46FB25F50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303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effectLst/>
              </a:rPr>
              <a:t>A food item must contain at least an ⅛ cup of vegetables per serving to count toward a reimbursable meal or snack. For example, if you serve chicken stir‑fry at lunch, each serving must include at least an ⅛ cup of vegetables to credit toward the vegetables component. If the stir‑fry provides an ⅛ cup but does not meet the full vegetable requirement for the age group you are serving, you must offer additional vegetables.</a:t>
            </a:r>
          </a:p>
          <a:p>
            <a:pPr>
              <a:buNone/>
            </a:pPr>
            <a:endParaRPr lang="en-US" dirty="0">
              <a:effectLst/>
            </a:endParaRPr>
          </a:p>
          <a:p>
            <a:pPr>
              <a:buNone/>
            </a:pPr>
            <a:r>
              <a:rPr lang="en-US" dirty="0">
                <a:effectLst/>
              </a:rPr>
              <a:t>For a child ages 3–5, a serving of stir‑fry with only ⅛ cup of vegetables would require extra vegetables to meet the meal pattern. If the stir‑fry contains ¼ cup or more, no additional vegetables are needed.</a:t>
            </a:r>
          </a:p>
          <a:p>
            <a:pPr>
              <a:buNone/>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Most vegetables credit based on the amount served. For example, ½ cup of cooked, diced carrots credits as ½ cup toward the vegetable component.</a:t>
            </a:r>
          </a:p>
          <a:p>
            <a:endParaRPr lang="en-US" sz="1200" dirty="0"/>
          </a:p>
          <a:p>
            <a:endParaRPr lang="en-US" sz="1200" dirty="0"/>
          </a:p>
        </p:txBody>
      </p:sp>
      <p:sp>
        <p:nvSpPr>
          <p:cNvPr id="4" name="Slide Number Placeholder 3"/>
          <p:cNvSpPr>
            <a:spLocks noGrp="1"/>
          </p:cNvSpPr>
          <p:nvPr>
            <p:ph type="sldNum" sz="quarter" idx="5"/>
          </p:nvPr>
        </p:nvSpPr>
        <p:spPr/>
        <p:txBody>
          <a:bodyPr/>
          <a:lstStyle/>
          <a:p>
            <a:fld id="{8A92E9ED-D75D-DF40-B20F-46FB25F50A85}" type="slidenum">
              <a:rPr lang="en-US" smtClean="0"/>
              <a:t>14</a:t>
            </a:fld>
            <a:endParaRPr lang="en-US"/>
          </a:p>
        </p:txBody>
      </p:sp>
    </p:spTree>
    <p:extLst>
      <p:ext uri="{BB962C8B-B14F-4D97-AF65-F5344CB8AC3E}">
        <p14:creationId xmlns:p14="http://schemas.microsoft.com/office/powerpoint/2010/main" val="2380041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If</a:t>
            </a:r>
            <a:r>
              <a:rPr lang="en-US" sz="1200" baseline="0" dirty="0">
                <a:latin typeface="Arial" panose="020B0604020202020204" pitchFamily="34" charset="0"/>
                <a:cs typeface="Arial" panose="020B0604020202020204" pitchFamily="34" charset="0"/>
              </a:rPr>
              <a:t> you look at the chart, you’ll notice that cooked leafy greens, such as cooked collard greens, kale, spinach, etc., credit for the amount served. Again, this means that ¼ cup sauteed spinach credits as a ¼ cup toward the vegetables component.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However, if the leafy green is served raw, like raw kale, raw lettuce, or raw spinach, it credits for half the amount served. This means you’d have to serve ½ cup raw spinach to credit for ¼ cup vegetables.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Dried vegetables credit for twice the amount served. So, if you serve a ½ cup of sundried</a:t>
            </a:r>
            <a:r>
              <a:rPr lang="en-US" sz="1200" baseline="0" dirty="0">
                <a:latin typeface="Arial" panose="020B0604020202020204" pitchFamily="34" charset="0"/>
                <a:cs typeface="Arial" panose="020B0604020202020204" pitchFamily="34" charset="0"/>
              </a:rPr>
              <a:t> tomatoes, it would credit as 1 cup of vegetables. </a:t>
            </a:r>
            <a:endParaRPr lang="en-US" sz="1200" dirty="0">
              <a:latin typeface="Arial" panose="020B0604020202020204" pitchFamily="34" charset="0"/>
              <a:cs typeface="Arial" panose="020B0604020202020204" pitchFamily="34" charset="0"/>
            </a:endParaRPr>
          </a:p>
          <a:p>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2E9ED-D75D-DF40-B20F-46FB25F50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600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On page 2 of the</a:t>
            </a:r>
            <a:r>
              <a:rPr lang="en-US" sz="1200" baseline="0" dirty="0">
                <a:latin typeface="Arial" panose="020B0604020202020204" pitchFamily="34" charset="0"/>
                <a:cs typeface="Arial" panose="020B0604020202020204" pitchFamily="34" charset="0"/>
              </a:rPr>
              <a:t> worksheet, y</a:t>
            </a:r>
            <a:r>
              <a:rPr lang="en-US" sz="1200" dirty="0">
                <a:latin typeface="Arial" panose="020B0604020202020204" pitchFamily="34" charset="0"/>
                <a:cs typeface="Arial" panose="020B0604020202020204" pitchFamily="34" charset="0"/>
              </a:rPr>
              <a:t>ou</a:t>
            </a:r>
            <a:r>
              <a:rPr lang="en-US" sz="1200" baseline="0" dirty="0">
                <a:latin typeface="Arial" panose="020B0604020202020204" pitchFamily="34" charset="0"/>
                <a:cs typeface="Arial" panose="020B0604020202020204" pitchFamily="34" charset="0"/>
              </a:rPr>
              <a:t> can find a chart of amounts of common vegetables needed to make up a ¼ cup and ½ cup serving of vegetables. </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2E9ED-D75D-DF40-B20F-46FB25F50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556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The next piece of information to share is related to beans, peas, and lentils. These foods may credit as vegetables OR meat alternates in the CACFP. They cannot credit as both in the same meal. Some examples of items</a:t>
            </a:r>
            <a:r>
              <a:rPr lang="en-US" sz="1200" baseline="0" dirty="0">
                <a:latin typeface="Arial" panose="020B0604020202020204" pitchFamily="34" charset="0"/>
                <a:cs typeface="Arial" panose="020B0604020202020204" pitchFamily="34" charset="0"/>
              </a:rPr>
              <a:t> in this group include</a:t>
            </a:r>
            <a:r>
              <a:rPr lang="en-US" sz="1200" dirty="0">
                <a:latin typeface="Arial" panose="020B0604020202020204" pitchFamily="34" charset="0"/>
                <a:cs typeface="Arial" panose="020B0604020202020204" pitchFamily="34" charset="0"/>
              </a:rPr>
              <a:t> black beans, chickpeas, black-eyed peas, pinto</a:t>
            </a:r>
            <a:r>
              <a:rPr lang="en-US" sz="1200" baseline="0" dirty="0">
                <a:latin typeface="Arial" panose="020B0604020202020204" pitchFamily="34" charset="0"/>
                <a:cs typeface="Arial" panose="020B0604020202020204" pitchFamily="34" charset="0"/>
              </a:rPr>
              <a:t> beans, lima beans, </a:t>
            </a:r>
            <a:r>
              <a:rPr lang="en-US" sz="1200" dirty="0">
                <a:latin typeface="Arial" panose="020B0604020202020204" pitchFamily="34" charset="0"/>
                <a:cs typeface="Arial" panose="020B0604020202020204" pitchFamily="34" charset="0"/>
              </a:rPr>
              <a:t>etc.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Both the Dietary Guidelines and the Real Food Pyramid highlight legumes as nutrient‑dense, fiber‑rich foods that contribute to a healthy diet.</a:t>
            </a:r>
          </a:p>
          <a:p>
            <a:endParaRPr lang="en-US" dirty="0"/>
          </a:p>
        </p:txBody>
      </p:sp>
      <p:sp>
        <p:nvSpPr>
          <p:cNvPr id="4" name="Slide Number Placeholder 3"/>
          <p:cNvSpPr>
            <a:spLocks noGrp="1"/>
          </p:cNvSpPr>
          <p:nvPr>
            <p:ph type="sldNum" sz="quarter" idx="5"/>
          </p:nvPr>
        </p:nvSpPr>
        <p:spPr/>
        <p:txBody>
          <a:bodyPr/>
          <a:lstStyle/>
          <a:p>
            <a:fld id="{8A92E9ED-D75D-DF40-B20F-46FB25F50A85}" type="slidenum">
              <a:rPr lang="en-US" smtClean="0"/>
              <a:t>17</a:t>
            </a:fld>
            <a:endParaRPr lang="en-US"/>
          </a:p>
        </p:txBody>
      </p:sp>
    </p:spTree>
    <p:extLst>
      <p:ext uri="{BB962C8B-B14F-4D97-AF65-F5344CB8AC3E}">
        <p14:creationId xmlns:p14="http://schemas.microsoft.com/office/powerpoint/2010/main" val="3246306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Additionally, 100% juice of any kind may be served in the CACFP only once per day to child and adult participants. Juice is not allowed for infants. This means that if you serve vegetable juice at breakfast—such as tomato juice, or carrot juice, you cannot credit fruit or vegetable juice as part of a reimbursable lunch, supper or snack that same day. Also, if you are serving vegetables or fruits as part of a smoothie, the pureed vegetables or fruit credit as juice. </a:t>
            </a:r>
          </a:p>
          <a:p>
            <a:endParaRPr lang="en-US" dirty="0"/>
          </a:p>
        </p:txBody>
      </p:sp>
      <p:sp>
        <p:nvSpPr>
          <p:cNvPr id="4" name="Slide Number Placeholder 3"/>
          <p:cNvSpPr>
            <a:spLocks noGrp="1"/>
          </p:cNvSpPr>
          <p:nvPr>
            <p:ph type="sldNum" sz="quarter" idx="5"/>
          </p:nvPr>
        </p:nvSpPr>
        <p:spPr/>
        <p:txBody>
          <a:bodyPr/>
          <a:lstStyle/>
          <a:p>
            <a:fld id="{8A92E9ED-D75D-DF40-B20F-46FB25F50A85}" type="slidenum">
              <a:rPr lang="en-US" smtClean="0"/>
              <a:t>18</a:t>
            </a:fld>
            <a:endParaRPr lang="en-US"/>
          </a:p>
        </p:txBody>
      </p:sp>
    </p:spTree>
    <p:extLst>
      <p:ext uri="{BB962C8B-B14F-4D97-AF65-F5344CB8AC3E}">
        <p14:creationId xmlns:p14="http://schemas.microsoft.com/office/powerpoint/2010/main" val="3754235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As we mentioned at the beginning of today’s presentation, at lunch and supper, you can serve a second, different vegetable in place of fruit. For example, in the lunch for 3 through 5-year-olds shown on the slide, the tomatoes and lettuce in the taco fulfill the ¼ cup of vegetables required at lunch. To meet the fruit component, the menu planner is serving a different type of vegetable, the roasted sweet potatoes, instead of a fruit. </a:t>
            </a:r>
          </a:p>
          <a:p>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2E9ED-D75D-DF40-B20F-46FB25F50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129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Team Nutrition is an initiative of the USDA Food and Nutrition Service that supports the Child Nutrition Programs, including the National School Lunch Program, the School Breakfast Program, and of course, the Child and Adult Care Food Program, or the CACFP.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It does so through training and technical assistance for those preparing and serving meals, providing nutrition education for children, and building support for healthier school and child care environments.</a:t>
            </a:r>
          </a:p>
        </p:txBody>
      </p:sp>
      <p:sp>
        <p:nvSpPr>
          <p:cNvPr id="4" name="Slide Number Placeholder 3"/>
          <p:cNvSpPr>
            <a:spLocks noGrp="1"/>
          </p:cNvSpPr>
          <p:nvPr>
            <p:ph type="sldNum" sz="quarter" idx="5"/>
          </p:nvPr>
        </p:nvSpPr>
        <p:spPr/>
        <p:txBody>
          <a:bodyPr/>
          <a:lstStyle/>
          <a:p>
            <a:fld id="{8A92E9ED-D75D-DF40-B20F-46FB25F50A85}" type="slidenum">
              <a:rPr lang="en-US" smtClean="0"/>
              <a:t>2</a:t>
            </a:fld>
            <a:endParaRPr lang="en-US" dirty="0"/>
          </a:p>
        </p:txBody>
      </p:sp>
    </p:spTree>
    <p:extLst>
      <p:ext uri="{BB962C8B-B14F-4D97-AF65-F5344CB8AC3E}">
        <p14:creationId xmlns:p14="http://schemas.microsoft.com/office/powerpoint/2010/main" val="1032980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9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dirty="0">
                <a:latin typeface="Aptos" panose="020B0004020202020204" pitchFamily="34" charset="0"/>
                <a:cs typeface="Arial" panose="020B0604020202020204" pitchFamily="34" charset="0"/>
              </a:rPr>
              <a:t>And lastly, as of July 1, 2024, </a:t>
            </a:r>
            <a:r>
              <a:rPr kumimoji="0" lang="en-US" sz="1200" b="0" i="0" u="none" strike="noStrike" kern="1200" cap="none" spc="0" normalizeH="0" baseline="0" noProof="0" dirty="0">
                <a:ln>
                  <a:noFill/>
                </a:ln>
                <a:solidFill>
                  <a:srgbClr val="408A36"/>
                </a:solidFill>
                <a:effectLst/>
                <a:uLnTx/>
                <a:uFillTx/>
                <a:latin typeface="Aptos" panose="020B0004020202020204" pitchFamily="34" charset="0"/>
                <a:ea typeface="+mn-ea"/>
                <a:cs typeface="Arial" panose="020B0604020202020204" pitchFamily="34" charset="0"/>
              </a:rPr>
              <a:t>institutions and facilities that serve primarily American Indian or Alaska Native participants may substitute vegetables for grains. Additionally, all institutions, and facilities in American Samoa, Guam, Hawaii, Puerto Rico, and the U.S. Virgin Islands may substitute vegetables for the grains component.</a:t>
            </a:r>
          </a:p>
          <a:p>
            <a:pPr marL="0" marR="0" lvl="0" indent="0" algn="l" defTabSz="914492"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200" baseline="0" dirty="0">
              <a:latin typeface="Aptos" panose="020B0004020202020204" pitchFamily="34" charset="0"/>
              <a:cs typeface="Arial" panose="020B0604020202020204" pitchFamily="34" charset="0"/>
            </a:endParaRPr>
          </a:p>
          <a:p>
            <a:pPr marL="0" marR="0" lvl="0" indent="0" algn="l" defTabSz="91449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dirty="0">
                <a:effectLst/>
                <a:latin typeface="Aptos" panose="020B0004020202020204" pitchFamily="34" charset="0"/>
              </a:rPr>
              <a:t>For additional information, use the link on the screen to read the policy memo “</a:t>
            </a:r>
            <a:r>
              <a:rPr lang="en-US" b="0" i="1" dirty="0">
                <a:effectLst/>
                <a:latin typeface="Aptos" panose="020B0004020202020204" pitchFamily="34" charset="0"/>
              </a:rPr>
              <a:t>Substituting Vegetables for Grains in American Samoa, Guam, Hawaii, Puerto Rico, the U.S. Virgin Islands, and Tribal Communities” </a:t>
            </a:r>
            <a:r>
              <a:rPr lang="en-US" b="0" i="0" dirty="0">
                <a:effectLst/>
                <a:latin typeface="Aptos" panose="020B0004020202020204" pitchFamily="34" charset="0"/>
              </a:rPr>
              <a:t>issued on  </a:t>
            </a:r>
            <a:r>
              <a:rPr lang="en-US" b="0" dirty="0">
                <a:effectLst/>
                <a:latin typeface="Aptos" panose="020B0004020202020204" pitchFamily="34" charset="0"/>
              </a:rPr>
              <a:t>October 30, 2024. A document with frequently asked questions is also available on the same webpage.</a:t>
            </a:r>
          </a:p>
          <a:p>
            <a:pPr marL="0" marR="0" lvl="0" indent="0" algn="l" defTabSz="914492"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200" b="0" baseline="0" dirty="0">
              <a:effectLst/>
              <a:latin typeface="Aptos" panose="020B0004020202020204" pitchFamily="34" charset="0"/>
              <a:cs typeface="Arial" panose="020B0604020202020204" pitchFamily="34" charset="0"/>
            </a:endParaRPr>
          </a:p>
          <a:p>
            <a:pPr marL="0" marR="0" lvl="0" indent="0" algn="l" defTabSz="91449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b="0" baseline="0" dirty="0">
                <a:effectLst/>
                <a:latin typeface="Aptos" panose="020B0004020202020204" pitchFamily="34" charset="0"/>
                <a:cs typeface="Arial" panose="020B0604020202020204" pitchFamily="34" charset="0"/>
              </a:rPr>
              <a:t>Now let’s talk a little about preparing vegetables safely. </a:t>
            </a:r>
            <a:endParaRPr lang="en-US" sz="1200" b="0" baseline="0" dirty="0">
              <a:latin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2E9ED-D75D-DF40-B20F-46FB25F50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645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If you are serving children under the age of 4, we strongly encourage you to modify the texture of vegetables to prevent choking. Some modifications include:</a:t>
            </a:r>
          </a:p>
          <a:p>
            <a:endParaRPr lang="en-US" sz="1200" dirty="0">
              <a:latin typeface="Arial" panose="020B0604020202020204" pitchFamily="34" charset="0"/>
              <a:cs typeface="Arial" panose="020B0604020202020204" pitchFamily="34" charset="0"/>
            </a:endParaRPr>
          </a:p>
          <a:p>
            <a:pPr marL="177571" indent="-177571">
              <a:buFont typeface="Arial" panose="020B0604020202020204" pitchFamily="34" charset="0"/>
              <a:buChar char="•"/>
            </a:pPr>
            <a:r>
              <a:rPr lang="en-US" sz="1200" dirty="0">
                <a:latin typeface="Arial" panose="020B0604020202020204" pitchFamily="34" charset="0"/>
                <a:cs typeface="Arial" panose="020B0604020202020204" pitchFamily="34" charset="0"/>
              </a:rPr>
              <a:t>cutting raw vegetables into smaller pieces,  </a:t>
            </a:r>
          </a:p>
          <a:p>
            <a:pPr marL="177571" indent="-177571">
              <a:buFont typeface="Arial" panose="020B0604020202020204" pitchFamily="34" charset="0"/>
              <a:buChar char="•"/>
            </a:pPr>
            <a:r>
              <a:rPr lang="en-US" sz="1200" dirty="0">
                <a:latin typeface="Arial" panose="020B0604020202020204" pitchFamily="34" charset="0"/>
                <a:cs typeface="Arial" panose="020B0604020202020204" pitchFamily="34" charset="0"/>
              </a:rPr>
              <a:t>cooking raw vegetables until they are slightly soft, and/or</a:t>
            </a:r>
          </a:p>
          <a:p>
            <a:pPr marL="177571" indent="-177571">
              <a:buFont typeface="Arial" panose="020B0604020202020204" pitchFamily="34" charset="0"/>
              <a:buChar char="•"/>
            </a:pPr>
            <a:r>
              <a:rPr lang="en-US" sz="1200" dirty="0">
                <a:latin typeface="Arial" panose="020B0604020202020204" pitchFamily="34" charset="0"/>
                <a:cs typeface="Arial" panose="020B0604020202020204" pitchFamily="34" charset="0"/>
              </a:rPr>
              <a:t>cutting round, soft vegetables such as cherry tomatoes into smaller pieces—at least ½ inch or smaller. </a:t>
            </a:r>
          </a:p>
          <a:p>
            <a:pPr marL="177571" indent="-177571">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For more information on choking prevention in young children see the CACFP Training Worksheet “</a:t>
            </a:r>
            <a:r>
              <a:rPr lang="en-US" sz="1200" i="1" dirty="0">
                <a:latin typeface="Arial" panose="020B0604020202020204" pitchFamily="34" charset="0"/>
                <a:cs typeface="Arial" panose="020B0604020202020204" pitchFamily="34" charset="0"/>
              </a:rPr>
              <a:t>Reducing the Risk of Choking in Young Children at Mealtimes</a:t>
            </a:r>
            <a:r>
              <a:rPr lang="en-US" sz="1200" dirty="0">
                <a:latin typeface="Arial" panose="020B0604020202020204" pitchFamily="34" charset="0"/>
                <a:cs typeface="Arial" panose="020B0604020202020204" pitchFamily="34" charset="0"/>
              </a:rPr>
              <a:t>” at the web address on the slide. </a:t>
            </a:r>
          </a:p>
          <a:p>
            <a:pPr marL="177571" indent="-177571">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These modifications may also make it easier for older participants to eat vegetables too, such as the 6-year-olds in your afterschool program who might be losing their baby teeth or the 10- or 11-year-olds who have braces. It can also make it easier for the adult participants who may have dentures, bridges, or other dental considerations to enjoy vegetables. </a:t>
            </a:r>
          </a:p>
          <a:p>
            <a:endParaRPr lang="en-US" sz="1200" dirty="0"/>
          </a:p>
        </p:txBody>
      </p:sp>
      <p:sp>
        <p:nvSpPr>
          <p:cNvPr id="4" name="Slide Number Placeholder 3"/>
          <p:cNvSpPr>
            <a:spLocks noGrp="1"/>
          </p:cNvSpPr>
          <p:nvPr>
            <p:ph type="sldNum" sz="quarter" idx="5"/>
          </p:nvPr>
        </p:nvSpPr>
        <p:spPr/>
        <p:txBody>
          <a:bodyPr/>
          <a:lstStyle/>
          <a:p>
            <a:fld id="{8A92E9ED-D75D-DF40-B20F-46FB25F50A85}" type="slidenum">
              <a:rPr lang="en-US" smtClean="0"/>
              <a:t>21</a:t>
            </a:fld>
            <a:endParaRPr lang="en-US"/>
          </a:p>
        </p:txBody>
      </p:sp>
    </p:spTree>
    <p:extLst>
      <p:ext uri="{BB962C8B-B14F-4D97-AF65-F5344CB8AC3E}">
        <p14:creationId xmlns:p14="http://schemas.microsoft.com/office/powerpoint/2010/main" val="4044331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20688"/>
            <a:ext cx="5486400" cy="3086100"/>
          </a:xfrm>
        </p:spPr>
      </p:sp>
      <p:sp>
        <p:nvSpPr>
          <p:cNvPr id="3" name="Notes Placeholder 2"/>
          <p:cNvSpPr>
            <a:spLocks noGrp="1"/>
          </p:cNvSpPr>
          <p:nvPr>
            <p:ph type="body" idx="1"/>
          </p:nvPr>
        </p:nvSpPr>
        <p:spPr>
          <a:xfrm>
            <a:off x="685799" y="3690686"/>
            <a:ext cx="5811253" cy="527283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Now that we’ve talked about what’s considered a vegetable, and the amount of vegetables needed at meals and snacks, let’s talk more about how vegetables can be served with other foods to make a reimbursable meal.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mentioned earlier, at breakfast, vegetables and fruit are a combined component.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A reimbursable breakfast in the CACFP contains foods from three different meal components. T</a:t>
            </a:r>
            <a:r>
              <a:rPr lang="en-US" sz="1200" dirty="0">
                <a:latin typeface="Arial" panose="020B0604020202020204" pitchFamily="34" charset="0"/>
                <a:cs typeface="Arial" panose="020B0604020202020204" pitchFamily="34" charset="0"/>
              </a:rPr>
              <a:t>he meal components are:</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Milk,</a:t>
            </a:r>
          </a:p>
          <a:p>
            <a:pPr marL="171450"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Grains</a:t>
            </a:r>
          </a:p>
          <a:p>
            <a:pPr marL="171450"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Fruit, Vegetable, or both.</a:t>
            </a:r>
          </a:p>
          <a:p>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can meet this requirement in a few different ways.</a:t>
            </a:r>
          </a:p>
        </p:txBody>
      </p:sp>
      <p:sp>
        <p:nvSpPr>
          <p:cNvPr id="4" name="Slide Number Placeholder 3"/>
          <p:cNvSpPr>
            <a:spLocks noGrp="1"/>
          </p:cNvSpPr>
          <p:nvPr>
            <p:ph type="sldNum" sz="quarter" idx="5"/>
          </p:nvPr>
        </p:nvSpPr>
        <p:spPr/>
        <p:txBody>
          <a:bodyPr/>
          <a:lstStyle/>
          <a:p>
            <a:fld id="{8A92E9ED-D75D-DF40-B20F-46FB25F50A85}" type="slidenum">
              <a:rPr lang="en-US" smtClean="0"/>
              <a:t>22</a:t>
            </a:fld>
            <a:endParaRPr lang="en-US"/>
          </a:p>
        </p:txBody>
      </p:sp>
    </p:spTree>
    <p:extLst>
      <p:ext uri="{BB962C8B-B14F-4D97-AF65-F5344CB8AC3E}">
        <p14:creationId xmlns:p14="http://schemas.microsoft.com/office/powerpoint/2010/main" val="1074768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4AF83-D525-CB98-EA83-6592E9312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1D6039-FF7D-A1CA-D9E3-6AF68335234B}"/>
              </a:ext>
            </a:extLst>
          </p:cNvPr>
          <p:cNvSpPr>
            <a:spLocks noGrp="1" noRot="1" noChangeAspect="1"/>
          </p:cNvSpPr>
          <p:nvPr>
            <p:ph type="sldImg"/>
          </p:nvPr>
        </p:nvSpPr>
        <p:spPr>
          <a:xfrm>
            <a:off x="685800" y="420688"/>
            <a:ext cx="5486400" cy="3086100"/>
          </a:xfrm>
        </p:spPr>
      </p:sp>
      <p:sp>
        <p:nvSpPr>
          <p:cNvPr id="3" name="Notes Placeholder 2">
            <a:extLst>
              <a:ext uri="{FF2B5EF4-FFF2-40B4-BE49-F238E27FC236}">
                <a16:creationId xmlns:a16="http://schemas.microsoft.com/office/drawing/2014/main" id="{B3801508-29D0-8B34-A3BA-872287B649C3}"/>
              </a:ext>
            </a:extLst>
          </p:cNvPr>
          <p:cNvSpPr>
            <a:spLocks noGrp="1"/>
          </p:cNvSpPr>
          <p:nvPr>
            <p:ph type="body" idx="1"/>
          </p:nvPr>
        </p:nvSpPr>
        <p:spPr>
          <a:xfrm>
            <a:off x="685799" y="3690686"/>
            <a:ext cx="5811253" cy="5272839"/>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effectLst/>
              </a:rPr>
              <a:t>You may choose to serve one single vegetable. The requirement for vegetables/fruit at breakfast for children ages 3–5 is ½ cup. This means you could serve ½ cup of avocado with toast and milk, to meet this requirement as shown on the left side of the screen. </a:t>
            </a:r>
            <a:endParaRPr lang="en-US" sz="1200" b="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baseline="0" dirty="0">
                <a:latin typeface="Arial" panose="020B0604020202020204" pitchFamily="34" charset="0"/>
                <a:cs typeface="Arial" panose="020B0604020202020204" pitchFamily="34" charset="0"/>
              </a:rPr>
              <a:t>Now, let’s look at the right side of the screen. You may choose to serve</a:t>
            </a:r>
            <a:r>
              <a:rPr lang="en-US" sz="1200" dirty="0">
                <a:latin typeface="Arial" panose="020B0604020202020204" pitchFamily="34" charset="0"/>
                <a:cs typeface="Arial" panose="020B0604020202020204" pitchFamily="34" charset="0"/>
              </a:rPr>
              <a:t> two or more vegetables to meet the minimum amount. For example, you may serve a ¼</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cup of avocados and a ¼ cup of tomatoes to each participant to make up a ½ cup of vegetables. Now,</a:t>
            </a:r>
            <a:r>
              <a:rPr lang="en-US" sz="1200" baseline="0" dirty="0">
                <a:latin typeface="Arial" panose="020B0604020202020204" pitchFamily="34" charset="0"/>
                <a:cs typeface="Arial" panose="020B0604020202020204" pitchFamily="34" charset="0"/>
              </a:rPr>
              <a:t> if this meal is on your menu for 3-5 year olds, you’d also want to make sure to cut the cherry tomatoes into small pieces to reduce the risk of choking. </a:t>
            </a:r>
          </a:p>
          <a:p>
            <a:pPr marL="177571" indent="-177571">
              <a:buFont typeface="Arial" panose="020B0604020202020204" pitchFamily="34" charset="0"/>
              <a:buChar char="•"/>
            </a:pPr>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Please note that the pictures of foods in this presentation are not shown to scale—meaning that a ½ cup of avocados may not be an entire avocado, or that a ¼ cup of grape tomatoes may not be exactly 6 tomatoes. The pictures are meant to give you a visual idea of the types of foods that make up a reimbursable CACFP meal. </a:t>
            </a:r>
          </a:p>
          <a:p>
            <a:endParaRPr lang="en-US" sz="1200" baseline="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E4F9212-1D6C-1875-5EA2-B880A1505B1E}"/>
              </a:ext>
            </a:extLst>
          </p:cNvPr>
          <p:cNvSpPr>
            <a:spLocks noGrp="1"/>
          </p:cNvSpPr>
          <p:nvPr>
            <p:ph type="sldNum" sz="quarter" idx="5"/>
          </p:nvPr>
        </p:nvSpPr>
        <p:spPr/>
        <p:txBody>
          <a:bodyPr/>
          <a:lstStyle/>
          <a:p>
            <a:fld id="{8A92E9ED-D75D-DF40-B20F-46FB25F50A85}" type="slidenum">
              <a:rPr lang="en-US" smtClean="0"/>
              <a:t>23</a:t>
            </a:fld>
            <a:endParaRPr lang="en-US"/>
          </a:p>
        </p:txBody>
      </p:sp>
    </p:spTree>
    <p:extLst>
      <p:ext uri="{BB962C8B-B14F-4D97-AF65-F5344CB8AC3E}">
        <p14:creationId xmlns:p14="http://schemas.microsoft.com/office/powerpoint/2010/main" val="281614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latin typeface="Arial" panose="020B0604020202020204" pitchFamily="34" charset="0"/>
                <a:cs typeface="Arial" panose="020B0604020202020204" pitchFamily="34" charset="0"/>
              </a:rPr>
              <a:t>You can also combine vegetables and fruits to meet the requirement at breakfast.</a:t>
            </a:r>
            <a:r>
              <a:rPr lang="en-US" sz="1200" dirty="0">
                <a:latin typeface="Arial" panose="020B0604020202020204" pitchFamily="34" charset="0"/>
                <a:cs typeface="Arial" panose="020B0604020202020204" pitchFamily="34" charset="0"/>
              </a:rPr>
              <a:t> Using our same example of the ½ cup requirement at breakfast for 3 through 5-year-olds, you could serve ¼ cup of avocados and ¼ cup of blueberries, as shown on the left side of the screen.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You can also serve just fruit to meet the requirement—so you can serve a ½ cup of blueberries as shown in the middle—or you can serve two or more different fruits—such as a ¼ cup of blueberries and a ¼ cup of peaches. </a:t>
            </a:r>
          </a:p>
          <a:p>
            <a:endParaRPr lang="en-US" sz="1200" dirty="0">
              <a:solidFill>
                <a:srgbClr val="FF0000"/>
              </a:solidFill>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24</a:t>
            </a:fld>
            <a:endParaRPr lang="en-US"/>
          </a:p>
        </p:txBody>
      </p:sp>
    </p:spTree>
    <p:extLst>
      <p:ext uri="{BB962C8B-B14F-4D97-AF65-F5344CB8AC3E}">
        <p14:creationId xmlns:p14="http://schemas.microsoft.com/office/powerpoint/2010/main" val="3134000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726AE-C547-F8E9-9E03-150125254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57BCA-13AD-DA15-435F-43D9D066E3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62E4C-7AE3-09E4-0DF5-A1928CC346F2}"/>
              </a:ext>
            </a:extLst>
          </p:cNvPr>
          <p:cNvSpPr>
            <a:spLocks noGrp="1"/>
          </p:cNvSpPr>
          <p:nvPr>
            <p:ph type="body" idx="1"/>
          </p:nvPr>
        </p:nvSpPr>
        <p:spPr/>
        <p:txBody>
          <a:bodyPr/>
          <a:lstStyle/>
          <a:p>
            <a:r>
              <a:rPr lang="en-US" sz="1200" baseline="0" dirty="0">
                <a:latin typeface="Arial" panose="020B0604020202020204" pitchFamily="34" charset="0"/>
                <a:cs typeface="Arial" panose="020B0604020202020204" pitchFamily="34" charset="0"/>
              </a:rPr>
              <a:t>You can also combine vegetables and fruits to meet the requirement at breakfast.</a:t>
            </a:r>
            <a:r>
              <a:rPr lang="en-US" sz="1200" dirty="0">
                <a:latin typeface="Arial" panose="020B0604020202020204" pitchFamily="34" charset="0"/>
                <a:cs typeface="Arial" panose="020B0604020202020204" pitchFamily="34" charset="0"/>
              </a:rPr>
              <a:t> Using our same example of the ½ cup requirement at breakfast for 3 through 5-year-olds, you could serve ¼ cup of avocados and ¼ cup of blueberries, as shown on the left side of the screen.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You can also serve just fruit to meet the requirement—so you can serve a ½ cup of blueberries as shown in the middle, with the oatmeal—or you can serve two or more different fruits—such as a ¼ cup of blueberries and a ¼ cup of peaches. </a:t>
            </a:r>
          </a:p>
          <a:p>
            <a:endParaRPr lang="en-US" sz="1200" dirty="0">
              <a:solidFill>
                <a:srgbClr val="FF0000"/>
              </a:solidFill>
            </a:endParaRPr>
          </a:p>
        </p:txBody>
      </p:sp>
      <p:sp>
        <p:nvSpPr>
          <p:cNvPr id="4" name="Slide Number Placeholder 3">
            <a:extLst>
              <a:ext uri="{FF2B5EF4-FFF2-40B4-BE49-F238E27FC236}">
                <a16:creationId xmlns:a16="http://schemas.microsoft.com/office/drawing/2014/main" id="{78F1C74E-7EFA-F7EF-AA0A-D8304BF40D4D}"/>
              </a:ext>
            </a:extLst>
          </p:cNvPr>
          <p:cNvSpPr>
            <a:spLocks noGrp="1"/>
          </p:cNvSpPr>
          <p:nvPr>
            <p:ph type="sldNum" sz="quarter" idx="5"/>
          </p:nvPr>
        </p:nvSpPr>
        <p:spPr/>
        <p:txBody>
          <a:bodyPr/>
          <a:lstStyle/>
          <a:p>
            <a:fld id="{8A92E9ED-D75D-DF40-B20F-46FB25F50A85}" type="slidenum">
              <a:rPr lang="en-US" smtClean="0"/>
              <a:t>25</a:t>
            </a:fld>
            <a:endParaRPr lang="en-US"/>
          </a:p>
        </p:txBody>
      </p:sp>
    </p:spTree>
    <p:extLst>
      <p:ext uri="{BB962C8B-B14F-4D97-AF65-F5344CB8AC3E}">
        <p14:creationId xmlns:p14="http://schemas.microsoft.com/office/powerpoint/2010/main" val="1538654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200" dirty="0">
                <a:latin typeface="Arial" panose="020B0604020202020204" pitchFamily="34" charset="0"/>
                <a:cs typeface="Arial" panose="020B0604020202020204" pitchFamily="34" charset="0"/>
              </a:rPr>
              <a:t>I know I just gave you a lot of information about vegetables at breakfast, so let’s put it into practice with a quick knowledge check.</a:t>
            </a:r>
            <a:r>
              <a:rPr lang="en-US" sz="1200" baseline="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Look at the four breakfast options on the screen. Assume there</a:t>
            </a:r>
            <a:r>
              <a:rPr lang="en-US" sz="1200" baseline="0" dirty="0">
                <a:latin typeface="Arial" panose="020B0604020202020204" pitchFamily="34" charset="0"/>
                <a:cs typeface="Arial" panose="020B0604020202020204" pitchFamily="34" charset="0"/>
              </a:rPr>
              <a:t> is enough of each item to meet the minimum amounts</a:t>
            </a:r>
            <a:r>
              <a:rPr lang="en-US" sz="1200" dirty="0">
                <a:latin typeface="Arial" panose="020B0604020202020204" pitchFamily="34" charset="0"/>
                <a:cs typeface="Arial" panose="020B0604020202020204" pitchFamily="34" charset="0"/>
              </a:rPr>
              <a:t> required</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Which</a:t>
            </a:r>
            <a:r>
              <a:rPr lang="en-US" sz="1200" baseline="0" dirty="0">
                <a:latin typeface="Arial" panose="020B0604020202020204" pitchFamily="34" charset="0"/>
                <a:cs typeface="Arial" panose="020B0604020202020204" pitchFamily="34" charset="0"/>
              </a:rPr>
              <a:t> breakfast meals listed below are reimbursable in the CACFP?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The choices are:</a:t>
            </a:r>
          </a:p>
          <a:p>
            <a:endParaRPr lang="en-US" sz="1200" baseline="0" dirty="0">
              <a:latin typeface="Arial" panose="020B0604020202020204" pitchFamily="34" charset="0"/>
              <a:cs typeface="Arial" panose="020B0604020202020204" pitchFamily="34" charset="0"/>
            </a:endParaRPr>
          </a:p>
          <a:p>
            <a:pPr marL="236761" indent="-236761">
              <a:buAutoNum type="alphaUcParenR"/>
            </a:pPr>
            <a:r>
              <a:rPr lang="en-US" sz="1200" baseline="0" dirty="0">
                <a:latin typeface="Arial" panose="020B0604020202020204" pitchFamily="34" charset="0"/>
                <a:cs typeface="Arial" panose="020B0604020202020204" pitchFamily="34" charset="0"/>
              </a:rPr>
              <a:t>Milk, roasted sweet potatoes, enriched waffle [pause and wait for</a:t>
            </a:r>
            <a:r>
              <a:rPr lang="en-US" sz="1200" dirty="0">
                <a:latin typeface="Arial" panose="020B0604020202020204" pitchFamily="34" charset="0"/>
                <a:cs typeface="Arial" panose="020B0604020202020204" pitchFamily="34" charset="0"/>
              </a:rPr>
              <a:t> a show of hands];</a:t>
            </a:r>
          </a:p>
          <a:p>
            <a:pPr marL="236761" indent="-236761">
              <a:buAutoNum type="alphaUcParenR"/>
            </a:pPr>
            <a:endParaRPr lang="en-US" sz="1200" dirty="0">
              <a:latin typeface="Arial" panose="020B0604020202020204" pitchFamily="34" charset="0"/>
              <a:cs typeface="Arial" panose="020B0604020202020204" pitchFamily="34" charset="0"/>
            </a:endParaRPr>
          </a:p>
          <a:p>
            <a:pPr marL="236761" indent="-236761">
              <a:buAutoNum type="alphaUcParenR"/>
            </a:pPr>
            <a:r>
              <a:rPr lang="en-US" sz="1200" baseline="0" dirty="0">
                <a:latin typeface="Arial" panose="020B0604020202020204" pitchFamily="34" charset="0"/>
                <a:cs typeface="Arial" panose="020B0604020202020204" pitchFamily="34" charset="0"/>
              </a:rPr>
              <a:t>Milk, whole grain-rich English muffin, fruit salad [pause and wait for</a:t>
            </a:r>
            <a:r>
              <a:rPr lang="en-US" sz="1200" dirty="0">
                <a:latin typeface="Arial" panose="020B0604020202020204" pitchFamily="34" charset="0"/>
                <a:cs typeface="Arial" panose="020B0604020202020204" pitchFamily="34" charset="0"/>
              </a:rPr>
              <a:t> a show of hands];</a:t>
            </a:r>
          </a:p>
          <a:p>
            <a:pPr marL="236761" indent="-236761">
              <a:buAutoNum type="alphaUcParenR"/>
            </a:pPr>
            <a:endParaRPr lang="en-US" sz="1200" baseline="0" dirty="0">
              <a:latin typeface="Arial" panose="020B0604020202020204" pitchFamily="34" charset="0"/>
              <a:cs typeface="Arial" panose="020B0604020202020204" pitchFamily="34" charset="0"/>
            </a:endParaRPr>
          </a:p>
          <a:p>
            <a:pPr marL="236761" indent="-236761">
              <a:buAutoNum type="alphaUcParenR"/>
            </a:pPr>
            <a:r>
              <a:rPr lang="en-US" sz="1200" baseline="0" dirty="0">
                <a:latin typeface="Arial" panose="020B0604020202020204" pitchFamily="34" charset="0"/>
                <a:cs typeface="Arial" panose="020B0604020202020204" pitchFamily="34" charset="0"/>
              </a:rPr>
              <a:t>Milk, black beans, potatoes, orange slices [pause and wait for</a:t>
            </a:r>
            <a:r>
              <a:rPr lang="en-US" sz="1200" dirty="0">
                <a:latin typeface="Arial" panose="020B0604020202020204" pitchFamily="34" charset="0"/>
                <a:cs typeface="Arial" panose="020B0604020202020204" pitchFamily="34" charset="0"/>
              </a:rPr>
              <a:t> a show of hands]; or</a:t>
            </a:r>
          </a:p>
          <a:p>
            <a:pPr marL="236761" indent="-236761">
              <a:buAutoNum type="alphaUcParenR"/>
            </a:pPr>
            <a:endParaRPr lang="en-US" sz="1200" baseline="0" dirty="0">
              <a:latin typeface="Arial" panose="020B0604020202020204" pitchFamily="34" charset="0"/>
              <a:cs typeface="Arial" panose="020B0604020202020204" pitchFamily="34" charset="0"/>
            </a:endParaRPr>
          </a:p>
          <a:p>
            <a:pPr marL="236761" indent="-236761">
              <a:buAutoNum type="alphaUcParenR"/>
            </a:pPr>
            <a:r>
              <a:rPr lang="en-US" sz="1200" baseline="0" dirty="0">
                <a:latin typeface="Arial" panose="020B0604020202020204" pitchFamily="34" charset="0"/>
                <a:cs typeface="Arial" panose="020B0604020202020204" pitchFamily="34" charset="0"/>
              </a:rPr>
              <a:t>Milk, cottage cheese, whole grain-rich bagel. </a:t>
            </a:r>
            <a:endParaRPr lang="en-US" sz="1200" baseline="0" dirty="0"/>
          </a:p>
          <a:p>
            <a:endParaRPr lang="en-US" sz="1200" baseline="0" dirty="0"/>
          </a:p>
        </p:txBody>
      </p:sp>
      <p:sp>
        <p:nvSpPr>
          <p:cNvPr id="4" name="Slide Number Placeholder 3"/>
          <p:cNvSpPr>
            <a:spLocks noGrp="1"/>
          </p:cNvSpPr>
          <p:nvPr>
            <p:ph type="sldNum" sz="quarter" idx="5"/>
          </p:nvPr>
        </p:nvSpPr>
        <p:spPr/>
        <p:txBody>
          <a:bodyPr/>
          <a:lstStyle/>
          <a:p>
            <a:fld id="{8A92E9ED-D75D-DF40-B20F-46FB25F50A85}" type="slidenum">
              <a:rPr lang="en-US" smtClean="0"/>
              <a:t>26</a:t>
            </a:fld>
            <a:endParaRPr lang="en-US"/>
          </a:p>
        </p:txBody>
      </p:sp>
    </p:spTree>
    <p:extLst>
      <p:ext uri="{BB962C8B-B14F-4D97-AF65-F5344CB8AC3E}">
        <p14:creationId xmlns:p14="http://schemas.microsoft.com/office/powerpoint/2010/main" val="220964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If you said meals A, B, and C  are reimbursable you are correct. Now let’s go through this together.</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Breakfast</a:t>
            </a:r>
            <a:r>
              <a:rPr lang="en-US" sz="1200" baseline="0" dirty="0">
                <a:latin typeface="Arial" panose="020B0604020202020204" pitchFamily="34" charset="0"/>
                <a:cs typeface="Arial" panose="020B0604020202020204" pitchFamily="34" charset="0"/>
              </a:rPr>
              <a:t> A is reimbursable, because you have roasted sweet potatoes as a vegetable.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Breakfast B is reimbursable, because you have fruit salad as a fruit.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Breakfast C is reimbursable, because you have potatoes as your vegetable, and beans as your meat alternate. Orange slices are extra.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Breakfast D is NOT reimbursable because you do not have a fruit or a vegetable. </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27</a:t>
            </a:fld>
            <a:endParaRPr lang="en-US"/>
          </a:p>
        </p:txBody>
      </p:sp>
    </p:spTree>
    <p:extLst>
      <p:ext uri="{BB962C8B-B14F-4D97-AF65-F5344CB8AC3E}">
        <p14:creationId xmlns:p14="http://schemas.microsoft.com/office/powerpoint/2010/main" val="722648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685800" y="4027570"/>
            <a:ext cx="5775158" cy="4767513"/>
          </a:xfrm>
        </p:spPr>
        <p:txBody>
          <a:bodyPr/>
          <a:lstStyle/>
          <a:p>
            <a:r>
              <a:rPr lang="en-US" sz="1200" baseline="0" dirty="0">
                <a:latin typeface="Arial" panose="020B0604020202020204" pitchFamily="34" charset="0"/>
                <a:cs typeface="Arial" panose="020B0604020202020204" pitchFamily="34" charset="0"/>
              </a:rPr>
              <a:t>Now, let’s talk about serving vegetables at lunch or supper in the CACFP.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A reimbursable lunch or supper in the CACFP contains foods from all five meal components. T</a:t>
            </a:r>
            <a:r>
              <a:rPr lang="en-US" sz="1200" dirty="0">
                <a:latin typeface="Arial" panose="020B0604020202020204" pitchFamily="34" charset="0"/>
                <a:cs typeface="Arial" panose="020B0604020202020204" pitchFamily="34" charset="0"/>
              </a:rPr>
              <a:t>he meal components are:</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Milk,</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Meats/Meat Alternates,</a:t>
            </a:r>
          </a:p>
          <a:p>
            <a:pPr marL="171450"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Vegetables,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Fruits, and</a:t>
            </a:r>
          </a:p>
          <a:p>
            <a:pPr marL="171450"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Grains.</a:t>
            </a:r>
          </a:p>
        </p:txBody>
      </p:sp>
      <p:sp>
        <p:nvSpPr>
          <p:cNvPr id="4" name="Slide Number Placeholder 3"/>
          <p:cNvSpPr>
            <a:spLocks noGrp="1"/>
          </p:cNvSpPr>
          <p:nvPr>
            <p:ph type="sldNum" sz="quarter" idx="5"/>
          </p:nvPr>
        </p:nvSpPr>
        <p:spPr/>
        <p:txBody>
          <a:bodyPr/>
          <a:lstStyle/>
          <a:p>
            <a:fld id="{8A92E9ED-D75D-DF40-B20F-46FB25F50A85}" type="slidenum">
              <a:rPr lang="en-US" smtClean="0"/>
              <a:t>28</a:t>
            </a:fld>
            <a:endParaRPr lang="en-US"/>
          </a:p>
        </p:txBody>
      </p:sp>
    </p:spTree>
    <p:extLst>
      <p:ext uri="{BB962C8B-B14F-4D97-AF65-F5344CB8AC3E}">
        <p14:creationId xmlns:p14="http://schemas.microsoft.com/office/powerpoint/2010/main" val="971069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F876E-5E0C-B133-61D0-76C699AD9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683460-56B6-69A3-B449-991203B63179}"/>
              </a:ext>
            </a:extLst>
          </p:cNvPr>
          <p:cNvSpPr>
            <a:spLocks noGrp="1" noRot="1" noChangeAspect="1"/>
          </p:cNvSpPr>
          <p:nvPr>
            <p:ph type="sldImg"/>
          </p:nvPr>
        </p:nvSpPr>
        <p:spPr>
          <a:xfrm>
            <a:off x="685800" y="630238"/>
            <a:ext cx="5486400" cy="3086100"/>
          </a:xfrm>
        </p:spPr>
      </p:sp>
      <p:sp>
        <p:nvSpPr>
          <p:cNvPr id="3" name="Notes Placeholder 2">
            <a:extLst>
              <a:ext uri="{FF2B5EF4-FFF2-40B4-BE49-F238E27FC236}">
                <a16:creationId xmlns:a16="http://schemas.microsoft.com/office/drawing/2014/main" id="{FB39AE89-0480-0FA3-0407-0423D5F129E1}"/>
              </a:ext>
            </a:extLst>
          </p:cNvPr>
          <p:cNvSpPr>
            <a:spLocks noGrp="1"/>
          </p:cNvSpPr>
          <p:nvPr>
            <p:ph type="body" idx="1"/>
          </p:nvPr>
        </p:nvSpPr>
        <p:spPr>
          <a:xfrm>
            <a:off x="685800" y="4027570"/>
            <a:ext cx="5775158" cy="4767513"/>
          </a:xfrm>
        </p:spPr>
        <p:txBody>
          <a:bodyPr/>
          <a:lstStyle/>
          <a:p>
            <a:r>
              <a:rPr lang="en-US" sz="1200" baseline="0" dirty="0">
                <a:latin typeface="Arial" panose="020B0604020202020204" pitchFamily="34" charset="0"/>
                <a:cs typeface="Arial" panose="020B0604020202020204" pitchFamily="34" charset="0"/>
              </a:rPr>
              <a:t>At lunch and supper, vegetables and fruits are two separate components.</a:t>
            </a:r>
            <a:r>
              <a:rPr lang="en-US" sz="1200" dirty="0">
                <a:latin typeface="Arial" panose="020B0604020202020204" pitchFamily="34" charset="0"/>
                <a:cs typeface="Arial" panose="020B0604020202020204" pitchFamily="34" charset="0"/>
              </a:rPr>
              <a:t> This means you </a:t>
            </a:r>
            <a:r>
              <a:rPr lang="en-US" sz="1200" baseline="0" dirty="0">
                <a:latin typeface="Arial" panose="020B0604020202020204" pitchFamily="34" charset="0"/>
                <a:cs typeface="Arial" panose="020B0604020202020204" pitchFamily="34" charset="0"/>
              </a:rPr>
              <a:t>need to serve at least one vegetable, and at least one fruit.</a:t>
            </a:r>
          </a:p>
          <a:p>
            <a:endParaRPr lang="en-US" sz="120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In the example shown on the left side of the screen, broccoli and fruit salad are provided to meet the fruit and vegetable requirements. Again, you want to make sure you are serving at least the minimum amount of each meal component for the age of the participant you are serving. </a:t>
            </a:r>
          </a:p>
          <a:p>
            <a:endParaRPr lang="en-US" sz="120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For example,</a:t>
            </a:r>
            <a:r>
              <a:rPr lang="en-US" sz="1200" dirty="0">
                <a:latin typeface="Arial" panose="020B0604020202020204" pitchFamily="34" charset="0"/>
                <a:cs typeface="Arial" panose="020B0604020202020204" pitchFamily="34" charset="0"/>
              </a:rPr>
              <a:t> let’s say this lunch is for adult participants. The minimum</a:t>
            </a:r>
            <a:r>
              <a:rPr lang="en-US" sz="1200" baseline="0" dirty="0">
                <a:latin typeface="Arial" panose="020B0604020202020204" pitchFamily="34" charset="0"/>
                <a:cs typeface="Arial" panose="020B0604020202020204" pitchFamily="34" charset="0"/>
              </a:rPr>
              <a:t> serving amount for adults at lunch and supper in the CACFP is a</a:t>
            </a:r>
            <a:r>
              <a:rPr lang="en-US" sz="1200" dirty="0">
                <a:latin typeface="Arial" panose="020B0604020202020204" pitchFamily="34" charset="0"/>
                <a:cs typeface="Arial" panose="020B0604020202020204" pitchFamily="34" charset="0"/>
              </a:rPr>
              <a:t> ½ cup of vegetables, and a ½ cup of fruit. </a:t>
            </a:r>
            <a:r>
              <a:rPr lang="en-US" sz="1200" baseline="0" dirty="0">
                <a:latin typeface="Arial" panose="020B0604020202020204" pitchFamily="34" charset="0"/>
                <a:cs typeface="Arial" panose="020B0604020202020204" pitchFamily="34" charset="0"/>
              </a:rPr>
              <a:t> So, </a:t>
            </a:r>
            <a:r>
              <a:rPr lang="en-US" sz="1200" dirty="0">
                <a:latin typeface="Arial" panose="020B0604020202020204" pitchFamily="34" charset="0"/>
                <a:cs typeface="Arial" panose="020B0604020202020204" pitchFamily="34" charset="0"/>
              </a:rPr>
              <a:t>if you are serving this meal to adults, </a:t>
            </a:r>
            <a:r>
              <a:rPr lang="en-US" sz="1200" baseline="0" dirty="0">
                <a:latin typeface="Arial" panose="020B0604020202020204" pitchFamily="34" charset="0"/>
                <a:cs typeface="Arial" panose="020B0604020202020204" pitchFamily="34" charset="0"/>
              </a:rPr>
              <a:t>you want to make sure you serve at least a ½ cup of broccoli and a ½ cup of fruit salad to each participant</a:t>
            </a:r>
            <a:r>
              <a:rPr lang="en-US" sz="1200" dirty="0">
                <a:latin typeface="Arial" panose="020B0604020202020204" pitchFamily="34" charset="0"/>
                <a:cs typeface="Arial" panose="020B0604020202020204" pitchFamily="34" charset="0"/>
              </a:rPr>
              <a:t>, as part of a reimbursable meal. </a:t>
            </a:r>
            <a:r>
              <a:rPr lang="en-US" sz="1200" baseline="0" dirty="0">
                <a:latin typeface="Arial" panose="020B0604020202020204" pitchFamily="34" charset="0"/>
                <a:cs typeface="Arial" panose="020B0604020202020204" pitchFamily="34" charset="0"/>
              </a:rPr>
              <a:t>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You also have the option to serve a second, different vegetable in place of the fruits component. This is shown on the right side of the screen, where you have broccoli as one vegetable, and red bell pepper strips as the second vegetable, served in place of a fruit. </a:t>
            </a:r>
          </a:p>
          <a:p>
            <a:endParaRPr lang="en-US" sz="120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The amount of the second vegetable you serve must be the same, or more than, the required minimum amount of the fruit.  So, in this lunch for adult</a:t>
            </a:r>
            <a:r>
              <a:rPr lang="en-US" sz="1200" dirty="0">
                <a:latin typeface="Arial" panose="020B0604020202020204" pitchFamily="34" charset="0"/>
                <a:cs typeface="Arial" panose="020B0604020202020204" pitchFamily="34" charset="0"/>
              </a:rPr>
              <a:t> participants</a:t>
            </a:r>
            <a:r>
              <a:rPr lang="en-US" sz="1200" baseline="0" dirty="0">
                <a:latin typeface="Arial" panose="020B0604020202020204" pitchFamily="34" charset="0"/>
                <a:cs typeface="Arial" panose="020B0604020202020204" pitchFamily="34" charset="0"/>
              </a:rPr>
              <a:t>, you want to make sure each participant receives  a ½ cup of broccoli to meet the</a:t>
            </a:r>
            <a:r>
              <a:rPr lang="en-US" sz="1200" dirty="0">
                <a:latin typeface="Arial" panose="020B0604020202020204" pitchFamily="34" charset="0"/>
                <a:cs typeface="Arial" panose="020B0604020202020204" pitchFamily="34" charset="0"/>
              </a:rPr>
              <a:t> ½ cup vegetables requirement. You also want to </a:t>
            </a:r>
            <a:r>
              <a:rPr lang="en-US" sz="1200" baseline="0" dirty="0">
                <a:latin typeface="Arial" panose="020B0604020202020204" pitchFamily="34" charset="0"/>
                <a:cs typeface="Arial" panose="020B0604020202020204" pitchFamily="34" charset="0"/>
              </a:rPr>
              <a:t>serve a ½ cup of red peppers as well,</a:t>
            </a:r>
            <a:r>
              <a:rPr lang="en-US" sz="1200" dirty="0">
                <a:latin typeface="Arial" panose="020B0604020202020204" pitchFamily="34" charset="0"/>
                <a:cs typeface="Arial" panose="020B0604020202020204" pitchFamily="34" charset="0"/>
              </a:rPr>
              <a:t> because the fruit requirement for adult</a:t>
            </a:r>
            <a:r>
              <a:rPr lang="en-US" sz="1200" baseline="0" dirty="0">
                <a:latin typeface="Arial" panose="020B0604020202020204" pitchFamily="34" charset="0"/>
                <a:cs typeface="Arial" panose="020B0604020202020204" pitchFamily="34" charset="0"/>
              </a:rPr>
              <a:t> participants</a:t>
            </a:r>
            <a:r>
              <a:rPr lang="en-US" sz="1200" dirty="0">
                <a:latin typeface="Arial" panose="020B0604020202020204" pitchFamily="34" charset="0"/>
                <a:cs typeface="Arial" panose="020B0604020202020204" pitchFamily="34" charset="0"/>
              </a:rPr>
              <a:t> at lunch/supper is a ½ cup. </a:t>
            </a:r>
            <a:endParaRPr lang="en-US" sz="1200" baseline="0" dirty="0">
              <a:latin typeface="Arial" panose="020B0604020202020204" pitchFamily="34" charset="0"/>
              <a:cs typeface="Arial" panose="020B0604020202020204" pitchFamily="34" charset="0"/>
            </a:endParaRPr>
          </a:p>
          <a:p>
            <a:endParaRPr lang="en-US" sz="1200" baseline="0" dirty="0"/>
          </a:p>
          <a:p>
            <a:endParaRPr lang="en-US" sz="1200" baseline="0" dirty="0"/>
          </a:p>
        </p:txBody>
      </p:sp>
      <p:sp>
        <p:nvSpPr>
          <p:cNvPr id="4" name="Slide Number Placeholder 3">
            <a:extLst>
              <a:ext uri="{FF2B5EF4-FFF2-40B4-BE49-F238E27FC236}">
                <a16:creationId xmlns:a16="http://schemas.microsoft.com/office/drawing/2014/main" id="{4EAB12B7-D819-ABD2-D0F6-F3905A050569}"/>
              </a:ext>
            </a:extLst>
          </p:cNvPr>
          <p:cNvSpPr>
            <a:spLocks noGrp="1"/>
          </p:cNvSpPr>
          <p:nvPr>
            <p:ph type="sldNum" sz="quarter" idx="5"/>
          </p:nvPr>
        </p:nvSpPr>
        <p:spPr/>
        <p:txBody>
          <a:bodyPr/>
          <a:lstStyle/>
          <a:p>
            <a:fld id="{8A92E9ED-D75D-DF40-B20F-46FB25F50A85}" type="slidenum">
              <a:rPr lang="en-US" smtClean="0"/>
              <a:t>29</a:t>
            </a:fld>
            <a:endParaRPr lang="en-US"/>
          </a:p>
        </p:txBody>
      </p:sp>
    </p:spTree>
    <p:extLst>
      <p:ext uri="{BB962C8B-B14F-4D97-AF65-F5344CB8AC3E}">
        <p14:creationId xmlns:p14="http://schemas.microsoft.com/office/powerpoint/2010/main" val="2527419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I hope everyone has had an opportunity to obtain the digital version of the worksheet. If you were unable to download a digital copy before the start of the webinar, you can do so now by scanning the QR code on your screen. If you cannot obtain a digital copy of the worksheet, please follow along using the images on the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Aptos" panose="020B0004020202020204" pitchFamily="34" charset="0"/>
                <a:cs typeface="Arial" panose="020B0604020202020204" pitchFamily="34" charset="0"/>
              </a:rPr>
              <a:t>Now, </a:t>
            </a:r>
            <a:r>
              <a:rPr lang="en-US" sz="1200" dirty="0">
                <a:latin typeface="Aptos" panose="020B0004020202020204" pitchFamily="34" charset="0"/>
                <a:cs typeface="Arial" panose="020B0604020202020204" pitchFamily="34" charset="0"/>
              </a:rPr>
              <a:t>we will talk about different ways to serve vegetables at breakfast, lunch, supper and snack in the </a:t>
            </a:r>
            <a:r>
              <a:rPr lang="en-US" sz="1200" baseline="0" dirty="0">
                <a:latin typeface="Aptos" panose="020B0004020202020204" pitchFamily="34" charset="0"/>
                <a:cs typeface="Arial" panose="020B0604020202020204" pitchFamily="34" charset="0"/>
              </a:rPr>
              <a:t>CACFP</a:t>
            </a:r>
            <a:r>
              <a:rPr lang="en-US" sz="1200" dirty="0">
                <a:latin typeface="Aptos" panose="020B0004020202020204" pitchFamily="34" charset="0"/>
                <a:cs typeface="Arial" panose="020B0604020202020204" pitchFamily="34" charset="0"/>
              </a:rPr>
              <a:t>. </a:t>
            </a:r>
          </a:p>
          <a:p>
            <a:endParaRPr lang="en-US" sz="1200" dirty="0"/>
          </a:p>
        </p:txBody>
      </p:sp>
      <p:sp>
        <p:nvSpPr>
          <p:cNvPr id="4" name="Slide Number Placeholder 3"/>
          <p:cNvSpPr>
            <a:spLocks noGrp="1"/>
          </p:cNvSpPr>
          <p:nvPr>
            <p:ph type="sldNum" sz="quarter" idx="5"/>
          </p:nvPr>
        </p:nvSpPr>
        <p:spPr/>
        <p:txBody>
          <a:bodyPr/>
          <a:lstStyle/>
          <a:p>
            <a:fld id="{8A92E9ED-D75D-DF40-B20F-46FB25F50A85}" type="slidenum">
              <a:rPr lang="en-US" smtClean="0"/>
              <a:t>3</a:t>
            </a:fld>
            <a:endParaRPr lang="en-US" dirty="0"/>
          </a:p>
        </p:txBody>
      </p:sp>
    </p:spTree>
    <p:extLst>
      <p:ext uri="{BB962C8B-B14F-4D97-AF65-F5344CB8AC3E}">
        <p14:creationId xmlns:p14="http://schemas.microsoft.com/office/powerpoint/2010/main" val="481945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latin typeface="Arial" panose="020B0604020202020204" pitchFamily="34" charset="0"/>
                <a:cs typeface="Arial" panose="020B0604020202020204" pitchFamily="34" charset="0"/>
              </a:rPr>
              <a:t>Keep in mind that the option to serve a second vegetable in place of a fruit does not mean that you can serve a second portion of the same vegetable in place of the fruit. In other words, you could not serve two half-cup portions of broccoli to meet the ½ cup of vegetables, and the ½ cup of fruits, required at lunch for adults. You must serve two different vegetables.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Similarly, you may not substitute </a:t>
            </a:r>
            <a:r>
              <a:rPr lang="en-US" sz="1200" dirty="0">
                <a:latin typeface="Arial" panose="020B0604020202020204" pitchFamily="34" charset="0"/>
                <a:cs typeface="Arial" panose="020B0604020202020204" pitchFamily="34" charset="0"/>
              </a:rPr>
              <a:t>the vegetable component with fruit at </a:t>
            </a:r>
            <a:r>
              <a:rPr lang="en-US" sz="1200" baseline="0" dirty="0">
                <a:latin typeface="Arial" panose="020B0604020202020204" pitchFamily="34" charset="0"/>
                <a:cs typeface="Arial" panose="020B0604020202020204" pitchFamily="34" charset="0"/>
              </a:rPr>
              <a:t>lunch and supper. For example, the meal on the right that includes two different fruits, is not a reimbursable meal because it does not contain a vegetable. </a:t>
            </a:r>
          </a:p>
          <a:p>
            <a:endParaRPr lang="en-US" sz="1200" baseline="0" dirty="0"/>
          </a:p>
        </p:txBody>
      </p:sp>
      <p:sp>
        <p:nvSpPr>
          <p:cNvPr id="4" name="Slide Number Placeholder 3"/>
          <p:cNvSpPr>
            <a:spLocks noGrp="1"/>
          </p:cNvSpPr>
          <p:nvPr>
            <p:ph type="sldNum" sz="quarter" idx="5"/>
          </p:nvPr>
        </p:nvSpPr>
        <p:spPr/>
        <p:txBody>
          <a:bodyPr/>
          <a:lstStyle/>
          <a:p>
            <a:fld id="{8A92E9ED-D75D-DF40-B20F-46FB25F50A85}" type="slidenum">
              <a:rPr lang="en-US" smtClean="0"/>
              <a:t>30</a:t>
            </a:fld>
            <a:endParaRPr lang="en-US"/>
          </a:p>
        </p:txBody>
      </p:sp>
    </p:spTree>
    <p:extLst>
      <p:ext uri="{BB962C8B-B14F-4D97-AF65-F5344CB8AC3E}">
        <p14:creationId xmlns:p14="http://schemas.microsoft.com/office/powerpoint/2010/main" val="36842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3137" y="4400549"/>
            <a:ext cx="5739063" cy="4284663"/>
          </a:xfrm>
        </p:spPr>
        <p:txBody>
          <a:bodyPr/>
          <a:lstStyle/>
          <a:p>
            <a:r>
              <a:rPr lang="en-US" sz="1200" dirty="0">
                <a:latin typeface="Arial" panose="020B0604020202020204" pitchFamily="34" charset="0"/>
                <a:cs typeface="Arial" panose="020B0604020202020204" pitchFamily="34" charset="0"/>
              </a:rPr>
              <a:t>Ok, let’s put this information into practice again with a quick knowledge check.</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Look at the four lunch options on</a:t>
            </a:r>
            <a:r>
              <a:rPr lang="en-US" sz="1200" baseline="0" dirty="0">
                <a:latin typeface="Arial" panose="020B0604020202020204" pitchFamily="34" charset="0"/>
                <a:cs typeface="Arial" panose="020B0604020202020204" pitchFamily="34" charset="0"/>
              </a:rPr>
              <a:t> the screen</a:t>
            </a:r>
            <a:r>
              <a:rPr lang="en-US" sz="1200" dirty="0">
                <a:latin typeface="Arial" panose="020B0604020202020204" pitchFamily="34" charset="0"/>
                <a:cs typeface="Arial" panose="020B0604020202020204" pitchFamily="34" charset="0"/>
              </a:rPr>
              <a:t>. Assume there</a:t>
            </a:r>
            <a:r>
              <a:rPr lang="en-US" sz="1200" baseline="0" dirty="0">
                <a:latin typeface="Arial" panose="020B0604020202020204" pitchFamily="34" charset="0"/>
                <a:cs typeface="Arial" panose="020B0604020202020204" pitchFamily="34" charset="0"/>
              </a:rPr>
              <a:t> is enough of each food in each lunch to meet minimum serving requirements. </a:t>
            </a:r>
            <a:r>
              <a:rPr lang="en-US" sz="1200" dirty="0">
                <a:latin typeface="Arial" panose="020B0604020202020204" pitchFamily="34" charset="0"/>
                <a:cs typeface="Arial" panose="020B0604020202020204" pitchFamily="34" charset="0"/>
              </a:rPr>
              <a:t>Which</a:t>
            </a:r>
            <a:r>
              <a:rPr lang="en-US" sz="1200" baseline="0" dirty="0">
                <a:latin typeface="Arial" panose="020B0604020202020204" pitchFamily="34" charset="0"/>
                <a:cs typeface="Arial" panose="020B0604020202020204" pitchFamily="34" charset="0"/>
              </a:rPr>
              <a:t> lunches are reimbursable in the CACFP?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Note that I said “lunches”—so this means more than one lunch will be reimbursable. </a:t>
            </a:r>
          </a:p>
          <a:p>
            <a:endParaRPr lang="en-US" sz="12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Raise your hand if you think the answer is:</a:t>
            </a:r>
          </a:p>
          <a:p>
            <a:endParaRPr lang="en-US" sz="1200" baseline="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 Milk, whole-wheat noodles, sautéed tofu with broccoli, and pineapple chunks </a:t>
            </a:r>
            <a:r>
              <a:rPr lang="en-US" sz="1200" baseline="0" dirty="0">
                <a:latin typeface="Arial" panose="020B0604020202020204" pitchFamily="34" charset="0"/>
                <a:cs typeface="Arial" panose="020B0604020202020204" pitchFamily="34" charset="0"/>
              </a:rPr>
              <a:t>[pause and wait for</a:t>
            </a:r>
            <a:r>
              <a:rPr lang="en-US" sz="1200" dirty="0">
                <a:latin typeface="Arial" panose="020B0604020202020204" pitchFamily="34" charset="0"/>
                <a:cs typeface="Arial" panose="020B0604020202020204" pitchFamily="34" charset="0"/>
              </a:rPr>
              <a:t> a show of hands];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B) Milk, turkey burger on whole-wheat bun, carrot sticks, and spinach salad </a:t>
            </a:r>
            <a:r>
              <a:rPr lang="en-US" sz="1200" baseline="0" dirty="0">
                <a:latin typeface="Arial" panose="020B0604020202020204" pitchFamily="34" charset="0"/>
                <a:cs typeface="Arial" panose="020B0604020202020204" pitchFamily="34" charset="0"/>
              </a:rPr>
              <a:t>[pause and wait for</a:t>
            </a:r>
            <a:r>
              <a:rPr lang="en-US" sz="1200" dirty="0">
                <a:latin typeface="Arial" panose="020B0604020202020204" pitchFamily="34" charset="0"/>
                <a:cs typeface="Arial" panose="020B0604020202020204" pitchFamily="34" charset="0"/>
              </a:rPr>
              <a:t> a show of hands];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 Milk, grilled chicken, dinner roll, apple slices, and grapes </a:t>
            </a:r>
            <a:r>
              <a:rPr lang="en-US" sz="1200" baseline="0" dirty="0">
                <a:latin typeface="Arial" panose="020B0604020202020204" pitchFamily="34" charset="0"/>
                <a:cs typeface="Arial" panose="020B0604020202020204" pitchFamily="34" charset="0"/>
              </a:rPr>
              <a:t>[pause and wait for</a:t>
            </a:r>
            <a:r>
              <a:rPr lang="en-US" sz="1200" dirty="0">
                <a:latin typeface="Arial" panose="020B0604020202020204" pitchFamily="34" charset="0"/>
                <a:cs typeface="Arial" panose="020B0604020202020204" pitchFamily="34" charset="0"/>
              </a:rPr>
              <a:t> a show of hands]; or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 Milk, spaghetti with meatballs, roasted cauliflower, and steamed cauliflower </a:t>
            </a:r>
            <a:r>
              <a:rPr lang="en-US" sz="1200" baseline="0" dirty="0">
                <a:latin typeface="Arial" panose="020B0604020202020204" pitchFamily="34" charset="0"/>
                <a:cs typeface="Arial" panose="020B0604020202020204" pitchFamily="34" charset="0"/>
              </a:rPr>
              <a:t>[pause and wait for</a:t>
            </a:r>
            <a:r>
              <a:rPr lang="en-US" sz="1200" dirty="0">
                <a:latin typeface="Arial" panose="020B0604020202020204" pitchFamily="34" charset="0"/>
                <a:cs typeface="Arial" panose="020B0604020202020204" pitchFamily="34" charset="0"/>
              </a:rPr>
              <a:t> a show of hands].</a:t>
            </a:r>
          </a:p>
          <a:p>
            <a:endParaRPr lang="en-US" sz="1200" baseline="0" dirty="0"/>
          </a:p>
          <a:p>
            <a:endParaRPr lang="en-US" sz="1200" dirty="0"/>
          </a:p>
        </p:txBody>
      </p:sp>
      <p:sp>
        <p:nvSpPr>
          <p:cNvPr id="4" name="Slide Number Placeholder 3"/>
          <p:cNvSpPr>
            <a:spLocks noGrp="1"/>
          </p:cNvSpPr>
          <p:nvPr>
            <p:ph type="sldNum" sz="quarter" idx="5"/>
          </p:nvPr>
        </p:nvSpPr>
        <p:spPr/>
        <p:txBody>
          <a:bodyPr/>
          <a:lstStyle/>
          <a:p>
            <a:fld id="{8A92E9ED-D75D-DF40-B20F-46FB25F50A85}" type="slidenum">
              <a:rPr lang="en-US" smtClean="0"/>
              <a:t>31</a:t>
            </a:fld>
            <a:endParaRPr lang="en-US"/>
          </a:p>
        </p:txBody>
      </p:sp>
    </p:spTree>
    <p:extLst>
      <p:ext uri="{BB962C8B-B14F-4D97-AF65-F5344CB8AC3E}">
        <p14:creationId xmlns:p14="http://schemas.microsoft.com/office/powerpoint/2010/main" val="4186179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Great job everyone!! Let’s go through this together now:</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Lunch</a:t>
            </a:r>
            <a:r>
              <a:rPr lang="en-US" sz="1200" baseline="0" dirty="0">
                <a:latin typeface="Arial" panose="020B0604020202020204" pitchFamily="34" charset="0"/>
                <a:cs typeface="Arial" panose="020B0604020202020204" pitchFamily="34" charset="0"/>
              </a:rPr>
              <a:t> A is reimbursable, because you have broccoli as your vegetable, and pineapple chunks as your fruit.</a:t>
            </a:r>
          </a:p>
          <a:p>
            <a:r>
              <a:rPr lang="en-US" sz="1200" baseline="0" dirty="0">
                <a:latin typeface="Arial" panose="020B0604020202020204" pitchFamily="34" charset="0"/>
                <a:cs typeface="Arial" panose="020B0604020202020204" pitchFamily="34" charset="0"/>
              </a:rPr>
              <a:t> </a:t>
            </a:r>
          </a:p>
          <a:p>
            <a:r>
              <a:rPr lang="en-US" sz="1200" baseline="0" dirty="0">
                <a:latin typeface="Arial" panose="020B0604020202020204" pitchFamily="34" charset="0"/>
                <a:cs typeface="Arial" panose="020B0604020202020204" pitchFamily="34" charset="0"/>
              </a:rPr>
              <a:t>Lunch B is reimbursable, because you have carrot sticks as your vegetable,</a:t>
            </a:r>
            <a:r>
              <a:rPr lang="en-US" sz="1200" dirty="0">
                <a:latin typeface="Arial" panose="020B0604020202020204" pitchFamily="34" charset="0"/>
                <a:cs typeface="Arial" panose="020B0604020202020204" pitchFamily="34" charset="0"/>
              </a:rPr>
              <a:t> and spinach salad as a second, different vegetable in place of the fruit</a:t>
            </a:r>
            <a:r>
              <a:rPr lang="en-US" sz="1200" baseline="0" dirty="0">
                <a:latin typeface="Arial" panose="020B0604020202020204" pitchFamily="34" charset="0"/>
                <a:cs typeface="Arial" panose="020B0604020202020204" pitchFamily="34" charset="0"/>
              </a:rPr>
              <a:t>. </a:t>
            </a:r>
          </a:p>
          <a:p>
            <a:endParaRPr lang="en-US" sz="1200" baseline="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Lunch</a:t>
            </a:r>
            <a:r>
              <a:rPr lang="en-US" sz="1200" baseline="0" dirty="0">
                <a:latin typeface="Arial" panose="020B0604020202020204" pitchFamily="34" charset="0"/>
                <a:cs typeface="Arial" panose="020B0604020202020204" pitchFamily="34" charset="0"/>
              </a:rPr>
              <a:t> C is not reimbursable, because you have two fruits—apple slices and grapes,</a:t>
            </a:r>
            <a:r>
              <a:rPr lang="en-US" sz="1200" dirty="0">
                <a:latin typeface="Arial" panose="020B0604020202020204" pitchFamily="34" charset="0"/>
                <a:cs typeface="Arial" panose="020B0604020202020204" pitchFamily="34" charset="0"/>
              </a:rPr>
              <a:t> but no vegetables. </a:t>
            </a:r>
            <a:endParaRPr lang="en-US" sz="1200" baseline="0" dirty="0">
              <a:latin typeface="Arial" panose="020B0604020202020204" pitchFamily="34" charset="0"/>
              <a:cs typeface="Arial" panose="020B0604020202020204" pitchFamily="34" charset="0"/>
            </a:endParaRPr>
          </a:p>
          <a:p>
            <a:endParaRPr lang="en-US" sz="1200" baseline="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Lunch </a:t>
            </a:r>
            <a:r>
              <a:rPr lang="en-US" sz="1200" baseline="0" dirty="0">
                <a:latin typeface="Arial" panose="020B0604020202020204" pitchFamily="34" charset="0"/>
                <a:cs typeface="Arial" panose="020B0604020202020204" pitchFamily="34" charset="0"/>
              </a:rPr>
              <a:t>D is not reimbursable, because you are</a:t>
            </a:r>
            <a:r>
              <a:rPr lang="en-US" sz="1200" dirty="0">
                <a:latin typeface="Arial" panose="020B0604020202020204" pitchFamily="34" charset="0"/>
                <a:cs typeface="Arial" panose="020B0604020202020204" pitchFamily="34" charset="0"/>
              </a:rPr>
              <a:t> only serving one vegetable—cauliflower. Even though you are serving them two different ways—one roasted, one steamed—they are still the same food so you cannot count one as a vegetable to be served in place of fruit. </a:t>
            </a:r>
          </a:p>
          <a:p>
            <a:endParaRPr lang="en-US" sz="1200" dirty="0"/>
          </a:p>
        </p:txBody>
      </p:sp>
      <p:sp>
        <p:nvSpPr>
          <p:cNvPr id="4" name="Slide Number Placeholder 3"/>
          <p:cNvSpPr>
            <a:spLocks noGrp="1"/>
          </p:cNvSpPr>
          <p:nvPr>
            <p:ph type="sldNum" sz="quarter" idx="5"/>
          </p:nvPr>
        </p:nvSpPr>
        <p:spPr/>
        <p:txBody>
          <a:bodyPr/>
          <a:lstStyle/>
          <a:p>
            <a:fld id="{8A92E9ED-D75D-DF40-B20F-46FB25F50A85}" type="slidenum">
              <a:rPr lang="en-US" smtClean="0"/>
              <a:t>32</a:t>
            </a:fld>
            <a:endParaRPr lang="en-US"/>
          </a:p>
        </p:txBody>
      </p:sp>
    </p:spTree>
    <p:extLst>
      <p:ext uri="{BB962C8B-B14F-4D97-AF65-F5344CB8AC3E}">
        <p14:creationId xmlns:p14="http://schemas.microsoft.com/office/powerpoint/2010/main" val="9697696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latin typeface="Arial" panose="020B0604020202020204" pitchFamily="34" charset="0"/>
                <a:cs typeface="Arial" panose="020B0604020202020204" pitchFamily="34" charset="0"/>
              </a:rPr>
              <a:t>Finally, let’s talk about serving vegetables at snack in the CACFP.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Reimbursable snacks in the CACFP contain foods from two different food components. T</a:t>
            </a:r>
            <a:r>
              <a:rPr lang="en-US" sz="1200" dirty="0">
                <a:latin typeface="Arial" panose="020B0604020202020204" pitchFamily="34" charset="0"/>
                <a:cs typeface="Arial" panose="020B0604020202020204" pitchFamily="34" charset="0"/>
              </a:rPr>
              <a:t>he food components are:</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Milk,</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Meats/Meat Alternates,</a:t>
            </a:r>
          </a:p>
          <a:p>
            <a:pPr marL="171450"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Vegetables,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Fruits, and</a:t>
            </a:r>
          </a:p>
          <a:p>
            <a:pPr marL="171450"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Grains.</a:t>
            </a:r>
          </a:p>
          <a:p>
            <a:endParaRPr lang="en-US" sz="120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This</a:t>
            </a:r>
            <a:r>
              <a:rPr lang="en-US" sz="1200" dirty="0">
                <a:latin typeface="Arial" panose="020B0604020202020204" pitchFamily="34" charset="0"/>
                <a:cs typeface="Arial" panose="020B0604020202020204" pitchFamily="34" charset="0"/>
              </a:rPr>
              <a:t> means that vegetables are optional, but not required, at CACFP snacks.</a:t>
            </a:r>
          </a:p>
          <a:p>
            <a:endParaRPr lang="en-US" baseline="0" dirty="0"/>
          </a:p>
          <a:p>
            <a:endParaRPr lang="en-US" baseline="0" dirty="0"/>
          </a:p>
        </p:txBody>
      </p:sp>
      <p:sp>
        <p:nvSpPr>
          <p:cNvPr id="4" name="Slide Number Placeholder 3"/>
          <p:cNvSpPr>
            <a:spLocks noGrp="1"/>
          </p:cNvSpPr>
          <p:nvPr>
            <p:ph type="sldNum" sz="quarter" idx="5"/>
          </p:nvPr>
        </p:nvSpPr>
        <p:spPr/>
        <p:txBody>
          <a:bodyPr/>
          <a:lstStyle/>
          <a:p>
            <a:fld id="{8A92E9ED-D75D-DF40-B20F-46FB25F50A85}" type="slidenum">
              <a:rPr lang="en-US" smtClean="0"/>
              <a:t>33</a:t>
            </a:fld>
            <a:endParaRPr lang="en-US"/>
          </a:p>
        </p:txBody>
      </p:sp>
    </p:spTree>
    <p:extLst>
      <p:ext uri="{BB962C8B-B14F-4D97-AF65-F5344CB8AC3E}">
        <p14:creationId xmlns:p14="http://schemas.microsoft.com/office/powerpoint/2010/main" val="2331799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200" dirty="0">
                <a:latin typeface="Arial" panose="020B0604020202020204" pitchFamily="34" charset="0"/>
                <a:cs typeface="Arial" panose="020B0604020202020204" pitchFamily="34" charset="0"/>
              </a:rPr>
              <a:t>If you want to serve vegetables at snacks, here are some examples of how you can do so. You can serve vegetables, such as cucumbers and cherry tomatoes, with a meat alternate, such as cottage cheese. You can also serve vegetables like bell peppers, with milk, which counts toward the milk component.  </a:t>
            </a:r>
          </a:p>
          <a:p>
            <a:endParaRPr lang="en-US" sz="1200" baseline="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Just like with CACFP breakfast, lunches, and suppers, you want to make sure you serve enough of the food to meet required minimum serving amounts for each component.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So, if you are serving the snack on the left to your 6- through 18-year-olds, you want to make sure you are serving at least ¾ cup of cucumbers and cherry tomatoes to meet the vegetable requirement for this age group. You also want to serve enough cottage cheese to meet the 1 oz. eq. requirement for meat alternates for this age group. Water cannot be counted as a component in the CACFP, but as a best practice, USDA encourages you to offer water with snacks if other beverages, like milk or juice, are not offered.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For the example on the right, you want to make sure you are serving at least ¾ cup of bell peppers for the vegetable component, and at least 1 cup of milk if you are serving your 6-through 18-year-olds. You can serve a dip as an extra or additional food. </a:t>
            </a:r>
          </a:p>
          <a:p>
            <a:endParaRPr lang="en-US" sz="1200" dirty="0"/>
          </a:p>
          <a:p>
            <a:endParaRPr lang="en-US" sz="1200" baseline="0" dirty="0"/>
          </a:p>
          <a:p>
            <a:endParaRPr lang="en-US" sz="1200" baseline="0" dirty="0"/>
          </a:p>
          <a:p>
            <a:endParaRPr lang="en-US" sz="1200" baseline="0" dirty="0"/>
          </a:p>
        </p:txBody>
      </p:sp>
      <p:sp>
        <p:nvSpPr>
          <p:cNvPr id="4" name="Slide Number Placeholder 3"/>
          <p:cNvSpPr>
            <a:spLocks noGrp="1"/>
          </p:cNvSpPr>
          <p:nvPr>
            <p:ph type="sldNum" sz="quarter" idx="5"/>
          </p:nvPr>
        </p:nvSpPr>
        <p:spPr/>
        <p:txBody>
          <a:bodyPr/>
          <a:lstStyle/>
          <a:p>
            <a:fld id="{8A92E9ED-D75D-DF40-B20F-46FB25F50A85}" type="slidenum">
              <a:rPr lang="en-US" smtClean="0"/>
              <a:t>34</a:t>
            </a:fld>
            <a:endParaRPr lang="en-US"/>
          </a:p>
        </p:txBody>
      </p:sp>
    </p:spTree>
    <p:extLst>
      <p:ext uri="{BB962C8B-B14F-4D97-AF65-F5344CB8AC3E}">
        <p14:creationId xmlns:p14="http://schemas.microsoft.com/office/powerpoint/2010/main" val="1049925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latin typeface="Arial" panose="020B0604020202020204" pitchFamily="34" charset="0"/>
                <a:cs typeface="Arial" panose="020B0604020202020204" pitchFamily="34" charset="0"/>
              </a:rPr>
              <a:t>You can also serve vegetables with fruit, as shown in</a:t>
            </a:r>
            <a:r>
              <a:rPr lang="en-US" sz="1200" dirty="0">
                <a:latin typeface="Arial" panose="020B0604020202020204" pitchFamily="34" charset="0"/>
                <a:cs typeface="Arial" panose="020B0604020202020204" pitchFamily="34" charset="0"/>
              </a:rPr>
              <a:t> this Tropical Bean Salad, and </a:t>
            </a:r>
            <a:r>
              <a:rPr lang="en-US" sz="1200" baseline="0" dirty="0">
                <a:latin typeface="Arial" panose="020B0604020202020204" pitchFamily="34" charset="0"/>
                <a:cs typeface="Arial" panose="020B0604020202020204" pitchFamily="34" charset="0"/>
              </a:rPr>
              <a:t>again</a:t>
            </a:r>
            <a:r>
              <a:rPr lang="en-US" sz="1200" dirty="0">
                <a:latin typeface="Arial" panose="020B0604020202020204" pitchFamily="34" charset="0"/>
                <a:cs typeface="Arial" panose="020B0604020202020204" pitchFamily="34" charset="0"/>
              </a:rPr>
              <a:t> make sure that you serve enough vegetable and enough fruit to meet the minimum serving amounts required for both components. Or, you can serve vegetables with grains, such as a garden salad with whole grain-rich crackers. </a:t>
            </a:r>
            <a:endParaRPr lang="en-US" sz="1200" dirty="0">
              <a:solidFill>
                <a:srgbClr val="FF0000"/>
              </a:solidFill>
              <a:latin typeface="Arial" panose="020B0604020202020204" pitchFamily="34" charset="0"/>
              <a:cs typeface="Arial" panose="020B0604020202020204" pitchFamily="34" charset="0"/>
            </a:endParaRPr>
          </a:p>
          <a:p>
            <a:endParaRPr lang="en-US" sz="1200" baseline="0" dirty="0">
              <a:latin typeface="Arial" panose="020B0604020202020204" pitchFamily="34" charset="0"/>
              <a:cs typeface="Arial" panose="020B0604020202020204" pitchFamily="34" charset="0"/>
            </a:endParaRPr>
          </a:p>
          <a:p>
            <a:pPr defTabSz="947044">
              <a:defRPr/>
            </a:pPr>
            <a:r>
              <a:rPr lang="en-US" sz="1200" baseline="0" dirty="0">
                <a:latin typeface="Arial" panose="020B0604020202020204" pitchFamily="34" charset="0"/>
                <a:cs typeface="Arial" panose="020B0604020202020204" pitchFamily="34" charset="0"/>
              </a:rPr>
              <a:t>Remember</a:t>
            </a:r>
            <a:r>
              <a:rPr lang="en-US" sz="1200" dirty="0">
                <a:latin typeface="Arial" panose="020B0604020202020204" pitchFamily="34" charset="0"/>
                <a:cs typeface="Arial" panose="020B0604020202020204" pitchFamily="34" charset="0"/>
              </a:rPr>
              <a:t>, because vegetables are optional at snack, you can choose to serve two other components. One example</a:t>
            </a:r>
            <a:r>
              <a:rPr lang="en-US" sz="1200" baseline="0" dirty="0">
                <a:latin typeface="Arial" panose="020B0604020202020204" pitchFamily="34" charset="0"/>
                <a:cs typeface="Arial" panose="020B0604020202020204" pitchFamily="34" charset="0"/>
              </a:rPr>
              <a:t> might be peaches and </a:t>
            </a:r>
            <a:r>
              <a:rPr lang="en-US" sz="1200" dirty="0">
                <a:latin typeface="Arial" panose="020B0604020202020204" pitchFamily="34" charset="0"/>
                <a:cs typeface="Arial" panose="020B0604020202020204" pitchFamily="34" charset="0"/>
              </a:rPr>
              <a:t>yogurt, which satisfy the fruits and meat alternate components. Another example might be milk and whole grain-rich cereal, which satisfy the milk and grains components. </a:t>
            </a:r>
            <a:endParaRPr lang="en-US" sz="12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35</a:t>
            </a:fld>
            <a:endParaRPr lang="en-US"/>
          </a:p>
        </p:txBody>
      </p:sp>
    </p:spTree>
    <p:extLst>
      <p:ext uri="{BB962C8B-B14F-4D97-AF65-F5344CB8AC3E}">
        <p14:creationId xmlns:p14="http://schemas.microsoft.com/office/powerpoint/2010/main" val="4275075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latin typeface="Arial" panose="020B0604020202020204" pitchFamily="34" charset="0"/>
                <a:cs typeface="Arial" panose="020B0604020202020204" pitchFamily="34" charset="0"/>
              </a:rPr>
              <a:t>Keep in mind that snacks need to be made up of two different food components. So, serving only two different vegetables, such as cherry tomatoes and green peppers would not count as a reimbursable snack.</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Also, remember that although fruits and vegetables are separate components, you may not count a blended fruit and vegetable juice toward both components. In other words, you cannot serve only a blended vegetable and fruit juice as a reimbursable snack.</a:t>
            </a:r>
            <a:endParaRPr lang="en-US" sz="1200" baseline="0" dirty="0"/>
          </a:p>
        </p:txBody>
      </p:sp>
      <p:sp>
        <p:nvSpPr>
          <p:cNvPr id="4" name="Slide Number Placeholder 3"/>
          <p:cNvSpPr>
            <a:spLocks noGrp="1"/>
          </p:cNvSpPr>
          <p:nvPr>
            <p:ph type="sldNum" sz="quarter" idx="5"/>
          </p:nvPr>
        </p:nvSpPr>
        <p:spPr/>
        <p:txBody>
          <a:bodyPr/>
          <a:lstStyle/>
          <a:p>
            <a:fld id="{8A92E9ED-D75D-DF40-B20F-46FB25F50A85}" type="slidenum">
              <a:rPr lang="en-US" smtClean="0"/>
              <a:t>36</a:t>
            </a:fld>
            <a:endParaRPr lang="en-US"/>
          </a:p>
        </p:txBody>
      </p:sp>
    </p:spTree>
    <p:extLst>
      <p:ext uri="{BB962C8B-B14F-4D97-AF65-F5344CB8AC3E}">
        <p14:creationId xmlns:p14="http://schemas.microsoft.com/office/powerpoint/2010/main" val="3717201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37334"/>
          </a:xfrm>
        </p:spPr>
        <p:txBody>
          <a:bodyPr/>
          <a:lstStyle/>
          <a:p>
            <a:r>
              <a:rPr lang="en-US" sz="1200" dirty="0">
                <a:latin typeface="Arial" panose="020B0604020202020204" pitchFamily="34" charset="0"/>
                <a:cs typeface="Arial" panose="020B0604020202020204" pitchFamily="34" charset="0"/>
              </a:rPr>
              <a:t>Ok, let’s do one last knowledge check!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Look at the four snack</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options on your screen. Assume there</a:t>
            </a:r>
            <a:r>
              <a:rPr lang="en-US" sz="1200" baseline="0" dirty="0">
                <a:latin typeface="Arial" panose="020B0604020202020204" pitchFamily="34" charset="0"/>
                <a:cs typeface="Arial" panose="020B0604020202020204" pitchFamily="34" charset="0"/>
              </a:rPr>
              <a:t> is enough of each food in each snack to meet minimum serving requirements. </a:t>
            </a:r>
            <a:r>
              <a:rPr lang="en-US" sz="1200" dirty="0">
                <a:latin typeface="Arial" panose="020B0604020202020204" pitchFamily="34" charset="0"/>
                <a:cs typeface="Arial" panose="020B0604020202020204" pitchFamily="34" charset="0"/>
              </a:rPr>
              <a:t>Which</a:t>
            </a:r>
            <a:r>
              <a:rPr lang="en-US" sz="1200" baseline="0" dirty="0">
                <a:latin typeface="Arial" panose="020B0604020202020204" pitchFamily="34" charset="0"/>
                <a:cs typeface="Arial" panose="020B0604020202020204" pitchFamily="34" charset="0"/>
              </a:rPr>
              <a:t> snacks are reimbursable in the CACFP?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Note that I said “snacks”—so this means more than one snack</a:t>
            </a:r>
            <a:r>
              <a:rPr lang="en-US" sz="1200" dirty="0">
                <a:latin typeface="Arial" panose="020B0604020202020204" pitchFamily="34" charset="0"/>
                <a:cs typeface="Arial" panose="020B0604020202020204" pitchFamily="34" charset="0"/>
              </a:rPr>
              <a:t> </a:t>
            </a:r>
            <a:r>
              <a:rPr lang="en-US" sz="1200" baseline="0" dirty="0">
                <a:latin typeface="Arial" panose="020B0604020202020204" pitchFamily="34" charset="0"/>
                <a:cs typeface="Arial" panose="020B0604020202020204" pitchFamily="34" charset="0"/>
              </a:rPr>
              <a:t>will be reimbursable. </a:t>
            </a:r>
          </a:p>
          <a:p>
            <a:endParaRPr lang="en-US" sz="12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Raise your hand if you think the answer is:</a:t>
            </a:r>
          </a:p>
          <a:p>
            <a:endParaRPr lang="en-US" sz="1200" baseline="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 Bananas, sunflower seed butter, and water </a:t>
            </a:r>
            <a:r>
              <a:rPr lang="en-US" sz="1200" baseline="0" dirty="0">
                <a:latin typeface="Arial" panose="020B0604020202020204" pitchFamily="34" charset="0"/>
                <a:cs typeface="Arial" panose="020B0604020202020204" pitchFamily="34" charset="0"/>
              </a:rPr>
              <a:t>[pause and wait for</a:t>
            </a:r>
            <a:r>
              <a:rPr lang="en-US" sz="1200" dirty="0">
                <a:latin typeface="Arial" panose="020B0604020202020204" pitchFamily="34" charset="0"/>
                <a:cs typeface="Arial" panose="020B0604020202020204" pitchFamily="34" charset="0"/>
              </a:rPr>
              <a:t> a show of hands];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B) Watermelon cubes and orange juice </a:t>
            </a:r>
            <a:r>
              <a:rPr lang="en-US" sz="1200" baseline="0" dirty="0">
                <a:latin typeface="Arial" panose="020B0604020202020204" pitchFamily="34" charset="0"/>
                <a:cs typeface="Arial" panose="020B0604020202020204" pitchFamily="34" charset="0"/>
              </a:rPr>
              <a:t>[pause and wait for</a:t>
            </a:r>
            <a:r>
              <a:rPr lang="en-US" sz="1200" dirty="0">
                <a:latin typeface="Arial" panose="020B0604020202020204" pitchFamily="34" charset="0"/>
                <a:cs typeface="Arial" panose="020B0604020202020204" pitchFamily="34" charset="0"/>
              </a:rPr>
              <a:t> a show of hands];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 Carrot sticks, bean dip, and milk </a:t>
            </a:r>
            <a:r>
              <a:rPr lang="en-US" sz="1200" baseline="0" dirty="0">
                <a:latin typeface="Arial" panose="020B0604020202020204" pitchFamily="34" charset="0"/>
                <a:cs typeface="Arial" panose="020B0604020202020204" pitchFamily="34" charset="0"/>
              </a:rPr>
              <a:t>[pause and wait for</a:t>
            </a:r>
            <a:r>
              <a:rPr lang="en-US" sz="1200" dirty="0">
                <a:latin typeface="Arial" panose="020B0604020202020204" pitchFamily="34" charset="0"/>
                <a:cs typeface="Arial" panose="020B0604020202020204" pitchFamily="34" charset="0"/>
              </a:rPr>
              <a:t> a show of hands]; or</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 Grilled cheese sandwiches (made with whole grain-rich toast and cheddar cheese) and water.</a:t>
            </a:r>
          </a:p>
          <a:p>
            <a:pPr defTabSz="947044">
              <a:defRPr/>
            </a:pPr>
            <a:endParaRPr lang="en-US" sz="1200" baseline="0" dirty="0"/>
          </a:p>
          <a:p>
            <a:endParaRPr lang="en-US" sz="1200" dirty="0"/>
          </a:p>
        </p:txBody>
      </p:sp>
      <p:sp>
        <p:nvSpPr>
          <p:cNvPr id="4" name="Slide Number Placeholder 3"/>
          <p:cNvSpPr>
            <a:spLocks noGrp="1"/>
          </p:cNvSpPr>
          <p:nvPr>
            <p:ph type="sldNum" sz="quarter" idx="5"/>
          </p:nvPr>
        </p:nvSpPr>
        <p:spPr/>
        <p:txBody>
          <a:bodyPr/>
          <a:lstStyle/>
          <a:p>
            <a:fld id="{8A92E9ED-D75D-DF40-B20F-46FB25F50A85}" type="slidenum">
              <a:rPr lang="en-US" smtClean="0"/>
              <a:t>37</a:t>
            </a:fld>
            <a:endParaRPr lang="en-US"/>
          </a:p>
        </p:txBody>
      </p:sp>
    </p:spTree>
    <p:extLst>
      <p:ext uri="{BB962C8B-B14F-4D97-AF65-F5344CB8AC3E}">
        <p14:creationId xmlns:p14="http://schemas.microsoft.com/office/powerpoint/2010/main" val="18253364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4719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If  you said snacks A, C, and D  are reimbursable you are correct. Now let’s go through this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Snack</a:t>
            </a:r>
            <a:r>
              <a:rPr lang="en-US" sz="1200" baseline="0" dirty="0">
                <a:latin typeface="Arial" panose="020B0604020202020204" pitchFamily="34" charset="0"/>
                <a:cs typeface="Arial" panose="020B0604020202020204" pitchFamily="34" charset="0"/>
              </a:rPr>
              <a:t> A is reimbursable, because you have bananas for the fruit component, and sunflower seed butter as a meat alternate.</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Snack B is NOT reimbursable, because watermelon and orange juice are both fruits. This snack only has one meal component, and you need two food components for a reimbursable CACFP snack. </a:t>
            </a:r>
          </a:p>
          <a:p>
            <a:r>
              <a:rPr lang="en-US" sz="1200" baseline="0" dirty="0">
                <a:latin typeface="Arial" panose="020B0604020202020204" pitchFamily="34" charset="0"/>
                <a:cs typeface="Arial" panose="020B0604020202020204" pitchFamily="34" charset="0"/>
              </a:rPr>
              <a:t> </a:t>
            </a:r>
          </a:p>
          <a:p>
            <a:r>
              <a:rPr lang="en-US" sz="1200" baseline="0" dirty="0">
                <a:latin typeface="Arial" panose="020B0604020202020204" pitchFamily="34" charset="0"/>
                <a:cs typeface="Arial" panose="020B0604020202020204" pitchFamily="34" charset="0"/>
              </a:rPr>
              <a:t>Snack C is reimbursable</a:t>
            </a:r>
            <a:r>
              <a:rPr lang="en-US" sz="1200" dirty="0">
                <a:latin typeface="Arial" panose="020B0604020202020204" pitchFamily="34" charset="0"/>
                <a:cs typeface="Arial" panose="020B0604020202020204" pitchFamily="34" charset="0"/>
              </a:rPr>
              <a:t> because you have</a:t>
            </a:r>
            <a:r>
              <a:rPr lang="en-US" sz="1200" baseline="0" dirty="0">
                <a:latin typeface="Arial" panose="020B0604020202020204" pitchFamily="34" charset="0"/>
                <a:cs typeface="Arial" panose="020B0604020202020204" pitchFamily="34" charset="0"/>
              </a:rPr>
              <a:t> carrots  and bean dip for the vegetables component, and milk as your milk component. </a:t>
            </a:r>
          </a:p>
          <a:p>
            <a:endParaRPr lang="en-US" sz="1200" baseline="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Snack D is reimbursable because you have enriched</a:t>
            </a:r>
            <a:r>
              <a:rPr lang="en-US" sz="1200" baseline="0" dirty="0">
                <a:latin typeface="Arial" panose="020B0604020202020204" pitchFamily="34" charset="0"/>
                <a:cs typeface="Arial" panose="020B0604020202020204" pitchFamily="34" charset="0"/>
              </a:rPr>
              <a:t> bread as your grains component, and cheese as your meat alternate. </a:t>
            </a:r>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Nice work everyone!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Let’s wrap up today’s presentation with a brief overview of some Team Nutrition resources that may help get your participants interested and excited about trying vegetables. </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38</a:t>
            </a:fld>
            <a:endParaRPr lang="en-US"/>
          </a:p>
        </p:txBody>
      </p:sp>
    </p:spTree>
    <p:extLst>
      <p:ext uri="{BB962C8B-B14F-4D97-AF65-F5344CB8AC3E}">
        <p14:creationId xmlns:p14="http://schemas.microsoft.com/office/powerpoint/2010/main" val="3557177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23438"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Many</a:t>
            </a:r>
            <a:r>
              <a:rPr lang="en-US" sz="1200" baseline="0" dirty="0">
                <a:latin typeface="Arial" panose="020B0604020202020204" pitchFamily="34" charset="0"/>
                <a:cs typeface="Arial" panose="020B0604020202020204" pitchFamily="34" charset="0"/>
              </a:rPr>
              <a:t> of the vegetable recipes shown on the slides today come from USDA’s standardized recipes collection, with some of the recipes created specifically for the CACFP. All of these recipes include crediting information and are available in yields of 25 and 50 servings. Some of the recipes are also available in yields of 6 servings. The recipes shown on the screen and many more can be found on the Child Nutrition Recipe Box by using the web address on the screen. </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39</a:t>
            </a:fld>
            <a:endParaRPr lang="en-US" dirty="0"/>
          </a:p>
        </p:txBody>
      </p:sp>
    </p:spTree>
    <p:extLst>
      <p:ext uri="{BB962C8B-B14F-4D97-AF65-F5344CB8AC3E}">
        <p14:creationId xmlns:p14="http://schemas.microsoft.com/office/powerpoint/2010/main" val="818114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23438" rtl="0" eaLnBrk="1" fontAlgn="auto" latinLnBrk="0" hangingPunct="1">
              <a:lnSpc>
                <a:spcPct val="100000"/>
              </a:lnSpc>
              <a:spcBef>
                <a:spcPts val="0"/>
              </a:spcBef>
              <a:spcAft>
                <a:spcPts val="0"/>
              </a:spcAft>
              <a:buClrTx/>
              <a:buSzTx/>
              <a:buFontTx/>
              <a:buNone/>
              <a:tabLst/>
              <a:defRPr/>
            </a:pPr>
            <a:r>
              <a:rPr lang="en-US" dirty="0"/>
              <a:t>Vegetables are an essential part of a healthy eating pattern. </a:t>
            </a:r>
            <a:r>
              <a:rPr lang="en-US" sz="1200" kern="1200" dirty="0">
                <a:solidFill>
                  <a:schemeClr val="tx1"/>
                </a:solidFill>
                <a:effectLst/>
                <a:latin typeface="Arial" panose="020B0604020202020204" pitchFamily="34" charset="0"/>
                <a:ea typeface="+mn-ea"/>
                <a:cs typeface="Arial" panose="020B0604020202020204" pitchFamily="34" charset="0"/>
              </a:rPr>
              <a:t>Vegetables are nutrient‑dense foods that support growth, immunity, and long‑term health for people of all ages. Adding a variety of vegetables to meals and snacks adds color, texture, and flavor while helping children and adults meet their daily nutrition needs.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2E9ED-D75D-DF40-B20F-46FB25F50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5170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For those of you who may need assistance with crediting your favorite recipes, I want to highlight the Food Buying Guide for Child Nutrition Programs (or FBG).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The FBG helps Program operators determine how much of a food item to purchase and how it counts toward the meal pattern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Calibri"/>
              </a:rPr>
              <a:t>The FBG is your go-to resource for determining if a food is creditable – if you are not already familiar with it, please plan to spend time exploring this valuable tool.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resources is available as a downloadable PDF, interactive Web-based Tool, and Mobile App for smartphones and tablets. </a:t>
            </a:r>
            <a:endParaRPr lang="en-US" sz="1200" dirty="0"/>
          </a:p>
        </p:txBody>
      </p:sp>
      <p:sp>
        <p:nvSpPr>
          <p:cNvPr id="4" name="Slide Number Placeholder 3"/>
          <p:cNvSpPr>
            <a:spLocks noGrp="1"/>
          </p:cNvSpPr>
          <p:nvPr>
            <p:ph type="sldNum" sz="quarter" idx="5"/>
          </p:nvPr>
        </p:nvSpPr>
        <p:spPr/>
        <p:txBody>
          <a:bodyPr/>
          <a:lstStyle/>
          <a:p>
            <a:fld id="{8A92E9ED-D75D-DF40-B20F-46FB25F50A85}" type="slidenum">
              <a:rPr lang="en-US" smtClean="0"/>
              <a:t>40</a:t>
            </a:fld>
            <a:endParaRPr lang="en-US" dirty="0"/>
          </a:p>
        </p:txBody>
      </p:sp>
    </p:spTree>
    <p:extLst>
      <p:ext uri="{BB962C8B-B14F-4D97-AF65-F5344CB8AC3E}">
        <p14:creationId xmlns:p14="http://schemas.microsoft.com/office/powerpoint/2010/main" val="13551097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latin typeface="Arial" panose="020B0604020202020204" pitchFamily="34" charset="0"/>
                <a:cs typeface="Arial" panose="020B0604020202020204" pitchFamily="34" charset="0"/>
              </a:rPr>
              <a:t>Now, recipes and trying new foods sometimes go hand in hand. We know that getting children to try vegetables may be a challenge. Young children may need to see a new food, including vegetables, ten or more times before accepting it. Some child care operators have had success with Try-Day Fridays or Tasting Tuesdays, where children can try new vegetables, or vegetables prepared in different ways, and can rate how they felt about them.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Team Nutrition has two different taste-testing ballots that you</a:t>
            </a:r>
            <a:r>
              <a:rPr lang="en-US" sz="1200" baseline="0" dirty="0">
                <a:latin typeface="Arial" panose="020B0604020202020204" pitchFamily="34" charset="0"/>
                <a:cs typeface="Arial" panose="020B0604020202020204" pitchFamily="34" charset="0"/>
              </a:rPr>
              <a:t> can download and print.</a:t>
            </a:r>
            <a:endParaRPr lang="en-US" sz="1200" baseline="0" dirty="0"/>
          </a:p>
          <a:p>
            <a:endParaRPr lang="en-US" sz="1200" baseline="0" dirty="0"/>
          </a:p>
          <a:p>
            <a:r>
              <a:rPr lang="en-US" sz="1200" baseline="0" dirty="0"/>
              <a:t>.</a:t>
            </a:r>
          </a:p>
        </p:txBody>
      </p:sp>
      <p:sp>
        <p:nvSpPr>
          <p:cNvPr id="4" name="Slide Number Placeholder 3"/>
          <p:cNvSpPr>
            <a:spLocks noGrp="1"/>
          </p:cNvSpPr>
          <p:nvPr>
            <p:ph type="sldNum" sz="quarter" idx="5"/>
          </p:nvPr>
        </p:nvSpPr>
        <p:spPr/>
        <p:txBody>
          <a:bodyPr/>
          <a:lstStyle/>
          <a:p>
            <a:fld id="{8A92E9ED-D75D-DF40-B20F-46FB25F50A85}" type="slidenum">
              <a:rPr lang="en-US" smtClean="0"/>
              <a:t>41</a:t>
            </a:fld>
            <a:endParaRPr lang="en-US" dirty="0"/>
          </a:p>
        </p:txBody>
      </p:sp>
    </p:spTree>
    <p:extLst>
      <p:ext uri="{BB962C8B-B14F-4D97-AF65-F5344CB8AC3E}">
        <p14:creationId xmlns:p14="http://schemas.microsoft.com/office/powerpoint/2010/main" val="40957701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Page</a:t>
            </a:r>
            <a:r>
              <a:rPr lang="en-US" sz="1200" baseline="0" dirty="0">
                <a:latin typeface="Arial" panose="020B0604020202020204" pitchFamily="34" charset="0"/>
                <a:cs typeface="Arial" panose="020B0604020202020204" pitchFamily="34" charset="0"/>
              </a:rPr>
              <a:t> 4 of the worksheet includes a chart of when certain vegetables might be in season throughout the year. You can use this chart to help you choose foods for Try-Day Fridays, or any other tasting event!</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42</a:t>
            </a:fld>
            <a:endParaRPr lang="en-US"/>
          </a:p>
        </p:txBody>
      </p:sp>
    </p:spTree>
    <p:extLst>
      <p:ext uri="{BB962C8B-B14F-4D97-AF65-F5344CB8AC3E}">
        <p14:creationId xmlns:p14="http://schemas.microsoft.com/office/powerpoint/2010/main" val="8884669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3D516-154B-F387-DEDA-A22766D0B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844079-523E-3B1E-AA46-3F500B46CF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A10CC-C8B5-3A3C-212F-AC68A3EFADA9}"/>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Additionally,</a:t>
            </a:r>
            <a:r>
              <a:rPr lang="en-US" sz="1200" baseline="0" dirty="0">
                <a:latin typeface="Arial" panose="020B0604020202020204" pitchFamily="34" charset="0"/>
                <a:cs typeface="Arial" panose="020B0604020202020204" pitchFamily="34" charset="0"/>
              </a:rPr>
              <a:t> to promote healthy eating when children are at home, Team Nutrition’s Nibbles for Health Newsletters are available for child care providers to share information with parents and families. This collection includes a newsletter on Encouraging Vegetables and it  is available online. </a:t>
            </a:r>
            <a:endParaRPr lang="en-US" sz="1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5E5270-6899-35E5-6D42-C3A3249537A9}"/>
              </a:ext>
            </a:extLst>
          </p:cNvPr>
          <p:cNvSpPr>
            <a:spLocks noGrp="1"/>
          </p:cNvSpPr>
          <p:nvPr>
            <p:ph type="sldNum" sz="quarter" idx="5"/>
          </p:nvPr>
        </p:nvSpPr>
        <p:spPr/>
        <p:txBody>
          <a:bodyPr/>
          <a:lstStyle/>
          <a:p>
            <a:fld id="{8A92E9ED-D75D-DF40-B20F-46FB25F50A85}" type="slidenum">
              <a:rPr lang="en-US" smtClean="0"/>
              <a:t>43</a:t>
            </a:fld>
            <a:endParaRPr lang="en-US" dirty="0"/>
          </a:p>
        </p:txBody>
      </p:sp>
    </p:spTree>
    <p:extLst>
      <p:ext uri="{BB962C8B-B14F-4D97-AF65-F5344CB8AC3E}">
        <p14:creationId xmlns:p14="http://schemas.microsoft.com/office/powerpoint/2010/main" val="39134089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rPr>
              <a:t>Finally, Child Nutrition Program operators now have access to convenient crediting tip sheets that explain how to credit each of the five meal components across all Child Nutrition Programs. Each sheet offers straightforward, easy-to-use guidance for a specific meal component, including three separate sheets dedicated to grains. These resources are designed to support accurate crediting in every program.</a:t>
            </a:r>
          </a:p>
          <a:p>
            <a:endParaRPr lang="en-US" sz="1200" dirty="0">
              <a:effectLst/>
            </a:endParaRPr>
          </a:p>
          <a:p>
            <a:r>
              <a:rPr lang="en-US" sz="1200" dirty="0">
                <a:effectLst/>
              </a:rPr>
              <a:t>If you're not familiar with these tip sheets, we recommend reviewing them after the training.</a:t>
            </a:r>
          </a:p>
        </p:txBody>
      </p:sp>
      <p:sp>
        <p:nvSpPr>
          <p:cNvPr id="4" name="Slide Number Placeholder 3"/>
          <p:cNvSpPr>
            <a:spLocks noGrp="1"/>
          </p:cNvSpPr>
          <p:nvPr>
            <p:ph type="sldNum" sz="quarter" idx="5"/>
          </p:nvPr>
        </p:nvSpPr>
        <p:spPr/>
        <p:txBody>
          <a:bodyPr/>
          <a:lstStyle/>
          <a:p>
            <a:fld id="{8A92E9ED-D75D-DF40-B20F-46FB25F50A85}" type="slidenum">
              <a:rPr lang="en-US" smtClean="0"/>
              <a:t>44</a:t>
            </a:fld>
            <a:endParaRPr lang="en-US" dirty="0"/>
          </a:p>
        </p:txBody>
      </p:sp>
    </p:spTree>
    <p:extLst>
      <p:ext uri="{BB962C8B-B14F-4D97-AF65-F5344CB8AC3E}">
        <p14:creationId xmlns:p14="http://schemas.microsoft.com/office/powerpoint/2010/main" val="35179918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30A03-61A2-81A8-53D2-B508A8512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BE0B8-478E-6507-DC5E-4CF272ABF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8C3142-2732-2FC6-651D-BDF993A7870C}"/>
              </a:ext>
            </a:extLst>
          </p:cNvPr>
          <p:cNvSpPr>
            <a:spLocks noGrp="1"/>
          </p:cNvSpPr>
          <p:nvPr>
            <p:ph type="body" idx="1"/>
          </p:nvPr>
        </p:nvSpPr>
        <p:spPr/>
        <p:txBody>
          <a:bodyPr/>
          <a:lstStyle/>
          <a:p>
            <a:r>
              <a:rPr lang="en-US" dirty="0"/>
              <a:t>Now, that concludes the informational portion of this training, but we want to share a few frequently asked questions on this topic. </a:t>
            </a:r>
          </a:p>
          <a:p>
            <a:endParaRPr lang="en-US" dirty="0"/>
          </a:p>
          <a:p>
            <a:r>
              <a:rPr lang="en-US" dirty="0"/>
              <a:t>The first question we have is, if I put vegetable juice in a smoothie can I count that vegetable juice count as a vegetable?</a:t>
            </a:r>
          </a:p>
          <a:p>
            <a:endParaRPr lang="en-US" dirty="0"/>
          </a:p>
        </p:txBody>
      </p:sp>
      <p:sp>
        <p:nvSpPr>
          <p:cNvPr id="4" name="Slide Number Placeholder 3">
            <a:extLst>
              <a:ext uri="{FF2B5EF4-FFF2-40B4-BE49-F238E27FC236}">
                <a16:creationId xmlns:a16="http://schemas.microsoft.com/office/drawing/2014/main" id="{F659D52B-521D-7E72-B701-3268AF736B90}"/>
              </a:ext>
            </a:extLst>
          </p:cNvPr>
          <p:cNvSpPr>
            <a:spLocks noGrp="1"/>
          </p:cNvSpPr>
          <p:nvPr>
            <p:ph type="sldNum" sz="quarter" idx="5"/>
          </p:nvPr>
        </p:nvSpPr>
        <p:spPr/>
        <p:txBody>
          <a:bodyPr/>
          <a:lstStyle/>
          <a:p>
            <a:fld id="{C925F789-5C1B-7042-8240-4B2145EBD5A6}" type="slidenum">
              <a:rPr lang="en-US" smtClean="0"/>
              <a:t>45</a:t>
            </a:fld>
            <a:endParaRPr lang="en-US"/>
          </a:p>
        </p:txBody>
      </p:sp>
    </p:spTree>
    <p:extLst>
      <p:ext uri="{BB962C8B-B14F-4D97-AF65-F5344CB8AC3E}">
        <p14:creationId xmlns:p14="http://schemas.microsoft.com/office/powerpoint/2010/main" val="30922393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C4BFD-D02E-3EF0-7CFF-E22A6EEADA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C67B0-9DD8-F72D-AD61-0F698E489D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9D7FAF-2CA7-F81A-5884-704CC8D03CEE}"/>
              </a:ext>
            </a:extLst>
          </p:cNvPr>
          <p:cNvSpPr>
            <a:spLocks noGrp="1"/>
          </p:cNvSpPr>
          <p:nvPr>
            <p:ph type="body" idx="1"/>
          </p:nvPr>
        </p:nvSpPr>
        <p:spPr/>
        <p:txBody>
          <a:bodyPr/>
          <a:lstStyle/>
          <a:p>
            <a:r>
              <a:rPr lang="en-US" dirty="0"/>
              <a:t>A: Yes, vegetable juice or pureed vegetables used in a smoothie can count toward the vegetables component in the CACFP. Remember that juice can be served only once per day in the CACFP. So, if you served a smoothie that has vegetable juice or pureed vegetables, and you want to count the juice as part of the reimbursable meal or snack, then you may not serve any kind of juice, whether it’s vegetable juice or fruit juice, as part of another reimbursable CACFP meal or snack that day.</a:t>
            </a:r>
          </a:p>
          <a:p>
            <a:endParaRPr lang="en-US" dirty="0"/>
          </a:p>
        </p:txBody>
      </p:sp>
      <p:sp>
        <p:nvSpPr>
          <p:cNvPr id="4" name="Slide Number Placeholder 3">
            <a:extLst>
              <a:ext uri="{FF2B5EF4-FFF2-40B4-BE49-F238E27FC236}">
                <a16:creationId xmlns:a16="http://schemas.microsoft.com/office/drawing/2014/main" id="{A12B6D35-DE1A-606E-FEAB-B3310780971C}"/>
              </a:ext>
            </a:extLst>
          </p:cNvPr>
          <p:cNvSpPr>
            <a:spLocks noGrp="1"/>
          </p:cNvSpPr>
          <p:nvPr>
            <p:ph type="sldNum" sz="quarter" idx="5"/>
          </p:nvPr>
        </p:nvSpPr>
        <p:spPr/>
        <p:txBody>
          <a:bodyPr/>
          <a:lstStyle/>
          <a:p>
            <a:fld id="{C925F789-5C1B-7042-8240-4B2145EBD5A6}" type="slidenum">
              <a:rPr lang="en-US" smtClean="0"/>
              <a:t>46</a:t>
            </a:fld>
            <a:endParaRPr lang="en-US"/>
          </a:p>
        </p:txBody>
      </p:sp>
    </p:spTree>
    <p:extLst>
      <p:ext uri="{BB962C8B-B14F-4D97-AF65-F5344CB8AC3E}">
        <p14:creationId xmlns:p14="http://schemas.microsoft.com/office/powerpoint/2010/main" val="19578171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4BCB3-2DA7-9A4A-89BA-5DA0AC18D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639FDE-3F33-4235-2E1A-E455EFAAF8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E244C-EFE1-5A62-10AB-CD4AB56DB95E}"/>
              </a:ext>
            </a:extLst>
          </p:cNvPr>
          <p:cNvSpPr>
            <a:spLocks noGrp="1"/>
          </p:cNvSpPr>
          <p:nvPr>
            <p:ph type="body" idx="1"/>
          </p:nvPr>
        </p:nvSpPr>
        <p:spPr/>
        <p:txBody>
          <a:bodyPr/>
          <a:lstStyle/>
          <a:p>
            <a:r>
              <a:rPr lang="en-US" dirty="0"/>
              <a:t>The next question is, do vegetable noodles, like zucchini noodles, count as vegetables?</a:t>
            </a:r>
          </a:p>
          <a:p>
            <a:endParaRPr lang="en-US" dirty="0"/>
          </a:p>
        </p:txBody>
      </p:sp>
      <p:sp>
        <p:nvSpPr>
          <p:cNvPr id="4" name="Slide Number Placeholder 3">
            <a:extLst>
              <a:ext uri="{FF2B5EF4-FFF2-40B4-BE49-F238E27FC236}">
                <a16:creationId xmlns:a16="http://schemas.microsoft.com/office/drawing/2014/main" id="{015E2ACF-C98A-4CFB-F0E4-CE32FB9C0CCF}"/>
              </a:ext>
            </a:extLst>
          </p:cNvPr>
          <p:cNvSpPr>
            <a:spLocks noGrp="1"/>
          </p:cNvSpPr>
          <p:nvPr>
            <p:ph type="sldNum" sz="quarter" idx="5"/>
          </p:nvPr>
        </p:nvSpPr>
        <p:spPr/>
        <p:txBody>
          <a:bodyPr/>
          <a:lstStyle/>
          <a:p>
            <a:fld id="{C925F789-5C1B-7042-8240-4B2145EBD5A6}" type="slidenum">
              <a:rPr lang="en-US" smtClean="0"/>
              <a:t>47</a:t>
            </a:fld>
            <a:endParaRPr lang="en-US"/>
          </a:p>
        </p:txBody>
      </p:sp>
    </p:spTree>
    <p:extLst>
      <p:ext uri="{BB962C8B-B14F-4D97-AF65-F5344CB8AC3E}">
        <p14:creationId xmlns:p14="http://schemas.microsoft.com/office/powerpoint/2010/main" val="4182570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D8749-E115-2C45-2A0A-2CFB13AA2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D4E518-2C95-EEB7-302D-E031A2085F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559DBC-8DDF-D159-6366-FCD93CC8117E}"/>
              </a:ext>
            </a:extLst>
          </p:cNvPr>
          <p:cNvSpPr>
            <a:spLocks noGrp="1"/>
          </p:cNvSpPr>
          <p:nvPr>
            <p:ph type="body" idx="1"/>
          </p:nvPr>
        </p:nvSpPr>
        <p:spPr/>
        <p:txBody>
          <a:bodyPr/>
          <a:lstStyle/>
          <a:p>
            <a:r>
              <a:rPr lang="en-US" dirty="0"/>
              <a:t>A. Vegetables cut into the shape of noodles or spirals, such as carrot noodles or zucchini noodles, can count toward the vegetable component in the CACFP. Dry pasta made of 100% vegetable flours, such as lentil flour pasta or chickpea flour pasta, credits toward the vegetable requirements. For more information, please contact your State Agency or sponsoring organization </a:t>
            </a:r>
            <a:r>
              <a:rPr lang="en-US" sz="900" dirty="0">
                <a:effectLst/>
                <a:latin typeface="Source Sans Pro" panose="020B0503030403020204" pitchFamily="34" charset="0"/>
                <a:ea typeface="Source Sans Pro" panose="020B0503030403020204" pitchFamily="34" charset="0"/>
              </a:rPr>
              <a:t>and the Food Buying Guide for Child Nutrition Programs. </a:t>
            </a:r>
            <a:endParaRPr lang="en-US" dirty="0"/>
          </a:p>
          <a:p>
            <a:endParaRPr lang="en-US" dirty="0"/>
          </a:p>
        </p:txBody>
      </p:sp>
      <p:sp>
        <p:nvSpPr>
          <p:cNvPr id="4" name="Slide Number Placeholder 3">
            <a:extLst>
              <a:ext uri="{FF2B5EF4-FFF2-40B4-BE49-F238E27FC236}">
                <a16:creationId xmlns:a16="http://schemas.microsoft.com/office/drawing/2014/main" id="{6A0275B5-EA07-C066-D8FB-C0C869602FF8}"/>
              </a:ext>
            </a:extLst>
          </p:cNvPr>
          <p:cNvSpPr>
            <a:spLocks noGrp="1"/>
          </p:cNvSpPr>
          <p:nvPr>
            <p:ph type="sldNum" sz="quarter" idx="5"/>
          </p:nvPr>
        </p:nvSpPr>
        <p:spPr/>
        <p:txBody>
          <a:bodyPr/>
          <a:lstStyle/>
          <a:p>
            <a:fld id="{C925F789-5C1B-7042-8240-4B2145EBD5A6}" type="slidenum">
              <a:rPr lang="en-US" smtClean="0"/>
              <a:t>48</a:t>
            </a:fld>
            <a:endParaRPr lang="en-US"/>
          </a:p>
        </p:txBody>
      </p:sp>
    </p:spTree>
    <p:extLst>
      <p:ext uri="{BB962C8B-B14F-4D97-AF65-F5344CB8AC3E}">
        <p14:creationId xmlns:p14="http://schemas.microsoft.com/office/powerpoint/2010/main" val="21795562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23438" rtl="0" eaLnBrk="1" fontAlgn="auto" latinLnBrk="0" hangingPunct="1">
              <a:lnSpc>
                <a:spcPct val="100000"/>
              </a:lnSpc>
              <a:spcBef>
                <a:spcPts val="0"/>
              </a:spcBef>
              <a:spcAft>
                <a:spcPts val="0"/>
              </a:spcAft>
              <a:buClrTx/>
              <a:buSzTx/>
              <a:buFontTx/>
              <a:buNone/>
              <a:tabLst/>
              <a:defRPr/>
            </a:pPr>
            <a:r>
              <a:rPr lang="en-US" dirty="0"/>
              <a:t>Another common question is, are  there resources available that can help me determine which vegetables are creditable in the CACFP?</a:t>
            </a:r>
          </a:p>
          <a:p>
            <a:endParaRPr lang="en-US" dirty="0"/>
          </a:p>
        </p:txBody>
      </p:sp>
      <p:sp>
        <p:nvSpPr>
          <p:cNvPr id="4" name="Slide Number Placeholder 3"/>
          <p:cNvSpPr>
            <a:spLocks noGrp="1"/>
          </p:cNvSpPr>
          <p:nvPr>
            <p:ph type="sldNum" sz="quarter" idx="5"/>
          </p:nvPr>
        </p:nvSpPr>
        <p:spPr/>
        <p:txBody>
          <a:bodyPr/>
          <a:lstStyle/>
          <a:p>
            <a:fld id="{C925F789-5C1B-7042-8240-4B2145EBD5A6}" type="slidenum">
              <a:rPr lang="en-US" smtClean="0"/>
              <a:t>49</a:t>
            </a:fld>
            <a:endParaRPr lang="en-US"/>
          </a:p>
        </p:txBody>
      </p:sp>
    </p:spTree>
    <p:extLst>
      <p:ext uri="{BB962C8B-B14F-4D97-AF65-F5344CB8AC3E}">
        <p14:creationId xmlns:p14="http://schemas.microsoft.com/office/powerpoint/2010/main" val="1293123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When planning your CACFP menus, follow the Dietary Guideline for Americans and the Real Food Pyramids’ recommendations</a:t>
            </a:r>
            <a:r>
              <a:rPr kumimoji="0" lang="en-US" sz="900" b="0" i="0" u="none" strike="noStrike" kern="1200" cap="none" spc="0" normalizeH="0" baseline="0" noProof="0" dirty="0">
                <a:ln>
                  <a:noFill/>
                </a:ln>
                <a:effectLst/>
                <a:uLnTx/>
                <a:uFillTx/>
                <a:latin typeface="Source Sans Pro"/>
                <a:ea typeface="+mn-ea"/>
                <a:cs typeface="+mn-cs"/>
              </a:rPr>
              <a:t> which include selecting whole vegetables in their original form, when possible, choosing frozen, dried, or canned vegetables with no or very limited added sugars, and if desired, add flavor by seasoning vegetables with spices and herbs.</a:t>
            </a:r>
            <a:endParaRPr lang="en-US" sz="900" b="0" i="0" u="none" strike="noStrike" kern="1200" cap="none" spc="0" normalizeH="0" baseline="0" noProof="0" dirty="0">
              <a:ln>
                <a:noFill/>
              </a:ln>
              <a:effectLst/>
              <a:uLnTx/>
              <a:uFillTx/>
              <a:latin typeface="Source Sans Pro"/>
              <a:ea typeface="Source Sans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u="none" strike="noStrike" kern="1200" cap="none" spc="0" normalizeH="0" baseline="0" noProof="0" dirty="0">
              <a:ln>
                <a:noFill/>
              </a:ln>
              <a:effectLst/>
              <a:uLnTx/>
              <a:uFillTx/>
              <a:latin typeface="Source Sans Pro"/>
              <a:ea typeface="Source Sans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Source Sans Pro"/>
                <a:ea typeface="+mn-ea"/>
                <a:cs typeface="+mn-cs"/>
              </a:rPr>
              <a:t>For more information about the Dietary Guidelines and the Real Food Pyramid go to the web address shown on the slide,  https://realfood.gov/.</a:t>
            </a:r>
            <a:endParaRPr lang="en-US" sz="900" b="0" i="0" u="none" strike="noStrike" kern="1200" cap="none" spc="0" normalizeH="0" baseline="0" noProof="0" dirty="0">
              <a:ln>
                <a:noFill/>
              </a:ln>
              <a:effectLst/>
              <a:uLnTx/>
              <a:uFillTx/>
              <a:latin typeface="Source Sans Pro"/>
              <a:ea typeface="Source Sans Pro"/>
            </a:endParaRPr>
          </a:p>
          <a:p>
            <a:endParaRPr lang="en-US" dirty="0"/>
          </a:p>
        </p:txBody>
      </p:sp>
      <p:sp>
        <p:nvSpPr>
          <p:cNvPr id="4" name="Slide Number Placeholder 3"/>
          <p:cNvSpPr>
            <a:spLocks noGrp="1"/>
          </p:cNvSpPr>
          <p:nvPr>
            <p:ph type="sldNum" sz="quarter" idx="5"/>
          </p:nvPr>
        </p:nvSpPr>
        <p:spPr/>
        <p:txBody>
          <a:bodyPr/>
          <a:lstStyle/>
          <a:p>
            <a:fld id="{C925F789-5C1B-7042-8240-4B2145EBD5A6}" type="slidenum">
              <a:rPr lang="en-US" smtClean="0"/>
              <a:t>5</a:t>
            </a:fld>
            <a:endParaRPr lang="en-US"/>
          </a:p>
        </p:txBody>
      </p:sp>
    </p:spTree>
    <p:extLst>
      <p:ext uri="{BB962C8B-B14F-4D97-AF65-F5344CB8AC3E}">
        <p14:creationId xmlns:p14="http://schemas.microsoft.com/office/powerpoint/2010/main" val="25156800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FCBD6-6591-DE2F-3230-461E6CD69D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8A555-8907-0B7D-4B5F-EA1D09D0C8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DAEAC1-9562-F03A-6B01-2F9C706EF281}"/>
              </a:ext>
            </a:extLst>
          </p:cNvPr>
          <p:cNvSpPr>
            <a:spLocks noGrp="1"/>
          </p:cNvSpPr>
          <p:nvPr>
            <p:ph type="body" idx="1"/>
          </p:nvPr>
        </p:nvSpPr>
        <p:spPr/>
        <p:txBody>
          <a:bodyPr/>
          <a:lstStyle/>
          <a:p>
            <a:pPr marL="0" marR="0"/>
            <a:r>
              <a:rPr lang="en-US" sz="900" dirty="0">
                <a:effectLst/>
                <a:latin typeface="Source Sans Pro" panose="020B0503030403020204" pitchFamily="34" charset="0"/>
                <a:ea typeface="Source Sans Pro" panose="020B0503030403020204" pitchFamily="34" charset="0"/>
              </a:rPr>
              <a:t>A: Yes, a popular resource is the </a:t>
            </a:r>
            <a:r>
              <a:rPr lang="en-US" sz="900" i="1" dirty="0">
                <a:effectLst/>
                <a:latin typeface="Source Sans Pro" panose="020B0503030403020204" pitchFamily="34" charset="0"/>
                <a:ea typeface="Source Sans Pro" panose="020B0503030403020204" pitchFamily="34" charset="0"/>
              </a:rPr>
              <a:t>Crediting Handbook for the Child and Adult Care Food Program</a:t>
            </a:r>
            <a:r>
              <a:rPr lang="en-US" sz="900" dirty="0">
                <a:effectLst/>
                <a:latin typeface="Source Sans Pro" panose="020B0503030403020204" pitchFamily="34" charset="0"/>
                <a:ea typeface="Source Sans Pro" panose="020B0503030403020204" pitchFamily="34" charset="0"/>
              </a:rPr>
              <a:t>. This resource explains which foods are creditable in the CACFP and how they count toward meal pattern requirements</a:t>
            </a:r>
            <a:r>
              <a:rPr lang="en-US" sz="900" dirty="0">
                <a:latin typeface="Source Sans Pro" panose="020B0503030403020204" pitchFamily="34" charset="0"/>
                <a:ea typeface="Source Sans Pro" panose="020B0503030403020204" pitchFamily="34" charset="0"/>
              </a:rPr>
              <a:t>. It </a:t>
            </a:r>
            <a:r>
              <a:rPr lang="en-US" sz="900" dirty="0">
                <a:effectLst/>
                <a:latin typeface="Source Sans Pro" panose="020B0503030403020204" pitchFamily="34" charset="0"/>
                <a:ea typeface="Source Sans Pro" panose="020B0503030403020204" pitchFamily="34" charset="0"/>
              </a:rPr>
              <a:t>gives guidance on what forms of vegetables are allowed (fresh, frozen, canned, dried), how mixed dishes credit, and general program guidance. This resource is a companion piece to the Food Buying Guide for Child Nutrition Programs, the primary tool programs use to determine whether a vegetable is creditable in CACFP. </a:t>
            </a:r>
          </a:p>
          <a:p>
            <a:endParaRPr lang="en-US" dirty="0"/>
          </a:p>
        </p:txBody>
      </p:sp>
      <p:sp>
        <p:nvSpPr>
          <p:cNvPr id="4" name="Slide Number Placeholder 3">
            <a:extLst>
              <a:ext uri="{FF2B5EF4-FFF2-40B4-BE49-F238E27FC236}">
                <a16:creationId xmlns:a16="http://schemas.microsoft.com/office/drawing/2014/main" id="{AB221E3A-CAC6-ED4F-05A3-58008FEFB31C}"/>
              </a:ext>
            </a:extLst>
          </p:cNvPr>
          <p:cNvSpPr>
            <a:spLocks noGrp="1"/>
          </p:cNvSpPr>
          <p:nvPr>
            <p:ph type="sldNum" sz="quarter" idx="5"/>
          </p:nvPr>
        </p:nvSpPr>
        <p:spPr/>
        <p:txBody>
          <a:bodyPr/>
          <a:lstStyle/>
          <a:p>
            <a:fld id="{C925F789-5C1B-7042-8240-4B2145EBD5A6}" type="slidenum">
              <a:rPr lang="en-US" smtClean="0"/>
              <a:t>50</a:t>
            </a:fld>
            <a:endParaRPr lang="en-US"/>
          </a:p>
        </p:txBody>
      </p:sp>
    </p:spTree>
    <p:extLst>
      <p:ext uri="{BB962C8B-B14F-4D97-AF65-F5344CB8AC3E}">
        <p14:creationId xmlns:p14="http://schemas.microsoft.com/office/powerpoint/2010/main" val="29598875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23438" rtl="0" eaLnBrk="1" fontAlgn="auto" latinLnBrk="0" hangingPunct="1">
              <a:lnSpc>
                <a:spcPct val="100000"/>
              </a:lnSpc>
              <a:spcBef>
                <a:spcPts val="0"/>
              </a:spcBef>
              <a:spcAft>
                <a:spcPts val="0"/>
              </a:spcAft>
              <a:buClrTx/>
              <a:buSzTx/>
              <a:buFontTx/>
              <a:buNone/>
              <a:tabLst/>
              <a:defRPr/>
            </a:pPr>
            <a:r>
              <a:rPr lang="en-US" dirty="0"/>
              <a:t>The next question is, can I serve the same vegetable multiple times a week? </a:t>
            </a:r>
          </a:p>
          <a:p>
            <a:endParaRPr lang="en-US" dirty="0"/>
          </a:p>
        </p:txBody>
      </p:sp>
      <p:sp>
        <p:nvSpPr>
          <p:cNvPr id="4" name="Slide Number Placeholder 3"/>
          <p:cNvSpPr>
            <a:spLocks noGrp="1"/>
          </p:cNvSpPr>
          <p:nvPr>
            <p:ph type="sldNum" sz="quarter" idx="5"/>
          </p:nvPr>
        </p:nvSpPr>
        <p:spPr/>
        <p:txBody>
          <a:bodyPr/>
          <a:lstStyle/>
          <a:p>
            <a:fld id="{C925F789-5C1B-7042-8240-4B2145EBD5A6}" type="slidenum">
              <a:rPr lang="en-US" smtClean="0"/>
              <a:t>51</a:t>
            </a:fld>
            <a:endParaRPr lang="en-US"/>
          </a:p>
        </p:txBody>
      </p:sp>
    </p:spTree>
    <p:extLst>
      <p:ext uri="{BB962C8B-B14F-4D97-AF65-F5344CB8AC3E}">
        <p14:creationId xmlns:p14="http://schemas.microsoft.com/office/powerpoint/2010/main" val="30047572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A5DBC-E26A-C2CC-A0FE-A3FE3F444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F2859E-61CF-87C9-E792-372DED8903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AE1E3C-C2FF-6DD6-5B08-96812CE6BDFC}"/>
              </a:ext>
            </a:extLst>
          </p:cNvPr>
          <p:cNvSpPr>
            <a:spLocks noGrp="1"/>
          </p:cNvSpPr>
          <p:nvPr>
            <p:ph type="body" idx="1"/>
          </p:nvPr>
        </p:nvSpPr>
        <p:spPr/>
        <p:txBody>
          <a:bodyPr/>
          <a:lstStyle/>
          <a:p>
            <a:r>
              <a:rPr lang="en-US" dirty="0"/>
              <a:t>A: Yes. CACFP does not limit how often a vegetable can be served. However, as  best practice program operators are encouraged to serve a variety of vegetables throughout the week. The Dietary Guidelines for Americans emphasize consuming a wide variety of colorful, nutrient-dense vegetables in their whole forms throughout the day.</a:t>
            </a:r>
          </a:p>
          <a:p>
            <a:endParaRPr lang="en-US" dirty="0"/>
          </a:p>
        </p:txBody>
      </p:sp>
      <p:sp>
        <p:nvSpPr>
          <p:cNvPr id="4" name="Slide Number Placeholder 3">
            <a:extLst>
              <a:ext uri="{FF2B5EF4-FFF2-40B4-BE49-F238E27FC236}">
                <a16:creationId xmlns:a16="http://schemas.microsoft.com/office/drawing/2014/main" id="{6F465BBD-A6AD-965F-A708-4F4F4290DB56}"/>
              </a:ext>
            </a:extLst>
          </p:cNvPr>
          <p:cNvSpPr>
            <a:spLocks noGrp="1"/>
          </p:cNvSpPr>
          <p:nvPr>
            <p:ph type="sldNum" sz="quarter" idx="5"/>
          </p:nvPr>
        </p:nvSpPr>
        <p:spPr/>
        <p:txBody>
          <a:bodyPr/>
          <a:lstStyle/>
          <a:p>
            <a:fld id="{C925F789-5C1B-7042-8240-4B2145EBD5A6}" type="slidenum">
              <a:rPr lang="en-US" smtClean="0"/>
              <a:t>52</a:t>
            </a:fld>
            <a:endParaRPr lang="en-US"/>
          </a:p>
        </p:txBody>
      </p:sp>
    </p:spTree>
    <p:extLst>
      <p:ext uri="{BB962C8B-B14F-4D97-AF65-F5344CB8AC3E}">
        <p14:creationId xmlns:p14="http://schemas.microsoft.com/office/powerpoint/2010/main" val="39231429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35539-789E-63DA-E6AB-75F138B4E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235EE-2C6E-9DAC-FED4-EBC7EDCF8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6C334C-0FFF-BE16-B15D-C8585AFDF876}"/>
              </a:ext>
            </a:extLst>
          </p:cNvPr>
          <p:cNvSpPr>
            <a:spLocks noGrp="1"/>
          </p:cNvSpPr>
          <p:nvPr>
            <p:ph type="body" idx="1"/>
          </p:nvPr>
        </p:nvSpPr>
        <p:spPr/>
        <p:txBody>
          <a:bodyPr/>
          <a:lstStyle/>
          <a:p>
            <a:r>
              <a:rPr lang="en-US" dirty="0"/>
              <a:t>And the last question we have time for is,  I usually serve carrots, peas, corn and potatoes. What are other vegetables that kids will eat? </a:t>
            </a:r>
          </a:p>
          <a:p>
            <a:endParaRPr lang="en-US" dirty="0"/>
          </a:p>
        </p:txBody>
      </p:sp>
      <p:sp>
        <p:nvSpPr>
          <p:cNvPr id="4" name="Slide Number Placeholder 3">
            <a:extLst>
              <a:ext uri="{FF2B5EF4-FFF2-40B4-BE49-F238E27FC236}">
                <a16:creationId xmlns:a16="http://schemas.microsoft.com/office/drawing/2014/main" id="{46592D51-71BB-A745-89CF-B1114EE8A9DE}"/>
              </a:ext>
            </a:extLst>
          </p:cNvPr>
          <p:cNvSpPr>
            <a:spLocks noGrp="1"/>
          </p:cNvSpPr>
          <p:nvPr>
            <p:ph type="sldNum" sz="quarter" idx="5"/>
          </p:nvPr>
        </p:nvSpPr>
        <p:spPr/>
        <p:txBody>
          <a:bodyPr/>
          <a:lstStyle/>
          <a:p>
            <a:fld id="{C925F789-5C1B-7042-8240-4B2145EBD5A6}" type="slidenum">
              <a:rPr lang="en-US" smtClean="0"/>
              <a:t>53</a:t>
            </a:fld>
            <a:endParaRPr lang="en-US"/>
          </a:p>
        </p:txBody>
      </p:sp>
    </p:spTree>
    <p:extLst>
      <p:ext uri="{BB962C8B-B14F-4D97-AF65-F5344CB8AC3E}">
        <p14:creationId xmlns:p14="http://schemas.microsoft.com/office/powerpoint/2010/main" val="36245408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1841C-CA9D-81E6-9E3A-0F12616EB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2BED95-F545-A9F3-242F-332887AFDF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1E8C53-3913-C05D-CA37-6329159A7514}"/>
              </a:ext>
            </a:extLst>
          </p:cNvPr>
          <p:cNvSpPr>
            <a:spLocks noGrp="1"/>
          </p:cNvSpPr>
          <p:nvPr>
            <p:ph type="body" idx="1"/>
          </p:nvPr>
        </p:nvSpPr>
        <p:spPr/>
        <p:txBody>
          <a:bodyPr/>
          <a:lstStyle/>
          <a:p>
            <a:r>
              <a:rPr lang="en-US" dirty="0"/>
              <a:t>A: Yes. CACFP does not limit how often a vegetable can be served. However, as  best practice program operators are encouraged to serve a variety of vegetables throughout the week. The Dietary Guidelines for Americans emphasize consuming a wide variety of colorful, nutrient-dense vegetables in their whole forms throughout the day.</a:t>
            </a:r>
          </a:p>
          <a:p>
            <a:endParaRPr lang="en-US" dirty="0"/>
          </a:p>
        </p:txBody>
      </p:sp>
      <p:sp>
        <p:nvSpPr>
          <p:cNvPr id="4" name="Slide Number Placeholder 3">
            <a:extLst>
              <a:ext uri="{FF2B5EF4-FFF2-40B4-BE49-F238E27FC236}">
                <a16:creationId xmlns:a16="http://schemas.microsoft.com/office/drawing/2014/main" id="{84007ABE-4F8F-E823-AF07-CCF11770FD2C}"/>
              </a:ext>
            </a:extLst>
          </p:cNvPr>
          <p:cNvSpPr>
            <a:spLocks noGrp="1"/>
          </p:cNvSpPr>
          <p:nvPr>
            <p:ph type="sldNum" sz="quarter" idx="5"/>
          </p:nvPr>
        </p:nvSpPr>
        <p:spPr/>
        <p:txBody>
          <a:bodyPr/>
          <a:lstStyle/>
          <a:p>
            <a:fld id="{C925F789-5C1B-7042-8240-4B2145EBD5A6}" type="slidenum">
              <a:rPr lang="en-US" smtClean="0"/>
              <a:t>54</a:t>
            </a:fld>
            <a:endParaRPr lang="en-US"/>
          </a:p>
        </p:txBody>
      </p:sp>
    </p:spTree>
    <p:extLst>
      <p:ext uri="{BB962C8B-B14F-4D97-AF65-F5344CB8AC3E}">
        <p14:creationId xmlns:p14="http://schemas.microsoft.com/office/powerpoint/2010/main" val="40628376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2343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Team Nutrition materials are available online from Team Nutrition’s website and are available for free download to anybody who is interested.</a:t>
            </a:r>
          </a:p>
          <a:p>
            <a:endParaRPr lang="en-US" dirty="0"/>
          </a:p>
        </p:txBody>
      </p:sp>
      <p:sp>
        <p:nvSpPr>
          <p:cNvPr id="4" name="Slide Number Placeholder 3"/>
          <p:cNvSpPr>
            <a:spLocks noGrp="1"/>
          </p:cNvSpPr>
          <p:nvPr>
            <p:ph type="sldNum" sz="quarter" idx="10"/>
          </p:nvPr>
        </p:nvSpPr>
        <p:spPr/>
        <p:txBody>
          <a:bodyPr/>
          <a:lstStyle/>
          <a:p>
            <a:fld id="{8A92E9ED-D75D-DF40-B20F-46FB25F50A85}" type="slidenum">
              <a:rPr lang="en-US" smtClean="0"/>
              <a:t>55</a:t>
            </a:fld>
            <a:endParaRPr lang="en-US"/>
          </a:p>
        </p:txBody>
      </p:sp>
    </p:spTree>
    <p:extLst>
      <p:ext uri="{BB962C8B-B14F-4D97-AF65-F5344CB8AC3E}">
        <p14:creationId xmlns:p14="http://schemas.microsoft.com/office/powerpoint/2010/main" val="28203123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These training slides were provided by U.S. Department of Agriculture's Team Nutrition. If you would like to learn more about Team Nutrition and additional resources available, please visit the website, subscribe to the e-newsletter, or connect with us via email at teamnutrition@usda.gov. </a:t>
            </a:r>
          </a:p>
        </p:txBody>
      </p:sp>
      <p:sp>
        <p:nvSpPr>
          <p:cNvPr id="4" name="Slide Number Placeholder 3"/>
          <p:cNvSpPr>
            <a:spLocks noGrp="1"/>
          </p:cNvSpPr>
          <p:nvPr>
            <p:ph type="sldNum" sz="quarter" idx="5"/>
          </p:nvPr>
        </p:nvSpPr>
        <p:spPr/>
        <p:txBody>
          <a:bodyPr/>
          <a:lstStyle/>
          <a:p>
            <a:fld id="{8A92E9ED-D75D-DF40-B20F-46FB25F50A85}" type="slidenum">
              <a:rPr lang="en-US" smtClean="0"/>
              <a:t>56</a:t>
            </a:fld>
            <a:endParaRPr lang="en-US"/>
          </a:p>
        </p:txBody>
      </p:sp>
    </p:spTree>
    <p:extLst>
      <p:ext uri="{BB962C8B-B14F-4D97-AF65-F5344CB8AC3E}">
        <p14:creationId xmlns:p14="http://schemas.microsoft.com/office/powerpoint/2010/main" val="33089595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you can stay connected with USDA via Facebook, X, Instagram, and YouTube.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taking this training!  </a:t>
            </a:r>
          </a:p>
          <a:p>
            <a:endParaRPr lang="en-US" dirty="0"/>
          </a:p>
        </p:txBody>
      </p:sp>
      <p:sp>
        <p:nvSpPr>
          <p:cNvPr id="4" name="Slide Number Placeholder 3"/>
          <p:cNvSpPr>
            <a:spLocks noGrp="1"/>
          </p:cNvSpPr>
          <p:nvPr>
            <p:ph type="sldNum" sz="quarter" idx="5"/>
          </p:nvPr>
        </p:nvSpPr>
        <p:spPr/>
        <p:txBody>
          <a:bodyPr/>
          <a:lstStyle/>
          <a:p>
            <a:fld id="{8A92E9ED-D75D-DF40-B20F-46FB25F50A85}" type="slidenum">
              <a:rPr lang="en-US" smtClean="0"/>
              <a:t>57</a:t>
            </a:fld>
            <a:endParaRPr lang="en-US"/>
          </a:p>
        </p:txBody>
      </p:sp>
    </p:spTree>
    <p:extLst>
      <p:ext uri="{BB962C8B-B14F-4D97-AF65-F5344CB8AC3E}">
        <p14:creationId xmlns:p14="http://schemas.microsoft.com/office/powerpoint/2010/main" val="2574005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7CAE3-4282-75B6-5E3D-5F6DC4D618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C9E234-9944-A110-808B-4F58BD682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D04BF0-90AD-4DF6-7142-5579C4AACCCE}"/>
              </a:ext>
            </a:extLst>
          </p:cNvPr>
          <p:cNvSpPr>
            <a:spLocks noGrp="1"/>
          </p:cNvSpPr>
          <p:nvPr>
            <p:ph type="body" idx="1"/>
          </p:nvPr>
        </p:nvSpPr>
        <p:spPr/>
        <p:txBody>
          <a:bodyPr/>
          <a:lstStyle/>
          <a:p>
            <a:pPr marL="0" marR="0" lvl="0" indent="0" algn="l" defTabSz="623438" rtl="0" eaLnBrk="1" fontAlgn="auto" latinLnBrk="0" hangingPunct="1">
              <a:lnSpc>
                <a:spcPct val="100000"/>
              </a:lnSpc>
              <a:spcBef>
                <a:spcPts val="0"/>
              </a:spcBef>
              <a:spcAft>
                <a:spcPts val="0"/>
              </a:spcAft>
              <a:buClrTx/>
              <a:buSzTx/>
              <a:buFontTx/>
              <a:buNone/>
              <a:tabLst/>
              <a:defRPr/>
            </a:pPr>
            <a:r>
              <a:rPr lang="en-US" sz="800" dirty="0"/>
              <a:t>On this slide, you can see how the  CACFP vegetable requirements align with the Dietary Guidelines for Americans. Offering vegetables at multiple meals gives Program operators more chances to serve a wider variety of vegetables. This helps participants explore different flavors and textures and ensures they receive a range of essential nutrients. </a:t>
            </a:r>
          </a:p>
        </p:txBody>
      </p:sp>
      <p:sp>
        <p:nvSpPr>
          <p:cNvPr id="4" name="Slide Number Placeholder 3">
            <a:extLst>
              <a:ext uri="{FF2B5EF4-FFF2-40B4-BE49-F238E27FC236}">
                <a16:creationId xmlns:a16="http://schemas.microsoft.com/office/drawing/2014/main" id="{D24516A6-4CC8-6972-2031-20D984A5B894}"/>
              </a:ext>
            </a:extLst>
          </p:cNvPr>
          <p:cNvSpPr>
            <a:spLocks noGrp="1"/>
          </p:cNvSpPr>
          <p:nvPr>
            <p:ph type="sldNum" sz="quarter" idx="5"/>
          </p:nvPr>
        </p:nvSpPr>
        <p:spPr/>
        <p:txBody>
          <a:bodyPr/>
          <a:lstStyle/>
          <a:p>
            <a:fld id="{C925F789-5C1B-7042-8240-4B2145EBD5A6}" type="slidenum">
              <a:rPr lang="en-US" smtClean="0"/>
              <a:t>6</a:t>
            </a:fld>
            <a:endParaRPr lang="en-US"/>
          </a:p>
        </p:txBody>
      </p:sp>
    </p:spTree>
    <p:extLst>
      <p:ext uri="{BB962C8B-B14F-4D97-AF65-F5344CB8AC3E}">
        <p14:creationId xmlns:p14="http://schemas.microsoft.com/office/powerpoint/2010/main" val="3310330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latin typeface="Aptos" panose="020B0004020202020204" pitchFamily="34" charset="0"/>
                <a:cs typeface="Arial" panose="020B0604020202020204" pitchFamily="34" charset="0"/>
              </a:rPr>
              <a:t>In the CACFP: </a:t>
            </a:r>
          </a:p>
          <a:p>
            <a:endParaRPr lang="en-US" sz="1200" baseline="0" dirty="0">
              <a:latin typeface="Aptos" panose="020B0004020202020204" pitchFamily="34" charset="0"/>
              <a:cs typeface="Arial" panose="020B0604020202020204" pitchFamily="34" charset="0"/>
            </a:endParaRPr>
          </a:p>
          <a:p>
            <a:pPr marL="177571" indent="-177571">
              <a:buFont typeface="Wingdings" panose="05000000000000000000" pitchFamily="2" charset="2"/>
              <a:buChar char="§"/>
            </a:pPr>
            <a:r>
              <a:rPr lang="en-US" sz="1200" dirty="0">
                <a:latin typeface="Aptos" panose="020B0004020202020204" pitchFamily="34" charset="0"/>
                <a:cs typeface="Arial" panose="020B0604020202020204" pitchFamily="34" charset="0"/>
              </a:rPr>
              <a:t>At breakfast, vegetables are a combined component with fruits. This means you may credit vegetables, fruits, or a combination of vegetables and fruits as part of a reimbursable breakfast. </a:t>
            </a:r>
          </a:p>
          <a:p>
            <a:pPr marL="177571" indent="-177571">
              <a:buFont typeface="Wingdings" panose="05000000000000000000" pitchFamily="2" charset="2"/>
              <a:buChar char="§"/>
            </a:pPr>
            <a:endParaRPr lang="en-US" sz="1200" baseline="0" dirty="0">
              <a:latin typeface="Aptos" panose="020B0004020202020204" pitchFamily="34" charset="0"/>
              <a:cs typeface="Arial" panose="020B0604020202020204" pitchFamily="34" charset="0"/>
            </a:endParaRPr>
          </a:p>
          <a:p>
            <a:pPr marL="177571" indent="-177571">
              <a:buFont typeface="Wingdings" panose="05000000000000000000" pitchFamily="2" charset="2"/>
              <a:buChar char="§"/>
            </a:pPr>
            <a:r>
              <a:rPr lang="en-US" sz="1200" dirty="0">
                <a:latin typeface="Aptos" panose="020B0004020202020204" pitchFamily="34" charset="0"/>
                <a:cs typeface="Arial" panose="020B0604020202020204" pitchFamily="34" charset="0"/>
              </a:rPr>
              <a:t>At lunch and supper, at least one vegetable is required. You may also serve a second, different vegetable, in place of a fruit.</a:t>
            </a:r>
          </a:p>
          <a:p>
            <a:pPr marL="177571" indent="-177571">
              <a:buFont typeface="Wingdings" panose="05000000000000000000" pitchFamily="2" charset="2"/>
              <a:buChar char="§"/>
            </a:pPr>
            <a:endParaRPr lang="en-US" sz="1200" baseline="0" dirty="0">
              <a:latin typeface="Aptos" panose="020B0004020202020204" pitchFamily="34" charset="0"/>
              <a:cs typeface="Arial" panose="020B0604020202020204" pitchFamily="34" charset="0"/>
            </a:endParaRPr>
          </a:p>
          <a:p>
            <a:pPr marL="177571" indent="-177571">
              <a:buFont typeface="Wingdings" panose="05000000000000000000" pitchFamily="2" charset="2"/>
              <a:buChar char="§"/>
            </a:pPr>
            <a:r>
              <a:rPr lang="en-US" sz="1200" dirty="0">
                <a:latin typeface="Aptos" panose="020B0004020202020204" pitchFamily="34" charset="0"/>
                <a:cs typeface="Arial" panose="020B0604020202020204" pitchFamily="34" charset="0"/>
              </a:rPr>
              <a:t>At snack, vegetables are optional. Snacks in the CACFP need foods from two different meal components, so you can serve vegetables with any other meal component—such as a vegetable and fruit. </a:t>
            </a:r>
          </a:p>
          <a:p>
            <a:pPr marL="651093" lvl="1" indent="-177571">
              <a:buFont typeface="Wingdings" panose="05000000000000000000" pitchFamily="2" charset="2"/>
              <a:buChar char="§"/>
            </a:pPr>
            <a:r>
              <a:rPr lang="en-US" sz="1200" dirty="0">
                <a:latin typeface="Aptos" panose="020B0004020202020204" pitchFamily="34" charset="0"/>
                <a:cs typeface="Arial" panose="020B0604020202020204" pitchFamily="34" charset="0"/>
              </a:rPr>
              <a:t>Or, you can serve a snack made up of a fruit and a grain, or milk and a meat/meat alternate. </a:t>
            </a:r>
          </a:p>
          <a:p>
            <a:pPr lvl="1"/>
            <a:endParaRPr lang="en-US" dirty="0"/>
          </a:p>
        </p:txBody>
      </p:sp>
      <p:sp>
        <p:nvSpPr>
          <p:cNvPr id="4" name="Slide Number Placeholder 3"/>
          <p:cNvSpPr>
            <a:spLocks noGrp="1"/>
          </p:cNvSpPr>
          <p:nvPr>
            <p:ph type="sldNum" sz="quarter" idx="5"/>
          </p:nvPr>
        </p:nvSpPr>
        <p:spPr/>
        <p:txBody>
          <a:bodyPr/>
          <a:lstStyle/>
          <a:p>
            <a:fld id="{8A92E9ED-D75D-DF40-B20F-46FB25F50A85}" type="slidenum">
              <a:rPr lang="en-US" smtClean="0"/>
              <a:t>7</a:t>
            </a:fld>
            <a:endParaRPr lang="en-US"/>
          </a:p>
        </p:txBody>
      </p:sp>
    </p:spTree>
    <p:extLst>
      <p:ext uri="{BB962C8B-B14F-4D97-AF65-F5344CB8AC3E}">
        <p14:creationId xmlns:p14="http://schemas.microsoft.com/office/powerpoint/2010/main" val="3212860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The bottom of page 1 shows examples of different ways you can serve vegetables as part of reimbursable CACFP meals and snacks.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A breakfast meal  can include vegetables, grains, and milk;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A lunch meal can include vegetables, fruits, meats or meat alternates, grains, and milk;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A snack can include vegetables and fruits.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We will also talk about some menu flexibilities in just a bit, such as serving a meat/meat alternate in place of grains at breakfast or serving a 2</a:t>
            </a:r>
            <a:r>
              <a:rPr kumimoji="0" lang="en-US" sz="1200" b="0" i="0" u="none" strike="noStrike" kern="1200" cap="none" spc="0" normalizeH="0" baseline="30000" noProof="0" dirty="0">
                <a:ln>
                  <a:noFill/>
                </a:ln>
                <a:solidFill>
                  <a:prstClr val="black"/>
                </a:solidFill>
                <a:effectLst/>
                <a:uLnTx/>
                <a:uFillTx/>
                <a:latin typeface="Aptos" panose="020B0004020202020204" pitchFamily="34" charset="0"/>
                <a:ea typeface="+mn-ea"/>
                <a:cs typeface="Arial" panose="020B0604020202020204" pitchFamily="34" charset="0"/>
              </a:rPr>
              <a:t>nd</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 vegetable in place of the fruit component at lunch and supper.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2E9ED-D75D-DF40-B20F-46FB25F50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83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All meals and snacks in the CACFP have required minimum serving amounts for each meal component. For example, at lunch and supper, each 3, 4, or 5 year old child must be served at least:</a:t>
            </a:r>
          </a:p>
          <a:p>
            <a:endParaRPr lang="en-US" sz="1200" dirty="0">
              <a:latin typeface="Arial" panose="020B0604020202020204" pitchFamily="34" charset="0"/>
              <a:cs typeface="Arial" panose="020B0604020202020204" pitchFamily="34" charset="0"/>
            </a:endParaRPr>
          </a:p>
          <a:p>
            <a:pPr marL="177571" indent="-177571">
              <a:buFont typeface="Arial" panose="020B0604020202020204" pitchFamily="34" charset="0"/>
              <a:buChar char="•"/>
            </a:pPr>
            <a:r>
              <a:rPr lang="en-US" sz="1200" dirty="0">
                <a:latin typeface="Arial" panose="020B0604020202020204" pitchFamily="34" charset="0"/>
                <a:cs typeface="Arial" panose="020B0604020202020204" pitchFamily="34" charset="0"/>
              </a:rPr>
              <a:t>6 fluid ounces (</a:t>
            </a:r>
            <a:r>
              <a:rPr lang="en-US" sz="1200" dirty="0" err="1">
                <a:latin typeface="Arial" panose="020B0604020202020204" pitchFamily="34" charset="0"/>
                <a:cs typeface="Arial" panose="020B0604020202020204" pitchFamily="34" charset="0"/>
              </a:rPr>
              <a:t>fl</a:t>
            </a:r>
            <a:r>
              <a:rPr lang="en-US" sz="1200" baseline="0" dirty="0">
                <a:latin typeface="Arial" panose="020B0604020202020204" pitchFamily="34" charset="0"/>
                <a:cs typeface="Arial" panose="020B0604020202020204" pitchFamily="34" charset="0"/>
              </a:rPr>
              <a:t> oz) </a:t>
            </a:r>
            <a:r>
              <a:rPr lang="en-US" sz="1200" dirty="0">
                <a:latin typeface="Arial" panose="020B0604020202020204" pitchFamily="34" charset="0"/>
                <a:cs typeface="Arial" panose="020B0604020202020204" pitchFamily="34" charset="0"/>
              </a:rPr>
              <a:t>of milk, </a:t>
            </a:r>
          </a:p>
          <a:p>
            <a:pPr marL="177571" indent="-177571">
              <a:buFont typeface="Arial" panose="020B0604020202020204" pitchFamily="34" charset="0"/>
              <a:buChar char="•"/>
            </a:pPr>
            <a:r>
              <a:rPr lang="en-US" sz="1200" dirty="0">
                <a:latin typeface="Arial" panose="020B0604020202020204" pitchFamily="34" charset="0"/>
                <a:cs typeface="Arial" panose="020B0604020202020204" pitchFamily="34" charset="0"/>
              </a:rPr>
              <a:t>1 ½ ounce equivalent (oz eq)</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of meats/meat alternates,</a:t>
            </a:r>
          </a:p>
          <a:p>
            <a:pPr marL="177571" indent="-177571">
              <a:buFont typeface="Arial" panose="020B0604020202020204" pitchFamily="34" charset="0"/>
              <a:buChar char="•"/>
            </a:pPr>
            <a:r>
              <a:rPr lang="en-US" sz="1200" dirty="0">
                <a:latin typeface="Arial" panose="020B0604020202020204" pitchFamily="34" charset="0"/>
                <a:cs typeface="Arial" panose="020B0604020202020204" pitchFamily="34" charset="0"/>
              </a:rPr>
              <a:t>¼ cup of vegetables,</a:t>
            </a:r>
          </a:p>
          <a:p>
            <a:pPr marL="177571" indent="-177571">
              <a:buFont typeface="Arial" panose="020B0604020202020204" pitchFamily="34" charset="0"/>
              <a:buChar char="•"/>
            </a:pPr>
            <a:r>
              <a:rPr lang="en-US" sz="1200" dirty="0">
                <a:latin typeface="Arial" panose="020B0604020202020204" pitchFamily="34" charset="0"/>
                <a:cs typeface="Arial" panose="020B0604020202020204" pitchFamily="34" charset="0"/>
              </a:rPr>
              <a:t>¼ cup of fruits, and </a:t>
            </a:r>
          </a:p>
          <a:p>
            <a:pPr marL="177571" indent="-177571">
              <a:buFont typeface="Arial" panose="020B0604020202020204" pitchFamily="34" charset="0"/>
              <a:buChar char="•"/>
            </a:pPr>
            <a:r>
              <a:rPr lang="en-US" sz="1200" dirty="0">
                <a:latin typeface="Arial" panose="020B0604020202020204" pitchFamily="34" charset="0"/>
                <a:cs typeface="Arial" panose="020B0604020202020204" pitchFamily="34" charset="0"/>
              </a:rPr>
              <a:t>½ ounce equivalent</a:t>
            </a:r>
            <a:r>
              <a:rPr lang="en-US" sz="1200" baseline="0" dirty="0">
                <a:latin typeface="Arial" panose="020B0604020202020204" pitchFamily="34" charset="0"/>
                <a:cs typeface="Arial" panose="020B0604020202020204" pitchFamily="34" charset="0"/>
              </a:rPr>
              <a:t> (oz eq) </a:t>
            </a:r>
            <a:r>
              <a:rPr lang="en-US" sz="1200" dirty="0">
                <a:latin typeface="Arial" panose="020B0604020202020204" pitchFamily="34" charset="0"/>
                <a:cs typeface="Arial" panose="020B0604020202020204" pitchFamily="34" charset="0"/>
              </a:rPr>
              <a:t>of grains. </a:t>
            </a:r>
          </a:p>
          <a:p>
            <a:pPr marL="177571" indent="-177571">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You can serve more than the minimum serving amount of a food component, but you must serve at least the minimum amount listed. </a:t>
            </a:r>
          </a:p>
          <a:p>
            <a:endParaRPr lang="en-US" sz="1200" baseline="0" dirty="0"/>
          </a:p>
          <a:p>
            <a:endParaRPr lang="en-US" sz="1200" baseline="0" dirty="0"/>
          </a:p>
        </p:txBody>
      </p:sp>
      <p:sp>
        <p:nvSpPr>
          <p:cNvPr id="4" name="Slide Number Placeholder 3"/>
          <p:cNvSpPr>
            <a:spLocks noGrp="1"/>
          </p:cNvSpPr>
          <p:nvPr>
            <p:ph type="sldNum" sz="quarter" idx="5"/>
          </p:nvPr>
        </p:nvSpPr>
        <p:spPr/>
        <p:txBody>
          <a:bodyPr/>
          <a:lstStyle/>
          <a:p>
            <a:fld id="{8A92E9ED-D75D-DF40-B20F-46FB25F50A85}" type="slidenum">
              <a:rPr lang="en-US" smtClean="0"/>
              <a:t>9</a:t>
            </a:fld>
            <a:endParaRPr lang="en-US"/>
          </a:p>
        </p:txBody>
      </p:sp>
    </p:spTree>
    <p:extLst>
      <p:ext uri="{BB962C8B-B14F-4D97-AF65-F5344CB8AC3E}">
        <p14:creationId xmlns:p14="http://schemas.microsoft.com/office/powerpoint/2010/main" val="2006474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7233-CC69-E946-8617-77D442B76BB7}"/>
              </a:ext>
            </a:extLst>
          </p:cNvPr>
          <p:cNvSpPr>
            <a:spLocks noGrp="1"/>
          </p:cNvSpPr>
          <p:nvPr>
            <p:ph type="ctrTitle"/>
          </p:nvPr>
        </p:nvSpPr>
        <p:spPr>
          <a:xfrm>
            <a:off x="365760" y="1133856"/>
            <a:ext cx="7372350" cy="573957"/>
          </a:xfrm>
          <a:prstGeom prst="rect">
            <a:avLst/>
          </a:prstGeom>
        </p:spPr>
        <p:txBody>
          <a:bodyPr lIns="0" tIns="0" rIns="0" bIns="0" anchor="t" anchorCtr="0">
            <a:normAutofit/>
          </a:bodyPr>
          <a:lstStyle>
            <a:lvl1pPr algn="l">
              <a:defRPr sz="4000" b="1" i="0">
                <a:solidFill>
                  <a:srgbClr val="0D5929"/>
                </a:solidFill>
                <a:latin typeface="Helvetica"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241D46D9-FA02-184B-9A52-0C4ABB7EFD14}"/>
              </a:ext>
            </a:extLst>
          </p:cNvPr>
          <p:cNvSpPr>
            <a:spLocks noGrp="1"/>
          </p:cNvSpPr>
          <p:nvPr>
            <p:ph type="subTitle" idx="1"/>
          </p:nvPr>
        </p:nvSpPr>
        <p:spPr>
          <a:xfrm>
            <a:off x="374209" y="3657600"/>
            <a:ext cx="5199656" cy="675005"/>
          </a:xfrm>
          <a:prstGeom prst="rect">
            <a:avLst/>
          </a:prstGeom>
        </p:spPr>
        <p:txBody>
          <a:bodyPr/>
          <a:lstStyle>
            <a:lvl1pPr marL="0" indent="0" algn="l">
              <a:buNone/>
              <a:defRPr sz="2400" b="0" i="0">
                <a:solidFill>
                  <a:schemeClr val="tx1">
                    <a:lumMod val="65000"/>
                    <a:lumOff val="35000"/>
                  </a:schemeClr>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12">
            <a:extLst>
              <a:ext uri="{FF2B5EF4-FFF2-40B4-BE49-F238E27FC236}">
                <a16:creationId xmlns:a16="http://schemas.microsoft.com/office/drawing/2014/main" id="{3D4B538B-91B0-6945-B582-5438D428218F}"/>
              </a:ext>
            </a:extLst>
          </p:cNvPr>
          <p:cNvSpPr>
            <a:spLocks noGrp="1"/>
          </p:cNvSpPr>
          <p:nvPr>
            <p:ph type="body" sz="quarter" idx="13"/>
          </p:nvPr>
        </p:nvSpPr>
        <p:spPr>
          <a:xfrm>
            <a:off x="374209" y="4602916"/>
            <a:ext cx="5199656" cy="374387"/>
          </a:xfrm>
          <a:prstGeom prst="rect">
            <a:avLst/>
          </a:prstGeom>
        </p:spPr>
        <p:txBody>
          <a:bodyPr>
            <a:normAutofit/>
          </a:bodyPr>
          <a:lstStyle>
            <a:lvl1pPr marL="0" indent="0">
              <a:buNone/>
              <a:defRPr sz="1800" b="0" i="0">
                <a:solidFill>
                  <a:schemeClr val="tx1">
                    <a:lumMod val="65000"/>
                    <a:lumOff val="35000"/>
                  </a:schemeClr>
                </a:solidFill>
                <a:latin typeface="Helvetica" pitchFamily="2" charset="0"/>
              </a:defRPr>
            </a:lvl1pPr>
          </a:lstStyle>
          <a:p>
            <a:pPr lvl="0"/>
            <a:endParaRPr lang="en-US" dirty="0"/>
          </a:p>
        </p:txBody>
      </p:sp>
    </p:spTree>
    <p:extLst>
      <p:ext uri="{BB962C8B-B14F-4D97-AF65-F5344CB8AC3E}">
        <p14:creationId xmlns:p14="http://schemas.microsoft.com/office/powerpoint/2010/main" val="1895280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p:nvPr>
        </p:nvSpPr>
        <p:spPr>
          <a:xfrm>
            <a:off x="0" y="0"/>
            <a:ext cx="7886700" cy="819149"/>
          </a:xfrm>
          <a:prstGeom prst="rect">
            <a:avLst/>
          </a:prstGeom>
        </p:spPr>
        <p:txBody>
          <a:bodyPr lIns="365760" tIns="228600" rIns="0" bIns="0"/>
          <a:lstStyle>
            <a:lvl1pPr>
              <a:defRPr sz="3000">
                <a:solidFill>
                  <a:srgbClr val="0D5929"/>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408264" y="944563"/>
            <a:ext cx="3868737" cy="312738"/>
          </a:xfrm>
          <a:prstGeom prst="rect">
            <a:avLst/>
          </a:prstGeom>
        </p:spPr>
        <p:txBody>
          <a:bodyPr lIns="0" anchor="t" anchorCtr="0"/>
          <a:lstStyle>
            <a:lvl1pPr marL="0" indent="0">
              <a:buNone/>
              <a:defRPr sz="18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p:nvPr>
        </p:nvSpPr>
        <p:spPr>
          <a:xfrm>
            <a:off x="408264" y="1317624"/>
            <a:ext cx="3868737" cy="613726"/>
          </a:xfrm>
          <a:prstGeom prst="rect">
            <a:avLst/>
          </a:prstGeom>
        </p:spPr>
        <p:txBody>
          <a:bodyPr/>
          <a:lstStyle>
            <a:lvl1pPr marL="0" indent="-137160">
              <a:buClr>
                <a:srgbClr val="0D5929"/>
              </a:buClr>
              <a:buFont typeface="Arial" panose="020B0604020202020204" pitchFamily="34" charset="0"/>
              <a:buChar char="•"/>
              <a:defRPr sz="1800" b="0" i="0">
                <a:solidFill>
                  <a:schemeClr val="tx1">
                    <a:lumMod val="65000"/>
                    <a:lumOff val="35000"/>
                  </a:schemeClr>
                </a:solidFill>
                <a:latin typeface="Helvetica" pitchFamily="2" charset="0"/>
              </a:defRPr>
            </a:lvl1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2998603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al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hasCustomPrompt="1"/>
          </p:nvPr>
        </p:nvSpPr>
        <p:spPr>
          <a:xfrm>
            <a:off x="0" y="0"/>
            <a:ext cx="7886700" cy="1009979"/>
          </a:xfrm>
          <a:prstGeom prst="rect">
            <a:avLst/>
          </a:prstGeom>
        </p:spPr>
        <p:txBody>
          <a:bodyPr lIns="365760" tIns="228600" rIns="0" bIns="0"/>
          <a:lstStyle>
            <a:lvl1pPr>
              <a:lnSpc>
                <a:spcPct val="100000"/>
              </a:lnSpc>
              <a:defRPr sz="3000">
                <a:solidFill>
                  <a:srgbClr val="0D5929"/>
                </a:solidFill>
              </a:defRPr>
            </a:lvl1pPr>
          </a:lstStyle>
          <a:p>
            <a:r>
              <a:rPr lang="en-US" dirty="0"/>
              <a:t>Click to edit title</a:t>
            </a:r>
            <a:br>
              <a:rPr lang="en-US" dirty="0"/>
            </a:br>
            <a:r>
              <a:rPr lang="en-US" dirty="0"/>
              <a:t>Second line title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368507" y="1421642"/>
            <a:ext cx="3868737" cy="312738"/>
          </a:xfrm>
          <a:prstGeom prst="rect">
            <a:avLst/>
          </a:prstGeom>
        </p:spPr>
        <p:txBody>
          <a:bodyPr lIns="0" anchor="t" anchorCtr="0"/>
          <a:lstStyle>
            <a:lvl1pPr marL="0" indent="0">
              <a:buNone/>
              <a:defRPr sz="18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p:nvPr>
        </p:nvSpPr>
        <p:spPr>
          <a:xfrm>
            <a:off x="368507" y="1794703"/>
            <a:ext cx="3868737" cy="613726"/>
          </a:xfrm>
          <a:prstGeom prst="rect">
            <a:avLst/>
          </a:prstGeom>
        </p:spPr>
        <p:txBody>
          <a:bodyPr/>
          <a:lstStyle>
            <a:lvl1pPr marL="0" indent="-137160">
              <a:buClr>
                <a:srgbClr val="0D5929"/>
              </a:buClr>
              <a:buFont typeface="Arial" panose="020B0604020202020204" pitchFamily="34" charset="0"/>
              <a:buChar char="•"/>
              <a:defRPr sz="1800" b="0" i="0">
                <a:solidFill>
                  <a:schemeClr val="tx1">
                    <a:lumMod val="65000"/>
                    <a:lumOff val="35000"/>
                  </a:schemeClr>
                </a:solidFill>
                <a:latin typeface="Helvetica" pitchFamily="2" charset="0"/>
              </a:defRPr>
            </a:lvl1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304704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hasCustomPrompt="1"/>
          </p:nvPr>
        </p:nvSpPr>
        <p:spPr>
          <a:xfrm>
            <a:off x="0" y="0"/>
            <a:ext cx="7886700" cy="1009979"/>
          </a:xfrm>
          <a:prstGeom prst="rect">
            <a:avLst/>
          </a:prstGeom>
        </p:spPr>
        <p:txBody>
          <a:bodyPr lIns="365760" tIns="228600" rIns="0" bIns="0"/>
          <a:lstStyle>
            <a:lvl1pPr>
              <a:lnSpc>
                <a:spcPct val="100000"/>
              </a:lnSpc>
              <a:defRPr sz="3000">
                <a:solidFill>
                  <a:srgbClr val="0D5929"/>
                </a:solidFill>
              </a:defRPr>
            </a:lvl1pPr>
          </a:lstStyle>
          <a:p>
            <a:r>
              <a:rPr lang="en-US" dirty="0"/>
              <a:t>Click to edit title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408264" y="1421642"/>
            <a:ext cx="3868737" cy="312738"/>
          </a:xfrm>
          <a:prstGeom prst="rect">
            <a:avLst/>
          </a:prstGeom>
        </p:spPr>
        <p:txBody>
          <a:bodyPr lIns="0" anchor="t" anchorCtr="0"/>
          <a:lstStyle>
            <a:lvl1pPr marL="0" indent="0">
              <a:buNone/>
              <a:defRPr sz="18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p:nvPr>
        </p:nvSpPr>
        <p:spPr>
          <a:xfrm>
            <a:off x="408264" y="1794703"/>
            <a:ext cx="3868737" cy="613726"/>
          </a:xfrm>
          <a:prstGeom prst="rect">
            <a:avLst/>
          </a:prstGeom>
        </p:spPr>
        <p:txBody>
          <a:bodyPr/>
          <a:lstStyle>
            <a:lvl1pPr marL="0" indent="-137160">
              <a:buClr>
                <a:srgbClr val="0D5929"/>
              </a:buClr>
              <a:buFont typeface="Arial" panose="020B0604020202020204" pitchFamily="34" charset="0"/>
              <a:buChar char="•"/>
              <a:defRPr sz="1800" b="0" i="0">
                <a:solidFill>
                  <a:schemeClr val="tx1">
                    <a:lumMod val="65000"/>
                    <a:lumOff val="35000"/>
                  </a:schemeClr>
                </a:solidFill>
                <a:latin typeface="Helvetica" pitchFamily="2" charset="0"/>
              </a:defRPr>
            </a:lvl1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243087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hasCustomPrompt="1"/>
          </p:nvPr>
        </p:nvSpPr>
        <p:spPr>
          <a:xfrm>
            <a:off x="0" y="1891826"/>
            <a:ext cx="3037398" cy="1669773"/>
          </a:xfrm>
          <a:prstGeom prst="rect">
            <a:avLst/>
          </a:prstGeom>
        </p:spPr>
        <p:txBody>
          <a:bodyPr lIns="137160" tIns="228600" rIns="45720" bIns="0" anchor="t" anchorCtr="0"/>
          <a:lstStyle>
            <a:lvl1pPr>
              <a:lnSpc>
                <a:spcPct val="100000"/>
              </a:lnSpc>
              <a:defRPr sz="2800">
                <a:solidFill>
                  <a:srgbClr val="0D5929"/>
                </a:solidFill>
              </a:defRPr>
            </a:lvl1pPr>
          </a:lstStyle>
          <a:p>
            <a:r>
              <a:rPr lang="en-US" dirty="0"/>
              <a:t>Click to edit title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3657600" y="1132885"/>
            <a:ext cx="3868737" cy="312738"/>
          </a:xfrm>
          <a:prstGeom prst="rect">
            <a:avLst/>
          </a:prstGeom>
        </p:spPr>
        <p:txBody>
          <a:bodyPr lIns="0" anchor="t" anchorCtr="0"/>
          <a:lstStyle>
            <a:lvl1pPr marL="0" indent="0">
              <a:buNone/>
              <a:defRPr sz="20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hasCustomPrompt="1"/>
          </p:nvPr>
        </p:nvSpPr>
        <p:spPr>
          <a:xfrm>
            <a:off x="3657600" y="1584963"/>
            <a:ext cx="3868737" cy="613726"/>
          </a:xfrm>
          <a:prstGeom prst="rect">
            <a:avLst/>
          </a:prstGeom>
        </p:spPr>
        <p:txBody>
          <a:bodyPr/>
          <a:lstStyle>
            <a:lvl1pPr marL="274320" indent="-274320">
              <a:buClr>
                <a:srgbClr val="0D5929"/>
              </a:buClr>
              <a:buFont typeface="Wingdings" pitchFamily="2" charset="2"/>
              <a:buChar char="q"/>
              <a:defRPr sz="2000" b="0" i="0">
                <a:solidFill>
                  <a:schemeClr val="tx1">
                    <a:lumMod val="65000"/>
                    <a:lumOff val="35000"/>
                  </a:schemeClr>
                </a:solidFill>
                <a:latin typeface="Helvetica" pitchFamily="2" charset="0"/>
              </a:defRPr>
            </a:lvl1pPr>
            <a:lvl5pPr marL="1828800" indent="0">
              <a:buNone/>
              <a:defRPr/>
            </a:lvl5pPr>
          </a:lstStyle>
          <a:p>
            <a:pPr lvl="0"/>
            <a:r>
              <a:rPr lang="en-US" dirty="0"/>
              <a:t> Edit Master text styles</a:t>
            </a:r>
          </a:p>
        </p:txBody>
      </p:sp>
    </p:spTree>
    <p:extLst>
      <p:ext uri="{BB962C8B-B14F-4D97-AF65-F5344CB8AC3E}">
        <p14:creationId xmlns:p14="http://schemas.microsoft.com/office/powerpoint/2010/main" val="2986279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hasCustomPrompt="1"/>
          </p:nvPr>
        </p:nvSpPr>
        <p:spPr>
          <a:xfrm>
            <a:off x="0" y="1"/>
            <a:ext cx="8436334" cy="850790"/>
          </a:xfrm>
          <a:prstGeom prst="rect">
            <a:avLst/>
          </a:prstGeom>
        </p:spPr>
        <p:txBody>
          <a:bodyPr lIns="365760" tIns="228600" rIns="45720" bIns="0" anchor="t" anchorCtr="0"/>
          <a:lstStyle>
            <a:lvl1pPr>
              <a:lnSpc>
                <a:spcPct val="100000"/>
              </a:lnSpc>
              <a:defRPr sz="3200">
                <a:solidFill>
                  <a:srgbClr val="0D5929"/>
                </a:solidFill>
              </a:defRPr>
            </a:lvl1pPr>
          </a:lstStyle>
          <a:p>
            <a:r>
              <a:rPr lang="en-US" dirty="0"/>
              <a:t>Click to edit title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360363" y="1088744"/>
            <a:ext cx="3868737" cy="312738"/>
          </a:xfrm>
          <a:prstGeom prst="rect">
            <a:avLst/>
          </a:prstGeom>
        </p:spPr>
        <p:txBody>
          <a:bodyPr lIns="0" anchor="t" anchorCtr="0"/>
          <a:lstStyle>
            <a:lvl1pPr marL="0" indent="0">
              <a:buNone/>
              <a:defRPr sz="18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p:nvPr>
        </p:nvSpPr>
        <p:spPr>
          <a:xfrm>
            <a:off x="360363" y="1461805"/>
            <a:ext cx="3868737" cy="613726"/>
          </a:xfrm>
          <a:prstGeom prst="rect">
            <a:avLst/>
          </a:prstGeom>
        </p:spPr>
        <p:txBody>
          <a:bodyPr/>
          <a:lstStyle>
            <a:lvl1pPr marL="0" indent="-137160">
              <a:buClr>
                <a:srgbClr val="0D5929"/>
              </a:buClr>
              <a:buFont typeface="Arial" panose="020B0604020202020204" pitchFamily="34" charset="0"/>
              <a:buChar char="•"/>
              <a:defRPr sz="1800" b="0" i="0">
                <a:solidFill>
                  <a:schemeClr val="tx1">
                    <a:lumMod val="65000"/>
                    <a:lumOff val="35000"/>
                  </a:schemeClr>
                </a:solidFill>
                <a:latin typeface="Helvetica" pitchFamily="2" charset="0"/>
              </a:defRPr>
            </a:lvl1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2404550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7233-CC69-E946-8617-77D442B76BB7}"/>
              </a:ext>
            </a:extLst>
          </p:cNvPr>
          <p:cNvSpPr>
            <a:spLocks noGrp="1"/>
          </p:cNvSpPr>
          <p:nvPr>
            <p:ph type="ctrTitle" hasCustomPrompt="1"/>
          </p:nvPr>
        </p:nvSpPr>
        <p:spPr>
          <a:xfrm>
            <a:off x="365760" y="411480"/>
            <a:ext cx="7372350" cy="573957"/>
          </a:xfrm>
          <a:prstGeom prst="rect">
            <a:avLst/>
          </a:prstGeom>
        </p:spPr>
        <p:txBody>
          <a:bodyPr lIns="0" tIns="0" rIns="0" bIns="0" anchor="t" anchorCtr="0">
            <a:normAutofit/>
          </a:bodyPr>
          <a:lstStyle>
            <a:lvl1pPr algn="l">
              <a:defRPr sz="4000" b="1" i="0">
                <a:solidFill>
                  <a:srgbClr val="0D5929"/>
                </a:solidFill>
                <a:latin typeface="Helvetica" pitchFamily="2" charset="0"/>
              </a:defRPr>
            </a:lvl1pPr>
          </a:lstStyle>
          <a:p>
            <a:r>
              <a:rPr lang="en-US" dirty="0"/>
              <a:t>Click to edit title</a:t>
            </a:r>
          </a:p>
        </p:txBody>
      </p:sp>
      <p:sp>
        <p:nvSpPr>
          <p:cNvPr id="3" name="Subtitle 2">
            <a:extLst>
              <a:ext uri="{FF2B5EF4-FFF2-40B4-BE49-F238E27FC236}">
                <a16:creationId xmlns:a16="http://schemas.microsoft.com/office/drawing/2014/main" id="{241D46D9-FA02-184B-9A52-0C4ABB7EFD14}"/>
              </a:ext>
            </a:extLst>
          </p:cNvPr>
          <p:cNvSpPr>
            <a:spLocks noGrp="1"/>
          </p:cNvSpPr>
          <p:nvPr>
            <p:ph type="subTitle" idx="1"/>
          </p:nvPr>
        </p:nvSpPr>
        <p:spPr>
          <a:xfrm>
            <a:off x="365760" y="2039112"/>
            <a:ext cx="5199656" cy="675005"/>
          </a:xfrm>
          <a:prstGeom prst="rect">
            <a:avLst/>
          </a:prstGeom>
        </p:spPr>
        <p:txBody>
          <a:bodyPr/>
          <a:lstStyle>
            <a:lvl1pPr marL="0" indent="0" algn="l">
              <a:buNone/>
              <a:defRPr sz="2400" b="0" i="0">
                <a:solidFill>
                  <a:schemeClr val="tx1">
                    <a:lumMod val="65000"/>
                    <a:lumOff val="35000"/>
                  </a:schemeClr>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95721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3D7E-6852-5748-AF59-7B5E79E63453}"/>
              </a:ext>
            </a:extLst>
          </p:cNvPr>
          <p:cNvSpPr>
            <a:spLocks noGrp="1"/>
          </p:cNvSpPr>
          <p:nvPr>
            <p:ph type="title"/>
          </p:nvPr>
        </p:nvSpPr>
        <p:spPr>
          <a:xfrm>
            <a:off x="0" y="240403"/>
            <a:ext cx="9144000" cy="475484"/>
          </a:xfrm>
          <a:prstGeom prst="rect">
            <a:avLst/>
          </a:prstGeom>
        </p:spPr>
        <p:txBody>
          <a:bodyPr/>
          <a:lstStyle>
            <a:lvl1pPr algn="ctr">
              <a:defRPr sz="3000" b="1" i="0">
                <a:solidFill>
                  <a:srgbClr val="14504F"/>
                </a:solidFill>
                <a:latin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267881938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6DF50208-8C8A-0943-9CAF-9282FC96A677}"/>
              </a:ext>
            </a:extLst>
          </p:cNvPr>
          <p:cNvSpPr/>
          <p:nvPr userDrawn="1"/>
        </p:nvSpPr>
        <p:spPr>
          <a:xfrm rot="10800000" flipH="1">
            <a:off x="0" y="0"/>
            <a:ext cx="8694751" cy="3440246"/>
          </a:xfrm>
          <a:prstGeom prst="round1Rect">
            <a:avLst>
              <a:gd name="adj" fmla="val 16776"/>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4325024"/>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86003A7F-5BB8-EB4A-8942-167BCFC3ADA0}"/>
              </a:ext>
            </a:extLst>
          </p:cNvPr>
          <p:cNvSpPr/>
          <p:nvPr userDrawn="1"/>
        </p:nvSpPr>
        <p:spPr>
          <a:xfrm>
            <a:off x="0" y="4359942"/>
            <a:ext cx="8799626" cy="800100"/>
          </a:xfrm>
          <a:custGeom>
            <a:avLst/>
            <a:gdLst>
              <a:gd name="connsiteX0" fmla="*/ 0 w 8799626"/>
              <a:gd name="connsiteY0" fmla="*/ 0 h 800100"/>
              <a:gd name="connsiteX1" fmla="*/ 8016068 w 8799626"/>
              <a:gd name="connsiteY1" fmla="*/ 0 h 800100"/>
              <a:gd name="connsiteX2" fmla="*/ 8799626 w 8799626"/>
              <a:gd name="connsiteY2" fmla="*/ 783558 h 800100"/>
              <a:gd name="connsiteX3" fmla="*/ 8799626 w 8799626"/>
              <a:gd name="connsiteY3" fmla="*/ 800100 h 800100"/>
              <a:gd name="connsiteX4" fmla="*/ 0 w 8799626"/>
              <a:gd name="connsiteY4" fmla="*/ 80010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626" h="800100">
                <a:moveTo>
                  <a:pt x="0" y="0"/>
                </a:moveTo>
                <a:lnTo>
                  <a:pt x="8016068" y="0"/>
                </a:lnTo>
                <a:cubicBezTo>
                  <a:pt x="8448815" y="0"/>
                  <a:pt x="8799626" y="350811"/>
                  <a:pt x="8799626" y="783558"/>
                </a:cubicBezTo>
                <a:lnTo>
                  <a:pt x="8799626" y="800100"/>
                </a:lnTo>
                <a:lnTo>
                  <a:pt x="0" y="80010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349313"/>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3200" b="1" i="0" kern="1200">
          <a:solidFill>
            <a:srgbClr val="005837"/>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34CFF23-0877-C94F-BFE3-7D34AF875D8D}"/>
              </a:ext>
            </a:extLst>
          </p:cNvPr>
          <p:cNvSpPr/>
          <p:nvPr userDrawn="1"/>
        </p:nvSpPr>
        <p:spPr>
          <a:xfrm rot="10800000" flipH="1">
            <a:off x="0" y="0"/>
            <a:ext cx="8887091" cy="1156965"/>
          </a:xfrm>
          <a:custGeom>
            <a:avLst/>
            <a:gdLst>
              <a:gd name="connsiteX0" fmla="*/ 0 w 8887091"/>
              <a:gd name="connsiteY0" fmla="*/ 1156965 h 1156965"/>
              <a:gd name="connsiteX1" fmla="*/ 8887091 w 8887091"/>
              <a:gd name="connsiteY1" fmla="*/ 1156965 h 1156965"/>
              <a:gd name="connsiteX2" fmla="*/ 8887091 w 8887091"/>
              <a:gd name="connsiteY2" fmla="*/ 783558 h 1156965"/>
              <a:gd name="connsiteX3" fmla="*/ 8103533 w 8887091"/>
              <a:gd name="connsiteY3" fmla="*/ 0 h 1156965"/>
              <a:gd name="connsiteX4" fmla="*/ 0 w 8887091"/>
              <a:gd name="connsiteY4" fmla="*/ 0 h 1156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7091" h="1156965">
                <a:moveTo>
                  <a:pt x="0" y="1156965"/>
                </a:moveTo>
                <a:lnTo>
                  <a:pt x="8887091" y="1156965"/>
                </a:lnTo>
                <a:lnTo>
                  <a:pt x="8887091" y="783558"/>
                </a:lnTo>
                <a:cubicBezTo>
                  <a:pt x="8887091" y="350811"/>
                  <a:pt x="8536280" y="0"/>
                  <a:pt x="8103533" y="0"/>
                </a:cubicBezTo>
                <a:lnTo>
                  <a:pt x="0"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62342420"/>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3200" b="1" i="0" kern="1200">
          <a:solidFill>
            <a:srgbClr val="005837"/>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593868D-C677-A24C-9434-5E9C9B071050}"/>
              </a:ext>
            </a:extLst>
          </p:cNvPr>
          <p:cNvSpPr/>
          <p:nvPr userDrawn="1"/>
        </p:nvSpPr>
        <p:spPr>
          <a:xfrm rot="10800000" flipH="1">
            <a:off x="-1" y="0"/>
            <a:ext cx="8887092" cy="815361"/>
          </a:xfrm>
          <a:custGeom>
            <a:avLst/>
            <a:gdLst>
              <a:gd name="connsiteX0" fmla="*/ 0 w 8887092"/>
              <a:gd name="connsiteY0" fmla="*/ 815361 h 815361"/>
              <a:gd name="connsiteX1" fmla="*/ 8887092 w 8887092"/>
              <a:gd name="connsiteY1" fmla="*/ 815361 h 815361"/>
              <a:gd name="connsiteX2" fmla="*/ 8887092 w 8887092"/>
              <a:gd name="connsiteY2" fmla="*/ 783558 h 815361"/>
              <a:gd name="connsiteX3" fmla="*/ 8103534 w 8887092"/>
              <a:gd name="connsiteY3" fmla="*/ 0 h 815361"/>
              <a:gd name="connsiteX4" fmla="*/ 0 w 8887092"/>
              <a:gd name="connsiteY4" fmla="*/ 0 h 815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7092" h="815361">
                <a:moveTo>
                  <a:pt x="0" y="815361"/>
                </a:moveTo>
                <a:lnTo>
                  <a:pt x="8887092" y="815361"/>
                </a:lnTo>
                <a:lnTo>
                  <a:pt x="8887092" y="783558"/>
                </a:lnTo>
                <a:cubicBezTo>
                  <a:pt x="8887092" y="350811"/>
                  <a:pt x="8536281" y="0"/>
                  <a:pt x="8103534" y="0"/>
                </a:cubicBezTo>
                <a:lnTo>
                  <a:pt x="0"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68860758"/>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3200" b="1" i="0" kern="1200">
          <a:solidFill>
            <a:srgbClr val="005837"/>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1BD96013-A12D-8942-AE2D-9206E886D087}"/>
              </a:ext>
            </a:extLst>
          </p:cNvPr>
          <p:cNvSpPr/>
          <p:nvPr userDrawn="1"/>
        </p:nvSpPr>
        <p:spPr>
          <a:xfrm rot="5400000" flipH="1">
            <a:off x="-818139" y="1168922"/>
            <a:ext cx="4792713" cy="3156440"/>
          </a:xfrm>
          <a:prstGeom prst="round1Rect">
            <a:avLst>
              <a:gd name="adj" fmla="val 26085"/>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96589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3200" b="1" i="0" kern="1200">
          <a:solidFill>
            <a:srgbClr val="005837"/>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D7F0D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7C8633-7BBC-3344-A6B4-E3BA1B74B7BD}"/>
              </a:ext>
            </a:extLst>
          </p:cNvPr>
          <p:cNvSpPr/>
          <p:nvPr userDrawn="1"/>
        </p:nvSpPr>
        <p:spPr>
          <a:xfrm>
            <a:off x="0" y="0"/>
            <a:ext cx="9144000" cy="51435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ingle Corner Rectangle 2">
            <a:extLst>
              <a:ext uri="{FF2B5EF4-FFF2-40B4-BE49-F238E27FC236}">
                <a16:creationId xmlns:a16="http://schemas.microsoft.com/office/drawing/2014/main" id="{1BD96013-A12D-8942-AE2D-9206E886D087}"/>
              </a:ext>
            </a:extLst>
          </p:cNvPr>
          <p:cNvSpPr/>
          <p:nvPr userDrawn="1"/>
        </p:nvSpPr>
        <p:spPr>
          <a:xfrm>
            <a:off x="1" y="858710"/>
            <a:ext cx="8475128" cy="4284790"/>
          </a:xfrm>
          <a:prstGeom prst="round1Rect">
            <a:avLst>
              <a:gd name="adj" fmla="val 184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70358"/>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3200" b="1" i="0" kern="1200">
          <a:solidFill>
            <a:srgbClr val="005837"/>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D7F0DA"/>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9C50CB-BD94-0B41-9FC0-D6046BDE1306}"/>
              </a:ext>
            </a:extLst>
          </p:cNvPr>
          <p:cNvSpPr/>
          <p:nvPr userDrawn="1"/>
        </p:nvSpPr>
        <p:spPr>
          <a:xfrm>
            <a:off x="0" y="0"/>
            <a:ext cx="9144000" cy="51435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ingle Corner Rectangle 7">
            <a:extLst>
              <a:ext uri="{FF2B5EF4-FFF2-40B4-BE49-F238E27FC236}">
                <a16:creationId xmlns:a16="http://schemas.microsoft.com/office/drawing/2014/main" id="{D8572ED8-C533-4E4F-A341-FDF6ED63BD82}"/>
              </a:ext>
            </a:extLst>
          </p:cNvPr>
          <p:cNvSpPr/>
          <p:nvPr userDrawn="1"/>
        </p:nvSpPr>
        <p:spPr>
          <a:xfrm rot="10800000" flipH="1">
            <a:off x="0" y="-1"/>
            <a:ext cx="8245503" cy="4632285"/>
          </a:xfrm>
          <a:prstGeom prst="round1Rect">
            <a:avLst>
              <a:gd name="adj" fmla="val 167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345671"/>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1">
                <a:lumMod val="5000"/>
                <a:lumOff val="95000"/>
              </a:schemeClr>
            </a:gs>
            <a:gs pos="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395697"/>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tiff"/></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4.tiff"/><Relationship Id="rId5" Type="http://schemas.openxmlformats.org/officeDocument/2006/relationships/image" Target="../media/image33.jpe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1.png"/><Relationship Id="rId7"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6.tiff"/><Relationship Id="rId5" Type="http://schemas.openxmlformats.org/officeDocument/2006/relationships/image" Target="../media/image35.jpe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9.jpeg"/><Relationship Id="rId7"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6.tiff"/><Relationship Id="rId5" Type="http://schemas.openxmlformats.org/officeDocument/2006/relationships/image" Target="../media/image35.jpe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2.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image" Target="../media/image43.tiff"/><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5.tiff"/><Relationship Id="rId5" Type="http://schemas.openxmlformats.org/officeDocument/2006/relationships/image" Target="../media/image44.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45.tiff"/><Relationship Id="rId3" Type="http://schemas.openxmlformats.org/officeDocument/2006/relationships/image" Target="../media/image43.tiff"/><Relationship Id="rId7" Type="http://schemas.openxmlformats.org/officeDocument/2006/relationships/image" Target="../media/image48.tiff"/><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1.emf"/></Relationships>
</file>

<file path=ppt/slides/_rels/slide34.xml.rels><?xml version="1.0" encoding="UTF-8" standalone="yes"?>
<Relationships xmlns="http://schemas.openxmlformats.org/package/2006/relationships"><Relationship Id="rId8" Type="http://schemas.openxmlformats.org/officeDocument/2006/relationships/image" Target="../media/image56.tiff"/><Relationship Id="rId3" Type="http://schemas.openxmlformats.org/officeDocument/2006/relationships/image" Target="../media/image52.tiff"/><Relationship Id="rId7" Type="http://schemas.openxmlformats.org/officeDocument/2006/relationships/image" Target="../media/image55.tiff"/><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54.tiff"/><Relationship Id="rId4" Type="http://schemas.openxmlformats.org/officeDocument/2006/relationships/image" Target="../media/image53.tiff"/></Relationships>
</file>

<file path=ppt/slides/_rels/slide35.xml.rels><?xml version="1.0" encoding="UTF-8" standalone="yes"?>
<Relationships xmlns="http://schemas.openxmlformats.org/package/2006/relationships"><Relationship Id="rId3" Type="http://schemas.openxmlformats.org/officeDocument/2006/relationships/image" Target="../media/image52.tiff"/><Relationship Id="rId7" Type="http://schemas.microsoft.com/office/2007/relationships/hdphoto" Target="../media/hdphoto2.wdp"/><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tiff"/><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tiff"/></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67.jpg"/><Relationship Id="rId11" Type="http://schemas.openxmlformats.org/officeDocument/2006/relationships/hyperlink" Target="https://theicn.org/cnrb/" TargetMode="External"/><Relationship Id="rId5" Type="http://schemas.openxmlformats.org/officeDocument/2006/relationships/image" Target="../media/image66.jpg"/><Relationship Id="rId10" Type="http://schemas.openxmlformats.org/officeDocument/2006/relationships/image" Target="../media/image3.png"/><Relationship Id="rId4" Type="http://schemas.openxmlformats.org/officeDocument/2006/relationships/image" Target="../media/image65.jpg"/><Relationship Id="rId9"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hyperlink" Target="https://www.fns.usda.gov/tn/fbg" TargetMode="Externa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hyperlink" Target="https://www.fns.usda.gov/tn/team-nutrition" TargetMode="External"/><Relationship Id="rId5" Type="http://schemas.openxmlformats.org/officeDocument/2006/relationships/image" Target="../media/image3.png"/><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hyperlink" Target="https://www.fns.usda.gov/tn/team-nutritio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hyperlink" Target="https://www.fns.usda.gov/tn/team-nutrition" TargetMode="External"/><Relationship Id="rId5" Type="http://schemas.openxmlformats.org/officeDocument/2006/relationships/image" Target="../media/image3.png"/><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hyperlink" Target="https://www.fns.usda.gov/tn/cn/crediting-tipsheets" TargetMode="Externa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jpeg"/><Relationship Id="rId18" Type="http://schemas.openxmlformats.org/officeDocument/2006/relationships/image" Target="../media/image94.png"/><Relationship Id="rId3" Type="http://schemas.openxmlformats.org/officeDocument/2006/relationships/image" Target="../media/image79.jpe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55.xml"/><Relationship Id="rId16" Type="http://schemas.openxmlformats.org/officeDocument/2006/relationships/image" Target="../media/image92.png"/><Relationship Id="rId20" Type="http://schemas.openxmlformats.org/officeDocument/2006/relationships/hyperlink" Target="https://www.fns.usda.gov/tn/team-nutrition" TargetMode="Externa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png"/><Relationship Id="rId19" Type="http://schemas.openxmlformats.org/officeDocument/2006/relationships/image" Target="../media/image3.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hyperlink" Target="https://www.fns.usda.gov/teamnutrition" TargetMode="External"/><Relationship Id="rId7" Type="http://schemas.openxmlformats.org/officeDocument/2006/relationships/image" Target="../media/image96.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hyperlink" Target="mailto:TeamNutrition@usda.gov" TargetMode="External"/><Relationship Id="rId5" Type="http://schemas.openxmlformats.org/officeDocument/2006/relationships/image" Target="../media/image95.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A7651-C638-BC49-86CB-8021C665896B}"/>
              </a:ext>
            </a:extLst>
          </p:cNvPr>
          <p:cNvSpPr>
            <a:spLocks noGrp="1"/>
          </p:cNvSpPr>
          <p:nvPr>
            <p:ph type="ctrTitle"/>
          </p:nvPr>
        </p:nvSpPr>
        <p:spPr>
          <a:xfrm>
            <a:off x="365761" y="1010645"/>
            <a:ext cx="5689600" cy="1165832"/>
          </a:xfrm>
        </p:spPr>
        <p:txBody>
          <a:bodyPr>
            <a:noAutofit/>
          </a:bodyPr>
          <a:lstStyle/>
          <a:p>
            <a:r>
              <a:rPr lang="en-US" sz="4400" dirty="0"/>
              <a:t>Serving Vegetables in the CACFP</a:t>
            </a:r>
          </a:p>
        </p:txBody>
      </p:sp>
      <p:sp>
        <p:nvSpPr>
          <p:cNvPr id="3" name="Subtitle 2">
            <a:extLst>
              <a:ext uri="{FF2B5EF4-FFF2-40B4-BE49-F238E27FC236}">
                <a16:creationId xmlns:a16="http://schemas.microsoft.com/office/drawing/2014/main" id="{1F124BE3-AADE-8A4F-B979-BF5C42F87E10}"/>
              </a:ext>
            </a:extLst>
          </p:cNvPr>
          <p:cNvSpPr>
            <a:spLocks noGrp="1"/>
          </p:cNvSpPr>
          <p:nvPr>
            <p:ph type="subTitle" idx="1"/>
          </p:nvPr>
        </p:nvSpPr>
        <p:spPr>
          <a:xfrm>
            <a:off x="374209" y="3657600"/>
            <a:ext cx="5199656" cy="982899"/>
          </a:xfrm>
        </p:spPr>
        <p:txBody>
          <a:bodyPr/>
          <a:lstStyle/>
          <a:p>
            <a:pPr>
              <a:lnSpc>
                <a:spcPts val="3000"/>
              </a:lnSpc>
            </a:pPr>
            <a:r>
              <a:rPr lang="en-US" sz="2200" dirty="0"/>
              <a:t>A Training Presentation for </a:t>
            </a:r>
            <a:br>
              <a:rPr lang="en-US" sz="2200" dirty="0"/>
            </a:br>
            <a:r>
              <a:rPr lang="en-US" sz="2200" dirty="0"/>
              <a:t>Child and Adult Care Food </a:t>
            </a:r>
            <a:br>
              <a:rPr lang="en-US" sz="2200" dirty="0"/>
            </a:br>
            <a:r>
              <a:rPr lang="en-US" sz="2200" dirty="0"/>
              <a:t>Program (CACFP) Operators</a:t>
            </a:r>
          </a:p>
        </p:txBody>
      </p:sp>
      <p:pic>
        <p:nvPicPr>
          <p:cNvPr id="5" name="Picture 4" descr="Picture of a woman preparing vegetables">
            <a:extLst>
              <a:ext uri="{FF2B5EF4-FFF2-40B4-BE49-F238E27FC236}">
                <a16:creationId xmlns:a16="http://schemas.microsoft.com/office/drawing/2014/main" id="{9B7C8AAF-8507-3146-A9B8-6B077F3597A3}"/>
              </a:ext>
            </a:extLst>
          </p:cNvPr>
          <p:cNvPicPr>
            <a:picLocks noChangeAspect="1"/>
          </p:cNvPicPr>
          <p:nvPr/>
        </p:nvPicPr>
        <p:blipFill>
          <a:blip r:embed="rId3"/>
          <a:stretch>
            <a:fillRect/>
          </a:stretch>
        </p:blipFill>
        <p:spPr>
          <a:xfrm>
            <a:off x="4017448" y="1247686"/>
            <a:ext cx="5135097" cy="3887268"/>
          </a:xfrm>
          <a:prstGeom prst="rect">
            <a:avLst/>
          </a:prstGeom>
        </p:spPr>
      </p:pic>
    </p:spTree>
    <p:extLst>
      <p:ext uri="{BB962C8B-B14F-4D97-AF65-F5344CB8AC3E}">
        <p14:creationId xmlns:p14="http://schemas.microsoft.com/office/powerpoint/2010/main" val="3163124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73F9E-EB6D-FD46-9FBC-6529E99C5CEE}"/>
              </a:ext>
            </a:extLst>
          </p:cNvPr>
          <p:cNvSpPr>
            <a:spLocks noGrp="1"/>
          </p:cNvSpPr>
          <p:nvPr>
            <p:ph type="title"/>
          </p:nvPr>
        </p:nvSpPr>
        <p:spPr>
          <a:xfrm>
            <a:off x="229189" y="274320"/>
            <a:ext cx="8555277" cy="475488"/>
          </a:xfrm>
        </p:spPr>
        <p:txBody>
          <a:bodyPr/>
          <a:lstStyle/>
          <a:p>
            <a:r>
              <a:rPr lang="en-US" dirty="0">
                <a:solidFill>
                  <a:srgbClr val="0D5929"/>
                </a:solidFill>
              </a:rPr>
              <a:t>Minimum Serving Amounts </a:t>
            </a:r>
          </a:p>
        </p:txBody>
      </p:sp>
      <p:pic>
        <p:nvPicPr>
          <p:cNvPr id="9" name="Picture 10" descr="&quot;Serving Tasty and Healthy Foods in the CACFP – Ages 1-2&quot; poster">
            <a:extLst>
              <a:ext uri="{FF2B5EF4-FFF2-40B4-BE49-F238E27FC236}">
                <a16:creationId xmlns:a16="http://schemas.microsoft.com/office/drawing/2014/main" id="{3C5945DB-3D57-CC4B-822D-9DF6DDEE2B5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1137"/>
          <a:stretch/>
        </p:blipFill>
        <p:spPr bwMode="auto">
          <a:xfrm>
            <a:off x="190461" y="1128040"/>
            <a:ext cx="2093010" cy="3135107"/>
          </a:xfrm>
          <a:prstGeom prst="rect">
            <a:avLst/>
          </a:prstGeom>
          <a:solidFill>
            <a:schemeClr val="bg1"/>
          </a:solidFill>
          <a:ln w="12700">
            <a:noFill/>
            <a:miter lim="800000"/>
            <a:headEnd/>
            <a:tailEnd/>
          </a:ln>
          <a:effectLst>
            <a:outerShdw blurRad="63500" sx="102000" sy="102000" algn="ctr" rotWithShape="0">
              <a:prstClr val="black">
                <a:alpha val="10000"/>
              </a:prstClr>
            </a:outerShdw>
          </a:effectLst>
        </p:spPr>
      </p:pic>
      <p:pic>
        <p:nvPicPr>
          <p:cNvPr id="14" name="Picture 2" descr="&quot;Serving Tasty and Healthy Foods in the CACFP – Ages 3-5&quot; poster">
            <a:extLst>
              <a:ext uri="{FF2B5EF4-FFF2-40B4-BE49-F238E27FC236}">
                <a16:creationId xmlns:a16="http://schemas.microsoft.com/office/drawing/2014/main" id="{5093FF0F-3796-DD48-9A50-BEA8F6750551}"/>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t="-1093"/>
          <a:stretch/>
        </p:blipFill>
        <p:spPr bwMode="auto">
          <a:xfrm>
            <a:off x="2413817" y="1128040"/>
            <a:ext cx="2093010" cy="3136429"/>
          </a:xfrm>
          <a:prstGeom prst="rect">
            <a:avLst/>
          </a:prstGeom>
          <a:solidFill>
            <a:schemeClr val="bg1"/>
          </a:solidFill>
          <a:ln w="12700">
            <a:noFill/>
            <a:miter lim="800000"/>
            <a:headEnd/>
            <a:tailEnd/>
          </a:ln>
          <a:effectLst>
            <a:outerShdw blurRad="63500" sx="102000" sy="102000" algn="ctr" rotWithShape="0">
              <a:prstClr val="black">
                <a:alpha val="10000"/>
              </a:prstClr>
            </a:outerShdw>
          </a:effectLst>
        </p:spPr>
      </p:pic>
      <p:pic>
        <p:nvPicPr>
          <p:cNvPr id="7" name="Picture 11" descr="&quot;Serving Tasty and Healthy Foods in the CACFP – Ages 6-12 and 13-18&quot; poster">
            <a:extLst>
              <a:ext uri="{FF2B5EF4-FFF2-40B4-BE49-F238E27FC236}">
                <a16:creationId xmlns:a16="http://schemas.microsoft.com/office/drawing/2014/main" id="{43383D1B-0D43-164F-A286-55C8C76AB693}"/>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t="-1049"/>
          <a:stretch/>
        </p:blipFill>
        <p:spPr bwMode="auto">
          <a:xfrm>
            <a:off x="4637172" y="1128040"/>
            <a:ext cx="2093010" cy="3137750"/>
          </a:xfrm>
          <a:prstGeom prst="rect">
            <a:avLst/>
          </a:prstGeom>
          <a:solidFill>
            <a:schemeClr val="bg1"/>
          </a:solidFill>
          <a:ln w="12700">
            <a:noFill/>
            <a:miter lim="800000"/>
            <a:headEnd/>
            <a:tailEnd/>
          </a:ln>
          <a:effectLst>
            <a:outerShdw blurRad="63500" sx="102000" sy="102000" algn="ctr" rotWithShape="0">
              <a:prstClr val="black">
                <a:alpha val="10000"/>
              </a:prstClr>
            </a:outerShdw>
          </a:effectLst>
        </p:spPr>
      </p:pic>
      <p:pic>
        <p:nvPicPr>
          <p:cNvPr id="6" name="Picture 7" descr="&quot;Serving Tasty and Healthy Foods in the CACFP – Adults&quot; poster">
            <a:extLst>
              <a:ext uri="{FF2B5EF4-FFF2-40B4-BE49-F238E27FC236}">
                <a16:creationId xmlns:a16="http://schemas.microsoft.com/office/drawing/2014/main" id="{6B666BB8-E6B0-0D45-ADE9-C2967F302896}"/>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t="-1135"/>
          <a:stretch/>
        </p:blipFill>
        <p:spPr bwMode="auto">
          <a:xfrm>
            <a:off x="6860528" y="1126719"/>
            <a:ext cx="2093009" cy="3137750"/>
          </a:xfrm>
          <a:prstGeom prst="rect">
            <a:avLst/>
          </a:prstGeom>
          <a:solidFill>
            <a:schemeClr val="bg1"/>
          </a:solidFill>
          <a:ln w="12700">
            <a:noFill/>
            <a:miter lim="800000"/>
            <a:headEnd/>
            <a:tailEnd/>
          </a:ln>
          <a:effectLst>
            <a:outerShdw blurRad="63500" sx="102000" sy="102000" algn="ctr" rotWithShape="0">
              <a:prstClr val="black">
                <a:alpha val="10000"/>
              </a:prstClr>
            </a:outerShdw>
          </a:effectLst>
        </p:spPr>
      </p:pic>
      <p:pic>
        <p:nvPicPr>
          <p:cNvPr id="12" name="Picture 11" descr="Hyperlink Icon">
            <a:extLst>
              <a:ext uri="{FF2B5EF4-FFF2-40B4-BE49-F238E27FC236}">
                <a16:creationId xmlns:a16="http://schemas.microsoft.com/office/drawing/2014/main" id="{6BF72823-F898-BB43-B27E-2D9B0067AF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27936" y="4549538"/>
            <a:ext cx="275267" cy="275267"/>
          </a:xfrm>
          <a:prstGeom prst="rect">
            <a:avLst/>
          </a:prstGeom>
        </p:spPr>
      </p:pic>
      <p:sp>
        <p:nvSpPr>
          <p:cNvPr id="11" name="TextBox 10">
            <a:extLst>
              <a:ext uri="{FF2B5EF4-FFF2-40B4-BE49-F238E27FC236}">
                <a16:creationId xmlns:a16="http://schemas.microsoft.com/office/drawing/2014/main" id="{74959F06-66D5-9F41-BC65-C1124E38150C}"/>
              </a:ext>
            </a:extLst>
          </p:cNvPr>
          <p:cNvSpPr txBox="1"/>
          <p:nvPr/>
        </p:nvSpPr>
        <p:spPr>
          <a:xfrm>
            <a:off x="1861994" y="4487117"/>
            <a:ext cx="5550356" cy="400110"/>
          </a:xfrm>
          <a:prstGeom prst="rect">
            <a:avLst/>
          </a:prstGeom>
          <a:noFill/>
        </p:spPr>
        <p:txBody>
          <a:bodyPr wrap="square" rtlCol="0">
            <a:spAutoFit/>
          </a:bodyPr>
          <a:lstStyle/>
          <a:p>
            <a:pPr algn="ctr"/>
            <a:r>
              <a:rPr lang="en-US" sz="2000" b="1" dirty="0">
                <a:solidFill>
                  <a:srgbClr val="0D5929"/>
                </a:solidFill>
                <a:latin typeface="Arial" panose="020B0604020202020204" pitchFamily="34" charset="0"/>
                <a:cs typeface="Arial" panose="020B0604020202020204" pitchFamily="34" charset="0"/>
              </a:rPr>
              <a:t>fns.usda.gov/</a:t>
            </a:r>
            <a:r>
              <a:rPr lang="en-US" sz="2000" b="1" dirty="0" err="1">
                <a:solidFill>
                  <a:srgbClr val="0D5929"/>
                </a:solidFill>
                <a:latin typeface="Arial" panose="020B0604020202020204" pitchFamily="34" charset="0"/>
                <a:cs typeface="Arial" panose="020B0604020202020204" pitchFamily="34" charset="0"/>
              </a:rPr>
              <a:t>teamnutrition</a:t>
            </a:r>
            <a:endParaRPr lang="en-US" sz="2000" b="1" dirty="0">
              <a:solidFill>
                <a:srgbClr val="0D592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695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A232-D2D3-F344-8045-2935B11FF487}"/>
              </a:ext>
            </a:extLst>
          </p:cNvPr>
          <p:cNvSpPr>
            <a:spLocks noGrp="1"/>
          </p:cNvSpPr>
          <p:nvPr>
            <p:ph type="title"/>
          </p:nvPr>
        </p:nvSpPr>
        <p:spPr>
          <a:xfrm>
            <a:off x="0" y="0"/>
            <a:ext cx="8865326" cy="1009979"/>
          </a:xfrm>
        </p:spPr>
        <p:txBody>
          <a:bodyPr/>
          <a:lstStyle/>
          <a:p>
            <a:pPr>
              <a:spcBef>
                <a:spcPts val="4200"/>
              </a:spcBef>
            </a:pPr>
            <a:r>
              <a:rPr lang="en-US" dirty="0"/>
              <a:t>What Count as a Vegetable? </a:t>
            </a:r>
            <a:endParaRPr lang="en-US" dirty="0">
              <a:solidFill>
                <a:schemeClr val="bg1"/>
              </a:solidFill>
            </a:endParaRPr>
          </a:p>
        </p:txBody>
      </p:sp>
      <p:sp>
        <p:nvSpPr>
          <p:cNvPr id="16" name="L-Shape 15" descr="Checkmark">
            <a:extLst>
              <a:ext uri="{FF2B5EF4-FFF2-40B4-BE49-F238E27FC236}">
                <a16:creationId xmlns:a16="http://schemas.microsoft.com/office/drawing/2014/main" id="{14980C2C-9945-EC45-B5EC-FF6BBDD11BF1}"/>
              </a:ext>
            </a:extLst>
          </p:cNvPr>
          <p:cNvSpPr/>
          <p:nvPr/>
        </p:nvSpPr>
        <p:spPr>
          <a:xfrm rot="18190754">
            <a:off x="1473781" y="1270006"/>
            <a:ext cx="243534" cy="105584"/>
          </a:xfrm>
          <a:prstGeom prst="corner">
            <a:avLst>
              <a:gd name="adj1" fmla="val 15877"/>
              <a:gd name="adj2" fmla="val 15877"/>
            </a:avLst>
          </a:prstGeom>
          <a:solidFill>
            <a:srgbClr val="14504F"/>
          </a:solidFill>
          <a:ln w="38100">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4435370-D30B-A84B-A04B-B243898224D1}"/>
              </a:ext>
            </a:extLst>
          </p:cNvPr>
          <p:cNvSpPr/>
          <p:nvPr/>
        </p:nvSpPr>
        <p:spPr>
          <a:xfrm>
            <a:off x="377557" y="1170041"/>
            <a:ext cx="3342970" cy="400110"/>
          </a:xfrm>
          <a:prstGeom prst="rect">
            <a:avLst/>
          </a:prstGeom>
        </p:spPr>
        <p:txBody>
          <a:bodyPr wrap="square">
            <a:spAutoFit/>
          </a:bodyPr>
          <a:lstStyle/>
          <a:p>
            <a:pPr algn="ctr">
              <a:spcBef>
                <a:spcPts val="1200"/>
              </a:spcBef>
              <a:buClr>
                <a:srgbClr val="0D5929"/>
              </a:buClr>
            </a:pPr>
            <a:r>
              <a:rPr lang="en-US" sz="2000" b="1" dirty="0">
                <a:solidFill>
                  <a:srgbClr val="0D5929"/>
                </a:solidFill>
                <a:latin typeface="Helvetica" pitchFamily="2" charset="0"/>
              </a:rPr>
              <a:t>Yes</a:t>
            </a:r>
            <a:endParaRPr lang="en-US" sz="2000" dirty="0">
              <a:solidFill>
                <a:schemeClr val="tx1">
                  <a:lumMod val="65000"/>
                  <a:lumOff val="35000"/>
                </a:schemeClr>
              </a:solidFill>
              <a:latin typeface="Helvetica" pitchFamily="2" charset="0"/>
            </a:endParaRPr>
          </a:p>
        </p:txBody>
      </p:sp>
      <p:sp>
        <p:nvSpPr>
          <p:cNvPr id="10" name="Rectangle 9">
            <a:extLst>
              <a:ext uri="{FF2B5EF4-FFF2-40B4-BE49-F238E27FC236}">
                <a16:creationId xmlns:a16="http://schemas.microsoft.com/office/drawing/2014/main" id="{04554204-85CB-8941-B69E-786198E12130}"/>
              </a:ext>
            </a:extLst>
          </p:cNvPr>
          <p:cNvSpPr/>
          <p:nvPr/>
        </p:nvSpPr>
        <p:spPr>
          <a:xfrm>
            <a:off x="377557" y="1691628"/>
            <a:ext cx="4055106" cy="1538883"/>
          </a:xfrm>
          <a:prstGeom prst="rect">
            <a:avLst/>
          </a:prstGeom>
        </p:spPr>
        <p:txBody>
          <a:bodyPr wrap="square">
            <a:spAutoFit/>
          </a:bodyPr>
          <a:lstStyle/>
          <a:p>
            <a:pPr marL="285750" indent="-285750">
              <a:spcBef>
                <a:spcPts val="1200"/>
              </a:spcBef>
              <a:buClr>
                <a:srgbClr val="0D5929"/>
              </a:buClr>
              <a:buFont typeface="Arial" panose="020B0604020202020204" pitchFamily="34" charset="0"/>
              <a:buChar char="•"/>
            </a:pPr>
            <a:r>
              <a:rPr lang="en-US" sz="1600" dirty="0">
                <a:solidFill>
                  <a:schemeClr val="tx1">
                    <a:lumMod val="65000"/>
                    <a:lumOff val="35000"/>
                  </a:schemeClr>
                </a:solidFill>
                <a:latin typeface="Helvetica" pitchFamily="2" charset="0"/>
              </a:rPr>
              <a:t>Commercially canned vegetables</a:t>
            </a:r>
          </a:p>
          <a:p>
            <a:pPr marL="285750" indent="-285750">
              <a:spcBef>
                <a:spcPts val="1200"/>
              </a:spcBef>
              <a:buClr>
                <a:srgbClr val="0D5929"/>
              </a:buClr>
              <a:buFont typeface="Arial" panose="020B0604020202020204" pitchFamily="34" charset="0"/>
              <a:buChar char="•"/>
            </a:pPr>
            <a:r>
              <a:rPr lang="en-US" sz="1600" dirty="0">
                <a:solidFill>
                  <a:schemeClr val="tx1">
                    <a:lumMod val="65000"/>
                    <a:lumOff val="35000"/>
                  </a:schemeClr>
                </a:solidFill>
                <a:latin typeface="Helvetica" pitchFamily="2" charset="0"/>
              </a:rPr>
              <a:t>Potatoes, corn, peas</a:t>
            </a:r>
          </a:p>
          <a:p>
            <a:pPr marL="285750" indent="-285750">
              <a:spcBef>
                <a:spcPts val="1200"/>
              </a:spcBef>
              <a:buClr>
                <a:srgbClr val="0D5929"/>
              </a:buClr>
              <a:buFont typeface="Arial" panose="020B0604020202020204" pitchFamily="34" charset="0"/>
              <a:buChar char="•"/>
            </a:pPr>
            <a:r>
              <a:rPr lang="en-US" sz="1600" dirty="0">
                <a:solidFill>
                  <a:schemeClr val="tx1">
                    <a:lumMod val="65000"/>
                    <a:lumOff val="35000"/>
                  </a:schemeClr>
                </a:solidFill>
                <a:latin typeface="Helvetica" pitchFamily="2" charset="0"/>
              </a:rPr>
              <a:t>Tomatoes, avocados, pumpkins</a:t>
            </a:r>
          </a:p>
          <a:p>
            <a:pPr marL="285750" indent="-285750">
              <a:spcBef>
                <a:spcPts val="1200"/>
              </a:spcBef>
              <a:buClr>
                <a:srgbClr val="0D5929"/>
              </a:buClr>
              <a:buFont typeface="Arial" panose="020B0604020202020204" pitchFamily="34" charset="0"/>
              <a:buChar char="•"/>
            </a:pPr>
            <a:r>
              <a:rPr lang="en-US" sz="1600" dirty="0">
                <a:solidFill>
                  <a:schemeClr val="tx1">
                    <a:lumMod val="65000"/>
                    <a:lumOff val="35000"/>
                  </a:schemeClr>
                </a:solidFill>
                <a:latin typeface="Helvetica" pitchFamily="2" charset="0"/>
              </a:rPr>
              <a:t>Whole hominy </a:t>
            </a:r>
          </a:p>
        </p:txBody>
      </p:sp>
      <p:sp>
        <p:nvSpPr>
          <p:cNvPr id="15" name="Cross 14" descr="X mark">
            <a:extLst>
              <a:ext uri="{FF2B5EF4-FFF2-40B4-BE49-F238E27FC236}">
                <a16:creationId xmlns:a16="http://schemas.microsoft.com/office/drawing/2014/main" id="{C6CAECE9-B640-F841-9014-9C62657D18F0}"/>
              </a:ext>
            </a:extLst>
          </p:cNvPr>
          <p:cNvSpPr/>
          <p:nvPr/>
        </p:nvSpPr>
        <p:spPr>
          <a:xfrm rot="2700000">
            <a:off x="5550319" y="1219086"/>
            <a:ext cx="302021" cy="302021"/>
          </a:xfrm>
          <a:prstGeom prst="plus">
            <a:avLst>
              <a:gd name="adj" fmla="val 47368"/>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43D2064-F6D5-874A-BAE9-AE0DB73615F7}"/>
              </a:ext>
            </a:extLst>
          </p:cNvPr>
          <p:cNvSpPr/>
          <p:nvPr/>
        </p:nvSpPr>
        <p:spPr>
          <a:xfrm>
            <a:off x="4429295" y="1170041"/>
            <a:ext cx="3342970" cy="400110"/>
          </a:xfrm>
          <a:prstGeom prst="rect">
            <a:avLst/>
          </a:prstGeom>
        </p:spPr>
        <p:txBody>
          <a:bodyPr wrap="square">
            <a:spAutoFit/>
          </a:bodyPr>
          <a:lstStyle/>
          <a:p>
            <a:pPr algn="ctr">
              <a:spcBef>
                <a:spcPts val="1200"/>
              </a:spcBef>
              <a:buClr>
                <a:srgbClr val="0D5929"/>
              </a:buClr>
            </a:pPr>
            <a:r>
              <a:rPr lang="en-US" sz="2000" b="1" dirty="0">
                <a:solidFill>
                  <a:srgbClr val="FF0000"/>
                </a:solidFill>
                <a:latin typeface="Helvetica" pitchFamily="2" charset="0"/>
              </a:rPr>
              <a:t>No</a:t>
            </a:r>
            <a:endParaRPr lang="en-US" sz="2000" dirty="0">
              <a:solidFill>
                <a:srgbClr val="FF0000"/>
              </a:solidFill>
              <a:latin typeface="Helvetica" pitchFamily="2" charset="0"/>
            </a:endParaRPr>
          </a:p>
        </p:txBody>
      </p:sp>
      <p:sp>
        <p:nvSpPr>
          <p:cNvPr id="13" name="Rectangle 12">
            <a:extLst>
              <a:ext uri="{FF2B5EF4-FFF2-40B4-BE49-F238E27FC236}">
                <a16:creationId xmlns:a16="http://schemas.microsoft.com/office/drawing/2014/main" id="{91A5B9A6-E48D-AF45-B04E-A94C1311F3F6}"/>
              </a:ext>
            </a:extLst>
          </p:cNvPr>
          <p:cNvSpPr/>
          <p:nvPr/>
        </p:nvSpPr>
        <p:spPr>
          <a:xfrm>
            <a:off x="4429295" y="1691628"/>
            <a:ext cx="4055106" cy="2339102"/>
          </a:xfrm>
          <a:prstGeom prst="rect">
            <a:avLst/>
          </a:prstGeom>
        </p:spPr>
        <p:txBody>
          <a:bodyPr wrap="square">
            <a:spAutoFit/>
          </a:bodyPr>
          <a:lstStyle/>
          <a:p>
            <a:pPr marL="285750" indent="-285750">
              <a:spcBef>
                <a:spcPts val="1200"/>
              </a:spcBef>
              <a:buClr>
                <a:srgbClr val="FF0000"/>
              </a:buClr>
              <a:buFont typeface="Arial" panose="020B0604020202020204" pitchFamily="34" charset="0"/>
              <a:buChar char="•"/>
            </a:pPr>
            <a:r>
              <a:rPr lang="en-US" sz="1600" dirty="0">
                <a:solidFill>
                  <a:schemeClr val="tx1">
                    <a:lumMod val="65000"/>
                    <a:lumOff val="35000"/>
                  </a:schemeClr>
                </a:solidFill>
                <a:latin typeface="Helvetica" pitchFamily="2" charset="0"/>
              </a:rPr>
              <a:t>Vegetables canned at home</a:t>
            </a:r>
          </a:p>
          <a:p>
            <a:pPr marL="285750" indent="-285750">
              <a:spcBef>
                <a:spcPts val="1200"/>
              </a:spcBef>
              <a:buClr>
                <a:srgbClr val="FF0000"/>
              </a:buClr>
              <a:buFont typeface="Arial" panose="020B0604020202020204" pitchFamily="34" charset="0"/>
              <a:buChar char="•"/>
            </a:pPr>
            <a:r>
              <a:rPr lang="en-US" sz="1600" dirty="0">
                <a:solidFill>
                  <a:schemeClr val="tx1">
                    <a:lumMod val="65000"/>
                    <a:lumOff val="35000"/>
                  </a:schemeClr>
                </a:solidFill>
                <a:latin typeface="Helvetica" pitchFamily="2" charset="0"/>
              </a:rPr>
              <a:t>Potato chips, cornbread, rice, macaroni</a:t>
            </a:r>
          </a:p>
          <a:p>
            <a:pPr marL="285750" indent="-285750">
              <a:spcBef>
                <a:spcPts val="1200"/>
              </a:spcBef>
              <a:buClr>
                <a:srgbClr val="FF0000"/>
              </a:buClr>
              <a:buFont typeface="Arial" panose="020B0604020202020204" pitchFamily="34" charset="0"/>
              <a:buChar char="•"/>
            </a:pPr>
            <a:r>
              <a:rPr lang="en-US" sz="1600" dirty="0">
                <a:solidFill>
                  <a:schemeClr val="tx1">
                    <a:lumMod val="65000"/>
                    <a:lumOff val="35000"/>
                  </a:schemeClr>
                </a:solidFill>
                <a:latin typeface="Helvetica" pitchFamily="2" charset="0"/>
              </a:rPr>
              <a:t>Ketchup, pickle relish</a:t>
            </a:r>
          </a:p>
          <a:p>
            <a:pPr marL="285750" indent="-285750">
              <a:spcBef>
                <a:spcPts val="1200"/>
              </a:spcBef>
              <a:buClr>
                <a:srgbClr val="FF0000"/>
              </a:buClr>
              <a:buFont typeface="Arial" panose="020B0604020202020204" pitchFamily="34" charset="0"/>
              <a:buChar char="•"/>
            </a:pPr>
            <a:r>
              <a:rPr lang="en-US" sz="1600" dirty="0">
                <a:solidFill>
                  <a:schemeClr val="tx1">
                    <a:lumMod val="65000"/>
                    <a:lumOff val="35000"/>
                  </a:schemeClr>
                </a:solidFill>
                <a:latin typeface="Helvetica" pitchFamily="2" charset="0"/>
              </a:rPr>
              <a:t>Hominy grits </a:t>
            </a:r>
          </a:p>
          <a:p>
            <a:pPr marL="285750" indent="-285750">
              <a:spcBef>
                <a:spcPts val="1200"/>
              </a:spcBef>
              <a:buClr>
                <a:srgbClr val="FF0000"/>
              </a:buClr>
              <a:buFont typeface="Arial" panose="020B0604020202020204" pitchFamily="34" charset="0"/>
              <a:buChar char="•"/>
            </a:pPr>
            <a:endParaRPr lang="en-US" sz="1600" dirty="0">
              <a:solidFill>
                <a:schemeClr val="tx1">
                  <a:lumMod val="65000"/>
                  <a:lumOff val="35000"/>
                </a:schemeClr>
              </a:solidFill>
              <a:latin typeface="Helvetica" pitchFamily="2" charset="0"/>
            </a:endParaRPr>
          </a:p>
          <a:p>
            <a:pPr marL="285750" indent="-285750">
              <a:spcBef>
                <a:spcPts val="1200"/>
              </a:spcBef>
              <a:buClr>
                <a:srgbClr val="FF0000"/>
              </a:buClr>
              <a:buFont typeface="Arial" panose="020B0604020202020204" pitchFamily="34" charset="0"/>
              <a:buChar char="•"/>
            </a:pPr>
            <a:endParaRPr lang="en-US" sz="1600" dirty="0">
              <a:solidFill>
                <a:schemeClr val="tx1">
                  <a:lumMod val="65000"/>
                  <a:lumOff val="35000"/>
                </a:schemeClr>
              </a:solidFill>
              <a:latin typeface="Helvetica" pitchFamily="2" charset="0"/>
            </a:endParaRPr>
          </a:p>
        </p:txBody>
      </p:sp>
      <p:pic>
        <p:nvPicPr>
          <p:cNvPr id="4" name="Picture 3" descr="Picture of a pile of vegetables">
            <a:extLst>
              <a:ext uri="{FF2B5EF4-FFF2-40B4-BE49-F238E27FC236}">
                <a16:creationId xmlns:a16="http://schemas.microsoft.com/office/drawing/2014/main" id="{3F674287-2AA2-6A42-87F9-B161B479A28A}"/>
              </a:ext>
            </a:extLst>
          </p:cNvPr>
          <p:cNvPicPr>
            <a:picLocks noChangeAspect="1"/>
          </p:cNvPicPr>
          <p:nvPr/>
        </p:nvPicPr>
        <p:blipFill rotWithShape="1">
          <a:blip r:embed="rId3"/>
          <a:srcRect t="43593" b="8779"/>
          <a:stretch/>
        </p:blipFill>
        <p:spPr>
          <a:xfrm>
            <a:off x="842053" y="3148645"/>
            <a:ext cx="6845546" cy="1994855"/>
          </a:xfrm>
          <a:prstGeom prst="rect">
            <a:avLst/>
          </a:prstGeom>
        </p:spPr>
      </p:pic>
    </p:spTree>
    <p:extLst>
      <p:ext uri="{BB962C8B-B14F-4D97-AF65-F5344CB8AC3E}">
        <p14:creationId xmlns:p14="http://schemas.microsoft.com/office/powerpoint/2010/main" val="2150590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Lst>
          </p:cNvPr>
          <p:cNvSpPr>
            <a:spLocks noGrp="1"/>
          </p:cNvSpPr>
          <p:nvPr>
            <p:ph type="title"/>
          </p:nvPr>
        </p:nvSpPr>
        <p:spPr>
          <a:xfrm>
            <a:off x="0" y="12700"/>
            <a:ext cx="9144000" cy="850790"/>
          </a:xfrm>
        </p:spPr>
        <p:txBody>
          <a:bodyPr/>
          <a:lstStyle/>
          <a:p>
            <a:r>
              <a:rPr lang="en-US" sz="3000" dirty="0"/>
              <a:t>Test your CACFP Vegetable Knowledge</a:t>
            </a:r>
            <a:endParaRPr lang="en-US" sz="3000" dirty="0">
              <a:latin typeface="Arial" panose="020B0604020202020204" pitchFamily="34" charset="0"/>
              <a:cs typeface="Arial" panose="020B0604020202020204" pitchFamily="34" charset="0"/>
            </a:endParaRPr>
          </a:p>
        </p:txBody>
      </p:sp>
      <p:pic>
        <p:nvPicPr>
          <p:cNvPr id="8" name="Picture 7" descr="Page 3 of the worksheet">
            <a:extLst>
              <a:ext uri="{FF2B5EF4-FFF2-40B4-BE49-F238E27FC236}">
                <a16:creationId xmlns:a16="http://schemas.microsoft.com/office/drawing/2014/main" id="{FA8C99A7-A026-0843-9238-CC9B1DAB2D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00890" y="1021232"/>
            <a:ext cx="3032675" cy="3924639"/>
          </a:xfrm>
          <a:prstGeom prst="rect">
            <a:avLst/>
          </a:prstGeom>
          <a:effectLst>
            <a:outerShdw blurRad="63500" sx="102000" sy="102000" algn="ctr" rotWithShape="0">
              <a:srgbClr val="000000">
                <a:alpha val="10000"/>
              </a:srgbClr>
            </a:outerShdw>
          </a:effectLst>
        </p:spPr>
      </p:pic>
      <p:sp>
        <p:nvSpPr>
          <p:cNvPr id="12" name="Snip Same Side Corner Rectangle 11" descr="[decorative]">
            <a:extLst>
              <a:ext uri="{FF2B5EF4-FFF2-40B4-BE49-F238E27FC236}">
                <a16:creationId xmlns:a16="http://schemas.microsoft.com/office/drawing/2014/main" id="{4D7583A1-13AF-1A44-9D00-53610572B102}"/>
              </a:ext>
            </a:extLst>
          </p:cNvPr>
          <p:cNvSpPr/>
          <p:nvPr/>
        </p:nvSpPr>
        <p:spPr>
          <a:xfrm rot="16200000">
            <a:off x="2115906" y="1344977"/>
            <a:ext cx="3023476" cy="2886951"/>
          </a:xfrm>
          <a:prstGeom prst="snip2SameRect">
            <a:avLst>
              <a:gd name="adj1" fmla="val 26673"/>
              <a:gd name="adj2" fmla="val 0"/>
            </a:avLst>
          </a:prstGeom>
          <a:gradFill flip="none" rotWithShape="1">
            <a:gsLst>
              <a:gs pos="0">
                <a:schemeClr val="accent3">
                  <a:lumMod val="45000"/>
                  <a:lumOff val="55000"/>
                  <a:alpha val="0"/>
                </a:schemeClr>
              </a:gs>
              <a:gs pos="25000">
                <a:schemeClr val="accent3">
                  <a:lumMod val="45000"/>
                  <a:lumOff val="55000"/>
                </a:schemeClr>
              </a:gs>
              <a:gs pos="93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descr="[decorative]">
            <a:extLst>
              <a:ext uri="{FF2B5EF4-FFF2-40B4-BE49-F238E27FC236}">
                <a16:creationId xmlns:a16="http://schemas.microsoft.com/office/drawing/2014/main" id="{1878E0D4-3850-B645-9A14-F92A552A5DA1}"/>
              </a:ext>
              <a:ext uri="{C183D7F6-B498-43B3-948B-1728B52AA6E4}">
                <adec:decorative xmlns:adec="http://schemas.microsoft.com/office/drawing/2017/decorative" val="1"/>
              </a:ext>
            </a:extLst>
          </p:cNvPr>
          <p:cNvSpPr/>
          <p:nvPr/>
        </p:nvSpPr>
        <p:spPr>
          <a:xfrm>
            <a:off x="2751667" y="1269124"/>
            <a:ext cx="5461000" cy="3023475"/>
          </a:xfrm>
          <a:prstGeom prst="roundRect">
            <a:avLst>
              <a:gd name="adj" fmla="val 0"/>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Closeup of page 3">
            <a:extLst>
              <a:ext uri="{FF2B5EF4-FFF2-40B4-BE49-F238E27FC236}">
                <a16:creationId xmlns:a16="http://schemas.microsoft.com/office/drawing/2014/main" id="{94808960-F2E3-C74C-82EB-D6CE0D3E1EE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810"/>
          <a:stretch/>
        </p:blipFill>
        <p:spPr>
          <a:xfrm>
            <a:off x="2844940" y="1394757"/>
            <a:ext cx="5222290" cy="2752911"/>
          </a:xfrm>
          <a:prstGeom prst="rect">
            <a:avLst/>
          </a:prstGeom>
        </p:spPr>
      </p:pic>
    </p:spTree>
    <p:extLst>
      <p:ext uri="{BB962C8B-B14F-4D97-AF65-F5344CB8AC3E}">
        <p14:creationId xmlns:p14="http://schemas.microsoft.com/office/powerpoint/2010/main" val="2095615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Lst>
          </p:cNvPr>
          <p:cNvSpPr>
            <a:spLocks noGrp="1"/>
          </p:cNvSpPr>
          <p:nvPr>
            <p:ph type="title"/>
          </p:nvPr>
        </p:nvSpPr>
        <p:spPr>
          <a:xfrm>
            <a:off x="0" y="12700"/>
            <a:ext cx="9144000" cy="850790"/>
          </a:xfrm>
        </p:spPr>
        <p:txBody>
          <a:bodyPr/>
          <a:lstStyle/>
          <a:p>
            <a:r>
              <a:rPr lang="en-US" sz="3000" dirty="0"/>
              <a:t>Giving Vegetables Credit</a:t>
            </a:r>
            <a:endParaRPr lang="en-US" sz="3000" dirty="0">
              <a:latin typeface="Arial" panose="020B0604020202020204" pitchFamily="34" charset="0"/>
              <a:cs typeface="Arial" panose="020B0604020202020204" pitchFamily="34" charset="0"/>
            </a:endParaRPr>
          </a:p>
        </p:txBody>
      </p:sp>
      <p:pic>
        <p:nvPicPr>
          <p:cNvPr id="3" name="Picture 2" descr="Page 3 worksheet closeup ">
            <a:extLst>
              <a:ext uri="{FF2B5EF4-FFF2-40B4-BE49-F238E27FC236}">
                <a16:creationId xmlns:a16="http://schemas.microsoft.com/office/drawing/2014/main" id="{3EC36D69-2618-3B42-95DE-BD9D92CBC007}"/>
              </a:ext>
            </a:extLst>
          </p:cNvPr>
          <p:cNvPicPr>
            <a:picLocks noChangeAspect="1"/>
          </p:cNvPicPr>
          <p:nvPr/>
        </p:nvPicPr>
        <p:blipFill>
          <a:blip r:embed="rId3"/>
          <a:srcRect/>
          <a:stretch/>
        </p:blipFill>
        <p:spPr>
          <a:xfrm>
            <a:off x="397326" y="1025839"/>
            <a:ext cx="3032675" cy="3915425"/>
          </a:xfrm>
          <a:prstGeom prst="rect">
            <a:avLst/>
          </a:prstGeom>
          <a:effectLst>
            <a:outerShdw blurRad="63500" sx="102000" sy="102000" algn="ctr" rotWithShape="0">
              <a:srgbClr val="000000">
                <a:alpha val="10000"/>
              </a:srgbClr>
            </a:outerShdw>
          </a:effectLst>
        </p:spPr>
      </p:pic>
      <p:sp>
        <p:nvSpPr>
          <p:cNvPr id="12" name="Snip Same Side Corner Rectangle 11" descr="[decorative]">
            <a:extLst>
              <a:ext uri="{FF2B5EF4-FFF2-40B4-BE49-F238E27FC236}">
                <a16:creationId xmlns:a16="http://schemas.microsoft.com/office/drawing/2014/main" id="{4D7583A1-13AF-1A44-9D00-53610572B102}"/>
              </a:ext>
            </a:extLst>
          </p:cNvPr>
          <p:cNvSpPr/>
          <p:nvPr/>
        </p:nvSpPr>
        <p:spPr>
          <a:xfrm rot="16200000">
            <a:off x="2408923" y="1139798"/>
            <a:ext cx="3610308" cy="3522115"/>
          </a:xfrm>
          <a:prstGeom prst="snip2SameRect">
            <a:avLst>
              <a:gd name="adj1" fmla="val 26673"/>
              <a:gd name="adj2" fmla="val 0"/>
            </a:avLst>
          </a:prstGeom>
          <a:gradFill flip="none" rotWithShape="1">
            <a:gsLst>
              <a:gs pos="0">
                <a:schemeClr val="accent3">
                  <a:lumMod val="45000"/>
                  <a:lumOff val="55000"/>
                  <a:alpha val="0"/>
                </a:schemeClr>
              </a:gs>
              <a:gs pos="25000">
                <a:schemeClr val="accent3">
                  <a:lumMod val="45000"/>
                  <a:lumOff val="55000"/>
                </a:schemeClr>
              </a:gs>
              <a:gs pos="93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descr="[decorative]">
            <a:extLst>
              <a:ext uri="{FF2B5EF4-FFF2-40B4-BE49-F238E27FC236}">
                <a16:creationId xmlns:a16="http://schemas.microsoft.com/office/drawing/2014/main" id="{1878E0D4-3850-B645-9A14-F92A552A5DA1}"/>
              </a:ext>
              <a:ext uri="{C183D7F6-B498-43B3-948B-1728B52AA6E4}">
                <adec:decorative xmlns:adec="http://schemas.microsoft.com/office/drawing/2017/decorative" val="1"/>
              </a:ext>
            </a:extLst>
          </p:cNvPr>
          <p:cNvSpPr/>
          <p:nvPr/>
        </p:nvSpPr>
        <p:spPr>
          <a:xfrm>
            <a:off x="3271345" y="1095703"/>
            <a:ext cx="5037768" cy="3712780"/>
          </a:xfrm>
          <a:prstGeom prst="roundRect">
            <a:avLst>
              <a:gd name="adj" fmla="val 3484"/>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Page 3 worksheet closeup">
            <a:extLst>
              <a:ext uri="{FF2B5EF4-FFF2-40B4-BE49-F238E27FC236}">
                <a16:creationId xmlns:a16="http://schemas.microsoft.com/office/drawing/2014/main" id="{A504F800-D9E4-0718-C27C-5ACD1D89987C}"/>
              </a:ext>
            </a:extLst>
          </p:cNvPr>
          <p:cNvPicPr>
            <a:picLocks noChangeAspect="1"/>
          </p:cNvPicPr>
          <p:nvPr/>
        </p:nvPicPr>
        <p:blipFill>
          <a:blip r:embed="rId4"/>
          <a:stretch>
            <a:fillRect/>
          </a:stretch>
        </p:blipFill>
        <p:spPr>
          <a:xfrm>
            <a:off x="3422335" y="1501541"/>
            <a:ext cx="4807244" cy="3004136"/>
          </a:xfrm>
          <a:prstGeom prst="rect">
            <a:avLst/>
          </a:prstGeom>
        </p:spPr>
      </p:pic>
    </p:spTree>
    <p:extLst>
      <p:ext uri="{BB962C8B-B14F-4D97-AF65-F5344CB8AC3E}">
        <p14:creationId xmlns:p14="http://schemas.microsoft.com/office/powerpoint/2010/main" val="292520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Lst>
          </p:cNvPr>
          <p:cNvSpPr>
            <a:spLocks noGrp="1"/>
          </p:cNvSpPr>
          <p:nvPr>
            <p:ph type="title"/>
          </p:nvPr>
        </p:nvSpPr>
        <p:spPr>
          <a:xfrm>
            <a:off x="0" y="12700"/>
            <a:ext cx="9144000" cy="850790"/>
          </a:xfrm>
        </p:spPr>
        <p:txBody>
          <a:bodyPr/>
          <a:lstStyle/>
          <a:p>
            <a:r>
              <a:rPr lang="en-US" dirty="0">
                <a:latin typeface="Arial" panose="020B0604020202020204" pitchFamily="34" charset="0"/>
                <a:cs typeface="Arial" panose="020B0604020202020204" pitchFamily="34" charset="0"/>
              </a:rPr>
              <a:t>Crediting Clue #1: </a:t>
            </a:r>
            <a:r>
              <a:rPr lang="en-US" sz="3000" dirty="0">
                <a:latin typeface="Arial" panose="020B0604020202020204" pitchFamily="34" charset="0"/>
                <a:cs typeface="Arial" panose="020B0604020202020204" pitchFamily="34" charset="0"/>
              </a:rPr>
              <a:t>Crediting Vegetables </a:t>
            </a:r>
            <a:endParaRPr lang="en-US" sz="3000" dirty="0">
              <a:solidFill>
                <a:srgbClr val="D8F1DB"/>
              </a:solidFill>
              <a:latin typeface="Arial" panose="020B0604020202020204" pitchFamily="34" charset="0"/>
              <a:cs typeface="Arial" panose="020B0604020202020204" pitchFamily="34" charset="0"/>
            </a:endParaRPr>
          </a:p>
        </p:txBody>
      </p:sp>
      <p:pic>
        <p:nvPicPr>
          <p:cNvPr id="4" name="Picture 3" descr="Picture of chicken stir-fry">
            <a:extLst>
              <a:ext uri="{FF2B5EF4-FFF2-40B4-BE49-F238E27FC236}">
                <a16:creationId xmlns:a16="http://schemas.microsoft.com/office/drawing/2014/main" id="{4E360394-7A02-1E45-A588-11B5EA3807C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85216" y="1422997"/>
            <a:ext cx="3341470" cy="3030980"/>
          </a:xfrm>
          <a:prstGeom prst="rect">
            <a:avLst/>
          </a:prstGeom>
        </p:spPr>
      </p:pic>
      <p:sp>
        <p:nvSpPr>
          <p:cNvPr id="8" name="Rectangle 7">
            <a:extLst>
              <a:ext uri="{FF2B5EF4-FFF2-40B4-BE49-F238E27FC236}">
                <a16:creationId xmlns:a16="http://schemas.microsoft.com/office/drawing/2014/main" id="{4568B40F-A1FB-BD45-B890-0A2D991BCD95}"/>
              </a:ext>
            </a:extLst>
          </p:cNvPr>
          <p:cNvSpPr/>
          <p:nvPr/>
        </p:nvSpPr>
        <p:spPr>
          <a:xfrm>
            <a:off x="4013314" y="1261104"/>
            <a:ext cx="3927527" cy="3354765"/>
          </a:xfrm>
          <a:prstGeom prst="rect">
            <a:avLst/>
          </a:prstGeom>
        </p:spPr>
        <p:txBody>
          <a:bodyPr wrap="square">
            <a:spAutoFit/>
          </a:bodyPr>
          <a:lstStyle/>
          <a:p>
            <a:pPr>
              <a:spcBef>
                <a:spcPts val="1200"/>
              </a:spcBef>
              <a:buClr>
                <a:srgbClr val="0D5929"/>
              </a:buClr>
            </a:pPr>
            <a:r>
              <a:rPr lang="en-US" sz="2400" dirty="0">
                <a:solidFill>
                  <a:schemeClr val="tx1">
                    <a:lumMod val="65000"/>
                    <a:lumOff val="35000"/>
                  </a:schemeClr>
                </a:solidFill>
                <a:latin typeface="Arial" panose="020B0604020202020204" pitchFamily="34" charset="0"/>
                <a:cs typeface="Arial" panose="020B0604020202020204" pitchFamily="34" charset="0"/>
              </a:rPr>
              <a:t>Vegetables in amounts less than ⅛  cup do not credit toward a reimbursable meal or snack.</a:t>
            </a:r>
          </a:p>
          <a:p>
            <a:pPr>
              <a:spcBef>
                <a:spcPts val="1200"/>
              </a:spcBef>
              <a:buClr>
                <a:srgbClr val="0D5929"/>
              </a:buClr>
            </a:pPr>
            <a:r>
              <a:rPr lang="en-US" sz="2400" dirty="0">
                <a:solidFill>
                  <a:schemeClr val="tx1">
                    <a:lumMod val="65000"/>
                    <a:lumOff val="35000"/>
                  </a:schemeClr>
                </a:solidFill>
                <a:latin typeface="Arial" panose="020B0604020202020204" pitchFamily="34" charset="0"/>
                <a:cs typeface="Arial" panose="020B0604020202020204" pitchFamily="34" charset="0"/>
              </a:rPr>
              <a:t>Most vegetables credit for the amount served.</a:t>
            </a:r>
          </a:p>
          <a:p>
            <a:pPr marL="285750" indent="-285750">
              <a:spcBef>
                <a:spcPts val="1200"/>
              </a:spcBef>
              <a:buClr>
                <a:srgbClr val="0D5929"/>
              </a:buClr>
              <a:buFont typeface="Arial" panose="020B0604020202020204" pitchFamily="34" charset="0"/>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Ex: ½ cup diced carrots = ½ cup vegetable</a:t>
            </a:r>
          </a:p>
        </p:txBody>
      </p:sp>
    </p:spTree>
    <p:extLst>
      <p:ext uri="{BB962C8B-B14F-4D97-AF65-F5344CB8AC3E}">
        <p14:creationId xmlns:p14="http://schemas.microsoft.com/office/powerpoint/2010/main" val="1751331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Lst>
          </p:cNvPr>
          <p:cNvSpPr>
            <a:spLocks noGrp="1"/>
          </p:cNvSpPr>
          <p:nvPr>
            <p:ph type="title"/>
          </p:nvPr>
        </p:nvSpPr>
        <p:spPr>
          <a:xfrm>
            <a:off x="0" y="12700"/>
            <a:ext cx="9144000" cy="850790"/>
          </a:xfrm>
        </p:spPr>
        <p:txBody>
          <a:bodyPr/>
          <a:lstStyle/>
          <a:p>
            <a:r>
              <a:rPr lang="en-US" sz="2800" dirty="0">
                <a:latin typeface="Arial" panose="020B0604020202020204" pitchFamily="34" charset="0"/>
                <a:cs typeface="Arial" panose="020B0604020202020204" pitchFamily="34" charset="0"/>
              </a:rPr>
              <a:t>Crediting Clue #2: </a:t>
            </a:r>
            <a:r>
              <a:rPr lang="en-US" sz="3000" dirty="0">
                <a:latin typeface="Arial" panose="020B0604020202020204" pitchFamily="34" charset="0"/>
                <a:cs typeface="Arial" panose="020B0604020202020204" pitchFamily="34" charset="0"/>
              </a:rPr>
              <a:t>Crediting Vegetables </a:t>
            </a:r>
          </a:p>
        </p:txBody>
      </p:sp>
      <p:sp>
        <p:nvSpPr>
          <p:cNvPr id="8" name="Rectangle 7">
            <a:extLst>
              <a:ext uri="{FF2B5EF4-FFF2-40B4-BE49-F238E27FC236}">
                <a16:creationId xmlns:a16="http://schemas.microsoft.com/office/drawing/2014/main" id="{B4DA870F-2D7B-B143-95B8-F69D4EE8C5BD}"/>
              </a:ext>
            </a:extLst>
          </p:cNvPr>
          <p:cNvSpPr/>
          <p:nvPr/>
        </p:nvSpPr>
        <p:spPr>
          <a:xfrm>
            <a:off x="387858" y="1317470"/>
            <a:ext cx="2915018" cy="2708434"/>
          </a:xfrm>
          <a:prstGeom prst="rect">
            <a:avLst/>
          </a:prstGeom>
        </p:spPr>
        <p:txBody>
          <a:bodyPr wrap="square">
            <a:spAutoFit/>
          </a:bodyPr>
          <a:lstStyle/>
          <a:p>
            <a:pPr>
              <a:spcBef>
                <a:spcPts val="1200"/>
              </a:spcBef>
              <a:buClr>
                <a:srgbClr val="0D5929"/>
              </a:buClr>
            </a:pPr>
            <a:r>
              <a:rPr lang="en-US" sz="1600" b="1" dirty="0">
                <a:solidFill>
                  <a:schemeClr val="tx1">
                    <a:lumMod val="65000"/>
                    <a:lumOff val="35000"/>
                  </a:schemeClr>
                </a:solidFill>
                <a:latin typeface="Arial" panose="020B0604020202020204" pitchFamily="34" charset="0"/>
                <a:cs typeface="Arial" panose="020B0604020202020204" pitchFamily="34" charset="0"/>
              </a:rPr>
              <a:t>Cooked leafy greens</a:t>
            </a: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171450" indent="-171450">
              <a:spcBef>
                <a:spcPts val="1200"/>
              </a:spcBef>
              <a:buClr>
                <a:srgbClr val="0D5929"/>
              </a:buClr>
              <a:buFont typeface="Arial" panose="020B0604020202020204" pitchFamily="34" charset="0"/>
              <a:buChar char="•"/>
            </a:pPr>
            <a:r>
              <a:rPr lang="en-US" sz="1200" dirty="0">
                <a:solidFill>
                  <a:schemeClr val="tx1">
                    <a:lumMod val="65000"/>
                    <a:lumOff val="35000"/>
                  </a:schemeClr>
                </a:solidFill>
                <a:latin typeface="Arial" panose="020B0604020202020204" pitchFamily="34" charset="0"/>
                <a:cs typeface="Arial" panose="020B0604020202020204" pitchFamily="34" charset="0"/>
              </a:rPr>
              <a:t>¼ cup sautéed spinach = ¼ cup of vegetables</a:t>
            </a:r>
          </a:p>
          <a:p>
            <a:pPr>
              <a:spcBef>
                <a:spcPts val="1200"/>
              </a:spcBef>
              <a:buClr>
                <a:srgbClr val="0D5929"/>
              </a:buClr>
            </a:pPr>
            <a:r>
              <a:rPr lang="en-US" sz="1600" b="1" dirty="0">
                <a:solidFill>
                  <a:schemeClr val="tx1">
                    <a:lumMod val="65000"/>
                    <a:lumOff val="35000"/>
                  </a:schemeClr>
                </a:solidFill>
                <a:latin typeface="Arial" panose="020B0604020202020204" pitchFamily="34" charset="0"/>
                <a:cs typeface="Arial" panose="020B0604020202020204" pitchFamily="34" charset="0"/>
              </a:rPr>
              <a:t>Raw leafy greens</a:t>
            </a: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171450" indent="-171450">
              <a:spcBef>
                <a:spcPts val="1200"/>
              </a:spcBef>
              <a:buClr>
                <a:srgbClr val="0D5929"/>
              </a:buClr>
              <a:buFont typeface="Arial" panose="020B0604020202020204" pitchFamily="34" charset="0"/>
              <a:buChar char="•"/>
            </a:pPr>
            <a:r>
              <a:rPr lang="en-US" sz="1200" dirty="0">
                <a:solidFill>
                  <a:schemeClr val="tx1">
                    <a:lumMod val="65000"/>
                    <a:lumOff val="35000"/>
                  </a:schemeClr>
                </a:solidFill>
                <a:latin typeface="Arial" panose="020B0604020202020204" pitchFamily="34" charset="0"/>
                <a:cs typeface="Arial" panose="020B0604020202020204" pitchFamily="34" charset="0"/>
              </a:rPr>
              <a:t>½ cup raw spinach = ¼ cup of vegetables </a:t>
            </a:r>
          </a:p>
          <a:p>
            <a:pPr>
              <a:spcBef>
                <a:spcPts val="1200"/>
              </a:spcBef>
              <a:buClr>
                <a:srgbClr val="0D5929"/>
              </a:buClr>
            </a:pPr>
            <a:r>
              <a:rPr lang="en-US" sz="1600" b="1" dirty="0">
                <a:solidFill>
                  <a:schemeClr val="tx1">
                    <a:lumMod val="65000"/>
                    <a:lumOff val="35000"/>
                  </a:schemeClr>
                </a:solidFill>
                <a:latin typeface="Arial" panose="020B0604020202020204" pitchFamily="34" charset="0"/>
                <a:cs typeface="Arial" panose="020B0604020202020204" pitchFamily="34" charset="0"/>
              </a:rPr>
              <a:t>Dried vegetables </a:t>
            </a:r>
            <a:r>
              <a:rPr lang="en-US" sz="1600" dirty="0">
                <a:solidFill>
                  <a:schemeClr val="tx1">
                    <a:lumMod val="65000"/>
                    <a:lumOff val="35000"/>
                  </a:schemeClr>
                </a:solidFill>
                <a:latin typeface="Arial" panose="020B0604020202020204" pitchFamily="34" charset="0"/>
                <a:cs typeface="Arial" panose="020B0604020202020204" pitchFamily="34" charset="0"/>
              </a:rPr>
              <a:t>served </a:t>
            </a:r>
          </a:p>
          <a:p>
            <a:pPr marL="171450" indent="-171450">
              <a:spcBef>
                <a:spcPts val="1200"/>
              </a:spcBef>
              <a:buClr>
                <a:srgbClr val="0D5929"/>
              </a:buClr>
              <a:buFont typeface="Arial" panose="020B0604020202020204" pitchFamily="34" charset="0"/>
              <a:buChar char="•"/>
            </a:pPr>
            <a:r>
              <a:rPr lang="en-US" sz="1200" dirty="0">
                <a:solidFill>
                  <a:schemeClr val="tx1">
                    <a:lumMod val="65000"/>
                    <a:lumOff val="35000"/>
                  </a:schemeClr>
                </a:solidFill>
                <a:latin typeface="Arial" panose="020B0604020202020204" pitchFamily="34" charset="0"/>
                <a:cs typeface="Arial" panose="020B0604020202020204" pitchFamily="34" charset="0"/>
              </a:rPr>
              <a:t>½ cup sun-dried tomatoes = 1 cup of vegetables</a:t>
            </a:r>
          </a:p>
        </p:txBody>
      </p:sp>
      <p:pic>
        <p:nvPicPr>
          <p:cNvPr id="5" name="Picture 4" descr="Closeup of page 2 - menu planning consideration">
            <a:extLst>
              <a:ext uri="{FF2B5EF4-FFF2-40B4-BE49-F238E27FC236}">
                <a16:creationId xmlns:a16="http://schemas.microsoft.com/office/drawing/2014/main" id="{D4C42BE7-E372-4344-A06A-5DBBE35C374A}"/>
              </a:ext>
            </a:extLst>
          </p:cNvPr>
          <p:cNvPicPr>
            <a:picLocks noChangeAspect="1"/>
          </p:cNvPicPr>
          <p:nvPr/>
        </p:nvPicPr>
        <p:blipFill>
          <a:blip r:embed="rId3"/>
          <a:srcRect l="1601" r="1601"/>
          <a:stretch/>
        </p:blipFill>
        <p:spPr>
          <a:xfrm>
            <a:off x="3431178" y="1638725"/>
            <a:ext cx="5028184" cy="3504776"/>
          </a:xfrm>
          <a:prstGeom prst="rect">
            <a:avLst/>
          </a:prstGeom>
        </p:spPr>
      </p:pic>
      <p:sp>
        <p:nvSpPr>
          <p:cNvPr id="7" name="Rounded Rectangle 6" descr="[decorative]">
            <a:extLst>
              <a:ext uri="{FF2B5EF4-FFF2-40B4-BE49-F238E27FC236}">
                <a16:creationId xmlns:a16="http://schemas.microsoft.com/office/drawing/2014/main" id="{A0A06ED7-BA97-2443-B679-54702783629F}"/>
              </a:ext>
              <a:ext uri="{C183D7F6-B498-43B3-948B-1728B52AA6E4}">
                <adec:decorative xmlns:adec="http://schemas.microsoft.com/office/drawing/2017/decorative" val="1"/>
              </a:ext>
            </a:extLst>
          </p:cNvPr>
          <p:cNvSpPr/>
          <p:nvPr/>
        </p:nvSpPr>
        <p:spPr>
          <a:xfrm>
            <a:off x="3582560" y="3778760"/>
            <a:ext cx="3252767" cy="558109"/>
          </a:xfrm>
          <a:prstGeom prst="roundRect">
            <a:avLst>
              <a:gd name="adj" fmla="val 2163"/>
            </a:avLst>
          </a:prstGeom>
          <a:noFill/>
          <a:ln w="28575">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5553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Lst>
          </p:cNvPr>
          <p:cNvSpPr>
            <a:spLocks noGrp="1"/>
          </p:cNvSpPr>
          <p:nvPr>
            <p:ph type="title"/>
          </p:nvPr>
        </p:nvSpPr>
        <p:spPr>
          <a:xfrm>
            <a:off x="0" y="12700"/>
            <a:ext cx="9144000" cy="850790"/>
          </a:xfrm>
        </p:spPr>
        <p:txBody>
          <a:bodyPr/>
          <a:lstStyle/>
          <a:p>
            <a:r>
              <a:rPr lang="en-US" sz="2800" dirty="0">
                <a:latin typeface="Arial" panose="020B0604020202020204" pitchFamily="34" charset="0"/>
                <a:cs typeface="Arial" panose="020B0604020202020204" pitchFamily="34" charset="0"/>
              </a:rPr>
              <a:t>Crediting Clue #3: </a:t>
            </a:r>
            <a:r>
              <a:rPr lang="en-US" sz="3000" dirty="0"/>
              <a:t>Common Vegetable </a:t>
            </a:r>
            <a:r>
              <a:rPr lang="en-US" sz="2800" dirty="0"/>
              <a:t>Servings</a:t>
            </a:r>
            <a:endParaRPr lang="en-US" sz="3000" dirty="0">
              <a:latin typeface="Arial" panose="020B0604020202020204" pitchFamily="34" charset="0"/>
              <a:cs typeface="Arial" panose="020B0604020202020204" pitchFamily="34" charset="0"/>
            </a:endParaRPr>
          </a:p>
        </p:txBody>
      </p:sp>
      <p:pic>
        <p:nvPicPr>
          <p:cNvPr id="3" name="Picture 2" descr="Page 2 of the worksheet">
            <a:extLst>
              <a:ext uri="{FF2B5EF4-FFF2-40B4-BE49-F238E27FC236}">
                <a16:creationId xmlns:a16="http://schemas.microsoft.com/office/drawing/2014/main" id="{3EC36D69-2618-3B42-95DE-BD9D92CBC00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66710" y="1021232"/>
            <a:ext cx="3032675" cy="3924639"/>
          </a:xfrm>
          <a:prstGeom prst="rect">
            <a:avLst/>
          </a:prstGeom>
          <a:effectLst>
            <a:outerShdw blurRad="63500" sx="102000" sy="102000" algn="ctr" rotWithShape="0">
              <a:srgbClr val="000000">
                <a:alpha val="10000"/>
              </a:srgbClr>
            </a:outerShdw>
          </a:effectLst>
        </p:spPr>
      </p:pic>
      <p:sp>
        <p:nvSpPr>
          <p:cNvPr id="12" name="Snip Same Side Corner Rectangle 11" descr="[decorative]">
            <a:extLst>
              <a:ext uri="{FF2B5EF4-FFF2-40B4-BE49-F238E27FC236}">
                <a16:creationId xmlns:a16="http://schemas.microsoft.com/office/drawing/2014/main" id="{4D7583A1-13AF-1A44-9D00-53610572B102}"/>
              </a:ext>
            </a:extLst>
          </p:cNvPr>
          <p:cNvSpPr/>
          <p:nvPr/>
        </p:nvSpPr>
        <p:spPr>
          <a:xfrm rot="16200000">
            <a:off x="1680692" y="1610670"/>
            <a:ext cx="3559918" cy="2886951"/>
          </a:xfrm>
          <a:prstGeom prst="snip2SameRect">
            <a:avLst>
              <a:gd name="adj1" fmla="val 26673"/>
              <a:gd name="adj2" fmla="val 0"/>
            </a:avLst>
          </a:prstGeom>
          <a:gradFill flip="none" rotWithShape="1">
            <a:gsLst>
              <a:gs pos="0">
                <a:schemeClr val="accent3">
                  <a:lumMod val="45000"/>
                  <a:lumOff val="55000"/>
                  <a:alpha val="0"/>
                </a:schemeClr>
              </a:gs>
              <a:gs pos="25000">
                <a:schemeClr val="accent3">
                  <a:lumMod val="45000"/>
                  <a:lumOff val="55000"/>
                </a:schemeClr>
              </a:gs>
              <a:gs pos="93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descr="[decorative]">
            <a:extLst>
              <a:ext uri="{FF2B5EF4-FFF2-40B4-BE49-F238E27FC236}">
                <a16:creationId xmlns:a16="http://schemas.microsoft.com/office/drawing/2014/main" id="{1878E0D4-3850-B645-9A14-F92A552A5DA1}"/>
              </a:ext>
              <a:ext uri="{C183D7F6-B498-43B3-948B-1728B52AA6E4}">
                <adec:decorative xmlns:adec="http://schemas.microsoft.com/office/drawing/2017/decorative" val="1"/>
              </a:ext>
            </a:extLst>
          </p:cNvPr>
          <p:cNvSpPr/>
          <p:nvPr/>
        </p:nvSpPr>
        <p:spPr>
          <a:xfrm>
            <a:off x="2751667" y="1263002"/>
            <a:ext cx="5039551" cy="3559917"/>
          </a:xfrm>
          <a:prstGeom prst="roundRect">
            <a:avLst>
              <a:gd name="adj" fmla="val 0"/>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loseup of page 2 - menu planning considerations">
            <a:extLst>
              <a:ext uri="{FF2B5EF4-FFF2-40B4-BE49-F238E27FC236}">
                <a16:creationId xmlns:a16="http://schemas.microsoft.com/office/drawing/2014/main" id="{D4C42BE7-E372-4344-A06A-5DBBE35C374A}"/>
              </a:ext>
            </a:extLst>
          </p:cNvPr>
          <p:cNvPicPr>
            <a:picLocks noChangeAspect="1"/>
          </p:cNvPicPr>
          <p:nvPr/>
        </p:nvPicPr>
        <p:blipFill>
          <a:blip r:embed="rId4"/>
          <a:srcRect l="1953" r="1953"/>
          <a:stretch/>
        </p:blipFill>
        <p:spPr>
          <a:xfrm>
            <a:off x="2849078" y="1357666"/>
            <a:ext cx="4851133" cy="3370587"/>
          </a:xfrm>
          <a:prstGeom prst="rect">
            <a:avLst/>
          </a:prstGeom>
        </p:spPr>
      </p:pic>
    </p:spTree>
    <p:extLst>
      <p:ext uri="{BB962C8B-B14F-4D97-AF65-F5344CB8AC3E}">
        <p14:creationId xmlns:p14="http://schemas.microsoft.com/office/powerpoint/2010/main" val="2577589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22EA-5888-31A7-7D4A-87A181905B96}"/>
              </a:ext>
            </a:extLst>
          </p:cNvPr>
          <p:cNvSpPr>
            <a:spLocks noGrp="1"/>
          </p:cNvSpPr>
          <p:nvPr>
            <p:ph type="title"/>
          </p:nvPr>
        </p:nvSpPr>
        <p:spPr/>
        <p:txBody>
          <a:bodyPr/>
          <a:lstStyle/>
          <a:p>
            <a:r>
              <a:rPr lang="en-US" dirty="0"/>
              <a:t>Crediting Cue #4: Crediting Vegetables </a:t>
            </a:r>
          </a:p>
        </p:txBody>
      </p:sp>
      <p:sp>
        <p:nvSpPr>
          <p:cNvPr id="4" name="Content Placeholder 3">
            <a:extLst>
              <a:ext uri="{FF2B5EF4-FFF2-40B4-BE49-F238E27FC236}">
                <a16:creationId xmlns:a16="http://schemas.microsoft.com/office/drawing/2014/main" id="{F3C9FD77-F6D6-B44B-0D15-804DE9052A6C}"/>
              </a:ext>
            </a:extLst>
          </p:cNvPr>
          <p:cNvSpPr>
            <a:spLocks noGrp="1"/>
          </p:cNvSpPr>
          <p:nvPr>
            <p:ph sz="half" idx="2"/>
          </p:nvPr>
        </p:nvSpPr>
        <p:spPr>
          <a:xfrm>
            <a:off x="360364" y="1232452"/>
            <a:ext cx="2482227" cy="3224045"/>
          </a:xfrm>
        </p:spPr>
        <p:txBody>
          <a:bodyPr/>
          <a:lstStyle/>
          <a:p>
            <a:pPr indent="0">
              <a:spcBef>
                <a:spcPts val="1600"/>
              </a:spcBef>
              <a:buNone/>
            </a:pPr>
            <a:r>
              <a:rPr lang="en-US" dirty="0">
                <a:solidFill>
                  <a:schemeClr val="tx1"/>
                </a:solidFill>
                <a:latin typeface="Arial" panose="020B0604020202020204" pitchFamily="34" charset="0"/>
                <a:cs typeface="Arial" panose="020B0604020202020204" pitchFamily="34" charset="0"/>
              </a:rPr>
              <a:t>Beans, peas, and lentils may credit as vegetables OR meat alternates.</a:t>
            </a:r>
          </a:p>
          <a:p>
            <a:pPr marL="285750" indent="-285750">
              <a:spcBef>
                <a:spcPts val="1600"/>
              </a:spcBef>
            </a:pPr>
            <a:r>
              <a:rPr lang="en-US" dirty="0">
                <a:solidFill>
                  <a:schemeClr val="tx1"/>
                </a:solidFill>
                <a:latin typeface="Arial" panose="020B0604020202020204" pitchFamily="34" charset="0"/>
                <a:cs typeface="Arial" panose="020B0604020202020204" pitchFamily="34" charset="0"/>
              </a:rPr>
              <a:t>They </a:t>
            </a:r>
            <a:r>
              <a:rPr lang="en-US" u="sng" dirty="0">
                <a:solidFill>
                  <a:schemeClr val="tx1"/>
                </a:solidFill>
                <a:latin typeface="Arial" panose="020B0604020202020204" pitchFamily="34" charset="0"/>
                <a:cs typeface="Arial" panose="020B0604020202020204" pitchFamily="34" charset="0"/>
              </a:rPr>
              <a:t>may not credit</a:t>
            </a:r>
            <a:r>
              <a:rPr lang="en-US" dirty="0">
                <a:solidFill>
                  <a:schemeClr val="tx1"/>
                </a:solidFill>
                <a:latin typeface="Arial" panose="020B0604020202020204" pitchFamily="34" charset="0"/>
                <a:cs typeface="Arial" panose="020B0604020202020204" pitchFamily="34" charset="0"/>
              </a:rPr>
              <a:t>  as both in the same meal. </a:t>
            </a:r>
          </a:p>
          <a:p>
            <a:endParaRPr lang="en-US" dirty="0"/>
          </a:p>
        </p:txBody>
      </p:sp>
      <p:pic>
        <p:nvPicPr>
          <p:cNvPr id="5" name="Picture Placeholder 16" descr="Assorted piles of beans and legumes">
            <a:extLst>
              <a:ext uri="{FF2B5EF4-FFF2-40B4-BE49-F238E27FC236}">
                <a16:creationId xmlns:a16="http://schemas.microsoft.com/office/drawing/2014/main" id="{EFEA9214-C206-0C6A-56C0-0F07D0BFBED4}"/>
              </a:ext>
            </a:extLst>
          </p:cNvPr>
          <p:cNvPicPr>
            <a:picLocks noChangeAspect="1"/>
          </p:cNvPicPr>
          <p:nvPr/>
        </p:nvPicPr>
        <p:blipFill>
          <a:blip r:embed="rId3">
            <a:extLst>
              <a:ext uri="{28A0092B-C50C-407E-A947-70E740481C1C}">
                <a14:useLocalDpi xmlns:a14="http://schemas.microsoft.com/office/drawing/2010/main" val="0"/>
              </a:ext>
            </a:extLst>
          </a:blip>
          <a:srcRect l="13528" r="13528"/>
          <a:stretch>
            <a:fillRect/>
          </a:stretch>
        </p:blipFill>
        <p:spPr>
          <a:xfrm>
            <a:off x="3299833" y="850791"/>
            <a:ext cx="5844167" cy="4292709"/>
          </a:xfrm>
          <a:prstGeom prst="rect">
            <a:avLst/>
          </a:prstGeom>
        </p:spPr>
      </p:pic>
    </p:spTree>
    <p:extLst>
      <p:ext uri="{BB962C8B-B14F-4D97-AF65-F5344CB8AC3E}">
        <p14:creationId xmlns:p14="http://schemas.microsoft.com/office/powerpoint/2010/main" val="4196002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2ABCC-C1C6-F0FE-8843-85FD7C211982}"/>
              </a:ext>
            </a:extLst>
          </p:cNvPr>
          <p:cNvSpPr>
            <a:spLocks noGrp="1"/>
          </p:cNvSpPr>
          <p:nvPr>
            <p:ph type="title"/>
          </p:nvPr>
        </p:nvSpPr>
        <p:spPr/>
        <p:txBody>
          <a:bodyPr/>
          <a:lstStyle/>
          <a:p>
            <a:r>
              <a:rPr lang="en-US" dirty="0"/>
              <a:t>Crediting Cue #5: Crediting Vegetables </a:t>
            </a:r>
          </a:p>
        </p:txBody>
      </p:sp>
      <p:sp>
        <p:nvSpPr>
          <p:cNvPr id="4" name="Content Placeholder 3">
            <a:extLst>
              <a:ext uri="{FF2B5EF4-FFF2-40B4-BE49-F238E27FC236}">
                <a16:creationId xmlns:a16="http://schemas.microsoft.com/office/drawing/2014/main" id="{61DCB1BB-4799-A05E-9F25-1872CEBDCF86}"/>
              </a:ext>
            </a:extLst>
          </p:cNvPr>
          <p:cNvSpPr>
            <a:spLocks noGrp="1"/>
          </p:cNvSpPr>
          <p:nvPr>
            <p:ph sz="half" idx="2"/>
          </p:nvPr>
        </p:nvSpPr>
        <p:spPr>
          <a:xfrm>
            <a:off x="360364" y="1376413"/>
            <a:ext cx="2286583" cy="3185962"/>
          </a:xfrm>
        </p:spPr>
        <p:txBody>
          <a:bodyPr/>
          <a:lstStyle/>
          <a:p>
            <a:pPr indent="0">
              <a:spcBef>
                <a:spcPts val="1600"/>
              </a:spcBef>
              <a:buNone/>
            </a:pPr>
            <a:r>
              <a:rPr lang="en-US" dirty="0"/>
              <a:t>Juice may be served once per day to children and adults in the CACFP.</a:t>
            </a:r>
          </a:p>
          <a:p>
            <a:pPr marL="285750" indent="-285750">
              <a:spcBef>
                <a:spcPts val="1600"/>
              </a:spcBef>
            </a:pPr>
            <a:r>
              <a:rPr lang="en-US" dirty="0"/>
              <a:t>Pureed vegetables or fruits used in smoothies credit as juice.</a:t>
            </a:r>
          </a:p>
          <a:p>
            <a:pPr indent="0">
              <a:buNone/>
            </a:pPr>
            <a:endParaRPr lang="en-US" dirty="0"/>
          </a:p>
        </p:txBody>
      </p:sp>
      <p:pic>
        <p:nvPicPr>
          <p:cNvPr id="5" name="Picture 4" descr="Several bottles filled with smoothies on pink background">
            <a:extLst>
              <a:ext uri="{FF2B5EF4-FFF2-40B4-BE49-F238E27FC236}">
                <a16:creationId xmlns:a16="http://schemas.microsoft.com/office/drawing/2014/main" id="{76827282-9A5E-8119-E91C-72F411B9A03B}"/>
              </a:ext>
            </a:extLst>
          </p:cNvPr>
          <p:cNvPicPr>
            <a:picLocks noChangeAspect="1"/>
          </p:cNvPicPr>
          <p:nvPr/>
        </p:nvPicPr>
        <p:blipFill>
          <a:blip r:embed="rId3"/>
          <a:stretch>
            <a:fillRect/>
          </a:stretch>
        </p:blipFill>
        <p:spPr>
          <a:xfrm>
            <a:off x="3326611" y="850791"/>
            <a:ext cx="5817388" cy="4292707"/>
          </a:xfrm>
          <a:prstGeom prst="rect">
            <a:avLst/>
          </a:prstGeom>
        </p:spPr>
      </p:pic>
    </p:spTree>
    <p:extLst>
      <p:ext uri="{BB962C8B-B14F-4D97-AF65-F5344CB8AC3E}">
        <p14:creationId xmlns:p14="http://schemas.microsoft.com/office/powerpoint/2010/main" val="3114823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Lst>
          </p:cNvPr>
          <p:cNvSpPr>
            <a:spLocks noGrp="1"/>
          </p:cNvSpPr>
          <p:nvPr>
            <p:ph type="title"/>
          </p:nvPr>
        </p:nvSpPr>
        <p:spPr>
          <a:xfrm>
            <a:off x="0" y="12700"/>
            <a:ext cx="9144000" cy="850790"/>
          </a:xfrm>
        </p:spPr>
        <p:txBody>
          <a:bodyPr/>
          <a:lstStyle/>
          <a:p>
            <a:r>
              <a:rPr lang="en-US" sz="3000" dirty="0"/>
              <a:t>Crediting Cue #6: Crediting Vegetables </a:t>
            </a:r>
            <a:endParaRPr lang="en-US" sz="30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4DA870F-2D7B-B143-95B8-F69D4EE8C5BD}"/>
              </a:ext>
            </a:extLst>
          </p:cNvPr>
          <p:cNvSpPr/>
          <p:nvPr/>
        </p:nvSpPr>
        <p:spPr>
          <a:xfrm>
            <a:off x="387858" y="1317470"/>
            <a:ext cx="3143618" cy="3139321"/>
          </a:xfrm>
          <a:prstGeom prst="rect">
            <a:avLst/>
          </a:prstGeom>
        </p:spPr>
        <p:txBody>
          <a:bodyPr wrap="square">
            <a:spAutoFit/>
          </a:bodyPr>
          <a:lstStyle/>
          <a:p>
            <a:pPr>
              <a:spcBef>
                <a:spcPts val="1200"/>
              </a:spcBef>
              <a:buClr>
                <a:srgbClr val="0D5929"/>
              </a:buClr>
            </a:pPr>
            <a:r>
              <a:rPr lang="en-US" sz="1600" dirty="0">
                <a:solidFill>
                  <a:schemeClr val="tx1">
                    <a:lumMod val="65000"/>
                    <a:lumOff val="35000"/>
                  </a:schemeClr>
                </a:solidFill>
                <a:latin typeface="Helvetica" pitchFamily="2" charset="0"/>
              </a:rPr>
              <a:t>Dry beans and peas (legumes) may credit as vegetables OR meat alternates.</a:t>
            </a:r>
          </a:p>
          <a:p>
            <a:pPr>
              <a:spcBef>
                <a:spcPts val="1200"/>
              </a:spcBef>
              <a:buClr>
                <a:srgbClr val="0D5929"/>
              </a:buClr>
            </a:pPr>
            <a:r>
              <a:rPr lang="en-US" sz="1600" dirty="0">
                <a:solidFill>
                  <a:schemeClr val="tx1">
                    <a:lumMod val="65000"/>
                    <a:lumOff val="35000"/>
                  </a:schemeClr>
                </a:solidFill>
                <a:latin typeface="Helvetica" pitchFamily="2" charset="0"/>
              </a:rPr>
              <a:t>Juice may be served once per day to children and adults in the CACFP.</a:t>
            </a:r>
          </a:p>
          <a:p>
            <a:pPr marL="171450" indent="-171450">
              <a:spcBef>
                <a:spcPts val="1200"/>
              </a:spcBef>
              <a:buClr>
                <a:srgbClr val="0D5929"/>
              </a:buClr>
              <a:buFont typeface="Arial" panose="020B0604020202020204" pitchFamily="34" charset="0"/>
              <a:buChar char="•"/>
            </a:pPr>
            <a:r>
              <a:rPr lang="en-US" sz="1200" dirty="0">
                <a:solidFill>
                  <a:schemeClr val="tx1">
                    <a:lumMod val="65000"/>
                    <a:lumOff val="35000"/>
                  </a:schemeClr>
                </a:solidFill>
                <a:latin typeface="Helvetica" pitchFamily="2" charset="0"/>
              </a:rPr>
              <a:t>Vegetables or fruits used in smoothies credit as juice </a:t>
            </a:r>
          </a:p>
          <a:p>
            <a:pPr>
              <a:spcBef>
                <a:spcPts val="1200"/>
              </a:spcBef>
              <a:buClr>
                <a:srgbClr val="0D5929"/>
              </a:buClr>
            </a:pPr>
            <a:r>
              <a:rPr lang="en-US" sz="1600" dirty="0">
                <a:solidFill>
                  <a:schemeClr val="tx1">
                    <a:lumMod val="65000"/>
                    <a:lumOff val="35000"/>
                  </a:schemeClr>
                </a:solidFill>
                <a:latin typeface="Helvetica" pitchFamily="2" charset="0"/>
              </a:rPr>
              <a:t>At lunch and supper, a second, different vegetable can be served in place of fruit. </a:t>
            </a:r>
          </a:p>
        </p:txBody>
      </p:sp>
      <p:pic>
        <p:nvPicPr>
          <p:cNvPr id="3" name="Picture 2" descr="Diagram of a sample lunch/supper">
            <a:extLst>
              <a:ext uri="{FF2B5EF4-FFF2-40B4-BE49-F238E27FC236}">
                <a16:creationId xmlns:a16="http://schemas.microsoft.com/office/drawing/2014/main" id="{DE969489-D0EF-4445-927D-D35E189D617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158502" y="1143423"/>
            <a:ext cx="3941562" cy="3643383"/>
          </a:xfrm>
          <a:prstGeom prst="rect">
            <a:avLst/>
          </a:prstGeom>
        </p:spPr>
      </p:pic>
    </p:spTree>
    <p:extLst>
      <p:ext uri="{BB962C8B-B14F-4D97-AF65-F5344CB8AC3E}">
        <p14:creationId xmlns:p14="http://schemas.microsoft.com/office/powerpoint/2010/main" val="3074592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35B72E-2DA3-4640-89BA-4F5B9406ED0A}"/>
              </a:ext>
            </a:extLst>
          </p:cNvPr>
          <p:cNvSpPr>
            <a:spLocks noGrp="1"/>
          </p:cNvSpPr>
          <p:nvPr>
            <p:ph type="title"/>
          </p:nvPr>
        </p:nvSpPr>
        <p:spPr>
          <a:xfrm>
            <a:off x="0" y="0"/>
            <a:ext cx="7886700" cy="819149"/>
          </a:xfrm>
        </p:spPr>
        <p:txBody>
          <a:bodyPr/>
          <a:lstStyle/>
          <a:p>
            <a:r>
              <a:rPr lang="en-US" dirty="0"/>
              <a:t>USDA’s Team Nutrition</a:t>
            </a:r>
          </a:p>
        </p:txBody>
      </p:sp>
      <p:grpSp>
        <p:nvGrpSpPr>
          <p:cNvPr id="2" name="Group 1" descr="Icon: Team Nutrition, USDA.">
            <a:extLst>
              <a:ext uri="{FF2B5EF4-FFF2-40B4-BE49-F238E27FC236}">
                <a16:creationId xmlns:a16="http://schemas.microsoft.com/office/drawing/2014/main" id="{F58B4F33-E34D-5F4D-AA09-DC556F6638CB}"/>
              </a:ext>
            </a:extLst>
          </p:cNvPr>
          <p:cNvGrpSpPr/>
          <p:nvPr/>
        </p:nvGrpSpPr>
        <p:grpSpPr>
          <a:xfrm>
            <a:off x="303636" y="968402"/>
            <a:ext cx="3586312" cy="2695311"/>
            <a:chOff x="303636" y="968402"/>
            <a:chExt cx="3586312" cy="2695311"/>
          </a:xfrm>
        </p:grpSpPr>
        <p:pic>
          <p:nvPicPr>
            <p:cNvPr id="8" name="Picture 2" descr="Icon: Team Nutrition, USDA.">
              <a:extLst>
                <a:ext uri="{FF2B5EF4-FFF2-40B4-BE49-F238E27FC236}">
                  <a16:creationId xmlns:a16="http://schemas.microsoft.com/office/drawing/2014/main" id="{3A167706-CD57-4746-B598-14235832D3E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03636" y="968402"/>
              <a:ext cx="2695311" cy="2695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Elbow Connector 14" descr="[decorative]">
              <a:extLst>
                <a:ext uri="{FF2B5EF4-FFF2-40B4-BE49-F238E27FC236}">
                  <a16:creationId xmlns:a16="http://schemas.microsoft.com/office/drawing/2014/main" id="{1B55768D-8EE9-684E-848F-79684E56D685}"/>
                </a:ext>
                <a:ext uri="{C183D7F6-B498-43B3-948B-1728B52AA6E4}">
                  <adec:decorative xmlns:adec="http://schemas.microsoft.com/office/drawing/2017/decorative" val="0"/>
                </a:ext>
              </a:extLst>
            </p:cNvPr>
            <p:cNvCxnSpPr>
              <a:cxnSpLocks/>
            </p:cNvCxnSpPr>
            <p:nvPr/>
          </p:nvCxnSpPr>
          <p:spPr>
            <a:xfrm flipV="1">
              <a:off x="3125449" y="1244297"/>
              <a:ext cx="764499" cy="764385"/>
            </a:xfrm>
            <a:prstGeom prst="bentConnector3">
              <a:avLst>
                <a:gd name="adj1" fmla="val 50000"/>
              </a:avLst>
            </a:prstGeom>
            <a:ln w="19050">
              <a:solidFill>
                <a:srgbClr val="0D5929"/>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descr="[decorative]">
              <a:extLst>
                <a:ext uri="{FF2B5EF4-FFF2-40B4-BE49-F238E27FC236}">
                  <a16:creationId xmlns:a16="http://schemas.microsoft.com/office/drawing/2014/main" id="{09DCD0D2-0D51-7749-8200-FAB07C62B0B3}"/>
                </a:ext>
                <a:ext uri="{C183D7F6-B498-43B3-948B-1728B52AA6E4}">
                  <adec:decorative xmlns:adec="http://schemas.microsoft.com/office/drawing/2017/decorative" val="0"/>
                </a:ext>
              </a:extLst>
            </p:cNvPr>
            <p:cNvCxnSpPr>
              <a:cxnSpLocks/>
            </p:cNvCxnSpPr>
            <p:nvPr/>
          </p:nvCxnSpPr>
          <p:spPr>
            <a:xfrm>
              <a:off x="3125449" y="2278101"/>
              <a:ext cx="764499" cy="0"/>
            </a:xfrm>
            <a:prstGeom prst="line">
              <a:avLst/>
            </a:prstGeom>
            <a:ln w="19050">
              <a:solidFill>
                <a:srgbClr val="0D5929"/>
              </a:solidFill>
              <a:tailEnd type="oval"/>
            </a:ln>
          </p:spPr>
          <p:style>
            <a:lnRef idx="1">
              <a:schemeClr val="accent1"/>
            </a:lnRef>
            <a:fillRef idx="0">
              <a:schemeClr val="accent1"/>
            </a:fillRef>
            <a:effectRef idx="0">
              <a:schemeClr val="accent1"/>
            </a:effectRef>
            <a:fontRef idx="minor">
              <a:schemeClr val="tx1"/>
            </a:fontRef>
          </p:style>
        </p:cxnSp>
        <p:cxnSp>
          <p:nvCxnSpPr>
            <p:cNvPr id="16" name="Elbow Connector 15" descr="[decorative]">
              <a:extLst>
                <a:ext uri="{FF2B5EF4-FFF2-40B4-BE49-F238E27FC236}">
                  <a16:creationId xmlns:a16="http://schemas.microsoft.com/office/drawing/2014/main" id="{24F8A41F-954F-E04C-9853-09366AC66190}"/>
                </a:ext>
                <a:ext uri="{C183D7F6-B498-43B3-948B-1728B52AA6E4}">
                  <adec:decorative xmlns:adec="http://schemas.microsoft.com/office/drawing/2017/decorative" val="0"/>
                </a:ext>
              </a:extLst>
            </p:cNvPr>
            <p:cNvCxnSpPr>
              <a:cxnSpLocks/>
            </p:cNvCxnSpPr>
            <p:nvPr/>
          </p:nvCxnSpPr>
          <p:spPr>
            <a:xfrm>
              <a:off x="3125449" y="2551213"/>
              <a:ext cx="764499" cy="521885"/>
            </a:xfrm>
            <a:prstGeom prst="bentConnector3">
              <a:avLst>
                <a:gd name="adj1" fmla="val 50000"/>
              </a:avLst>
            </a:prstGeom>
            <a:ln w="19050">
              <a:solidFill>
                <a:srgbClr val="0D5929"/>
              </a:solidFill>
              <a:tailEnd type="ova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E2D9BD12-2C6F-DA4E-B1B3-4F353F0E3A0A}"/>
              </a:ext>
            </a:extLst>
          </p:cNvPr>
          <p:cNvSpPr txBox="1">
            <a:spLocks/>
          </p:cNvSpPr>
          <p:nvPr/>
        </p:nvSpPr>
        <p:spPr>
          <a:xfrm>
            <a:off x="4104674" y="1063759"/>
            <a:ext cx="4611037" cy="830997"/>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lumMod val="65000"/>
                    <a:lumOff val="3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An initiative of the USDA’s Food and Nutrition Service to support the USDA’s Child Nutrition Programs.</a:t>
            </a:r>
          </a:p>
          <a:p>
            <a:endParaRPr lang="en-US" dirty="0"/>
          </a:p>
        </p:txBody>
      </p:sp>
      <p:sp>
        <p:nvSpPr>
          <p:cNvPr id="18" name="Text Placeholder 2">
            <a:extLst>
              <a:ext uri="{FF2B5EF4-FFF2-40B4-BE49-F238E27FC236}">
                <a16:creationId xmlns:a16="http://schemas.microsoft.com/office/drawing/2014/main" id="{1A7198CE-7F8F-B140-9102-664CACE76401}"/>
              </a:ext>
            </a:extLst>
          </p:cNvPr>
          <p:cNvSpPr txBox="1">
            <a:spLocks/>
          </p:cNvSpPr>
          <p:nvPr/>
        </p:nvSpPr>
        <p:spPr>
          <a:xfrm>
            <a:off x="4104674" y="2109351"/>
            <a:ext cx="4611036" cy="599788"/>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lumMod val="65000"/>
                    <a:lumOff val="3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Aims to improve children’s lifelong eating and physical activity habits.</a:t>
            </a:r>
          </a:p>
        </p:txBody>
      </p:sp>
      <p:sp>
        <p:nvSpPr>
          <p:cNvPr id="21" name="Text Placeholder 2">
            <a:extLst>
              <a:ext uri="{FF2B5EF4-FFF2-40B4-BE49-F238E27FC236}">
                <a16:creationId xmlns:a16="http://schemas.microsoft.com/office/drawing/2014/main" id="{089A8ED2-AE72-9C49-AA45-5E8180AD324A}"/>
              </a:ext>
            </a:extLst>
          </p:cNvPr>
          <p:cNvSpPr txBox="1">
            <a:spLocks/>
          </p:cNvSpPr>
          <p:nvPr/>
        </p:nvSpPr>
        <p:spPr>
          <a:xfrm>
            <a:off x="4104674" y="2923735"/>
            <a:ext cx="4889919" cy="1157664"/>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lumMod val="65000"/>
                    <a:lumOff val="3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Provides nutrition education and training materials to State agencies, sponsoring organizations, and CACFP sites.</a:t>
            </a:r>
          </a:p>
        </p:txBody>
      </p:sp>
      <p:pic>
        <p:nvPicPr>
          <p:cNvPr id="20" name="Picture 19" descr="Hyperlink Icon">
            <a:extLst>
              <a:ext uri="{FF2B5EF4-FFF2-40B4-BE49-F238E27FC236}">
                <a16:creationId xmlns:a16="http://schemas.microsoft.com/office/drawing/2014/main" id="{71E87ECB-4BFF-5B4C-B7D8-DBC44288AC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6673" y="4511655"/>
            <a:ext cx="420624" cy="420624"/>
          </a:xfrm>
          <a:prstGeom prst="rect">
            <a:avLst/>
          </a:prstGeom>
        </p:spPr>
      </p:pic>
      <p:sp>
        <p:nvSpPr>
          <p:cNvPr id="11" name="Rectangle 10">
            <a:extLst>
              <a:ext uri="{FF2B5EF4-FFF2-40B4-BE49-F238E27FC236}">
                <a16:creationId xmlns:a16="http://schemas.microsoft.com/office/drawing/2014/main" id="{F2E8605C-0510-FD4D-B9A9-E01E933E9002}"/>
              </a:ext>
            </a:extLst>
          </p:cNvPr>
          <p:cNvSpPr/>
          <p:nvPr/>
        </p:nvSpPr>
        <p:spPr>
          <a:xfrm>
            <a:off x="2298011" y="4486757"/>
            <a:ext cx="4310758" cy="461665"/>
          </a:xfrm>
          <a:prstGeom prst="rect">
            <a:avLst/>
          </a:prstGeom>
        </p:spPr>
        <p:txBody>
          <a:bodyPr wrap="square" lIns="0">
            <a:spAutoFit/>
          </a:bodyPr>
          <a:lstStyle/>
          <a:p>
            <a:r>
              <a:rPr lang="en-US" sz="2400" b="1" u="sng" dirty="0">
                <a:solidFill>
                  <a:srgbClr val="0D5929"/>
                </a:solidFill>
                <a:latin typeface="Helvetica" pitchFamily="2" charset="0"/>
              </a:rPr>
              <a:t>fns.usda.gov/</a:t>
            </a:r>
            <a:r>
              <a:rPr lang="en-US" sz="2400" b="1" u="sng" dirty="0" err="1">
                <a:solidFill>
                  <a:srgbClr val="0D5929"/>
                </a:solidFill>
                <a:latin typeface="Helvetica" pitchFamily="2" charset="0"/>
              </a:rPr>
              <a:t>teamnutrition</a:t>
            </a:r>
            <a:endParaRPr lang="en-US" sz="2400" b="1" u="sng" dirty="0">
              <a:solidFill>
                <a:srgbClr val="0D5929"/>
              </a:solidFill>
              <a:latin typeface="Helvetica" pitchFamily="2" charset="0"/>
            </a:endParaRPr>
          </a:p>
        </p:txBody>
      </p:sp>
    </p:spTree>
    <p:extLst>
      <p:ext uri="{BB962C8B-B14F-4D97-AF65-F5344CB8AC3E}">
        <p14:creationId xmlns:p14="http://schemas.microsoft.com/office/powerpoint/2010/main" val="1966797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Lst>
          </p:cNvPr>
          <p:cNvSpPr>
            <a:spLocks noGrp="1"/>
          </p:cNvSpPr>
          <p:nvPr>
            <p:ph type="title"/>
          </p:nvPr>
        </p:nvSpPr>
        <p:spPr>
          <a:xfrm>
            <a:off x="0" y="12700"/>
            <a:ext cx="9144000" cy="850790"/>
          </a:xfrm>
        </p:spPr>
        <p:txBody>
          <a:bodyPr/>
          <a:lstStyle/>
          <a:p>
            <a:r>
              <a:rPr lang="en-US" sz="2800" dirty="0"/>
              <a:t>Crediting Clue #7: 2024 Final Rule Update </a:t>
            </a:r>
            <a:endParaRPr lang="en-US" sz="3000" dirty="0">
              <a:latin typeface="Arial" panose="020B0604020202020204" pitchFamily="34" charset="0"/>
              <a:cs typeface="Arial" panose="020B0604020202020204" pitchFamily="34" charset="0"/>
            </a:endParaRPr>
          </a:p>
        </p:txBody>
      </p:sp>
      <p:pic>
        <p:nvPicPr>
          <p:cNvPr id="3" name="Picture 2" descr="Page 3 of the worksheet">
            <a:extLst>
              <a:ext uri="{FF2B5EF4-FFF2-40B4-BE49-F238E27FC236}">
                <a16:creationId xmlns:a16="http://schemas.microsoft.com/office/drawing/2014/main" id="{3EC36D69-2618-3B42-95DE-BD9D92CBC007}"/>
              </a:ext>
            </a:extLst>
          </p:cNvPr>
          <p:cNvPicPr>
            <a:picLocks noChangeAspect="1"/>
          </p:cNvPicPr>
          <p:nvPr/>
        </p:nvPicPr>
        <p:blipFill>
          <a:blip r:embed="rId3"/>
          <a:srcRect/>
          <a:stretch/>
        </p:blipFill>
        <p:spPr>
          <a:xfrm>
            <a:off x="397326" y="1025839"/>
            <a:ext cx="3032675" cy="3915425"/>
          </a:xfrm>
          <a:prstGeom prst="rect">
            <a:avLst/>
          </a:prstGeom>
          <a:effectLst>
            <a:outerShdw blurRad="63500" sx="102000" sy="102000" algn="ctr" rotWithShape="0">
              <a:srgbClr val="000000">
                <a:alpha val="10000"/>
              </a:srgbClr>
            </a:outerShdw>
          </a:effectLst>
        </p:spPr>
      </p:pic>
      <p:sp>
        <p:nvSpPr>
          <p:cNvPr id="12" name="Snip Same Side Corner Rectangle 11" descr="[decorative]">
            <a:extLst>
              <a:ext uri="{FF2B5EF4-FFF2-40B4-BE49-F238E27FC236}">
                <a16:creationId xmlns:a16="http://schemas.microsoft.com/office/drawing/2014/main" id="{4D7583A1-13AF-1A44-9D00-53610572B102}"/>
              </a:ext>
            </a:extLst>
          </p:cNvPr>
          <p:cNvSpPr/>
          <p:nvPr/>
        </p:nvSpPr>
        <p:spPr>
          <a:xfrm rot="16200000">
            <a:off x="1812801" y="1615031"/>
            <a:ext cx="3662745" cy="3157045"/>
          </a:xfrm>
          <a:prstGeom prst="snip2SameRect">
            <a:avLst>
              <a:gd name="adj1" fmla="val 26673"/>
              <a:gd name="adj2" fmla="val 0"/>
            </a:avLst>
          </a:prstGeom>
          <a:gradFill flip="none" rotWithShape="1">
            <a:gsLst>
              <a:gs pos="0">
                <a:schemeClr val="accent3">
                  <a:lumMod val="45000"/>
                  <a:lumOff val="55000"/>
                  <a:alpha val="0"/>
                </a:schemeClr>
              </a:gs>
              <a:gs pos="25000">
                <a:schemeClr val="accent3">
                  <a:lumMod val="45000"/>
                  <a:lumOff val="55000"/>
                </a:schemeClr>
              </a:gs>
              <a:gs pos="93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descr="[decorative]">
            <a:extLst>
              <a:ext uri="{FF2B5EF4-FFF2-40B4-BE49-F238E27FC236}">
                <a16:creationId xmlns:a16="http://schemas.microsoft.com/office/drawing/2014/main" id="{1878E0D4-3850-B645-9A14-F92A552A5DA1}"/>
              </a:ext>
              <a:ext uri="{C183D7F6-B498-43B3-948B-1728B52AA6E4}">
                <adec:decorative xmlns:adec="http://schemas.microsoft.com/office/drawing/2017/decorative" val="1"/>
              </a:ext>
            </a:extLst>
          </p:cNvPr>
          <p:cNvSpPr/>
          <p:nvPr/>
        </p:nvSpPr>
        <p:spPr>
          <a:xfrm>
            <a:off x="2862842" y="1362180"/>
            <a:ext cx="5281458" cy="3610214"/>
          </a:xfrm>
          <a:prstGeom prst="roundRect">
            <a:avLst>
              <a:gd name="adj" fmla="val 1057"/>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up of page 3">
            <a:extLst>
              <a:ext uri="{FF2B5EF4-FFF2-40B4-BE49-F238E27FC236}">
                <a16:creationId xmlns:a16="http://schemas.microsoft.com/office/drawing/2014/main" id="{CCC2F5BF-2912-22C1-04E8-EDD9A7ADB6CC}"/>
              </a:ext>
            </a:extLst>
          </p:cNvPr>
          <p:cNvPicPr>
            <a:picLocks noChangeAspect="1"/>
          </p:cNvPicPr>
          <p:nvPr/>
        </p:nvPicPr>
        <p:blipFill>
          <a:blip r:embed="rId4"/>
          <a:stretch>
            <a:fillRect/>
          </a:stretch>
        </p:blipFill>
        <p:spPr>
          <a:xfrm>
            <a:off x="2954263" y="1787509"/>
            <a:ext cx="5098615" cy="2759557"/>
          </a:xfrm>
          <a:prstGeom prst="rect">
            <a:avLst/>
          </a:prstGeom>
          <a:ln w="38100">
            <a:noFill/>
          </a:ln>
        </p:spPr>
      </p:pic>
    </p:spTree>
    <p:extLst>
      <p:ext uri="{BB962C8B-B14F-4D97-AF65-F5344CB8AC3E}">
        <p14:creationId xmlns:p14="http://schemas.microsoft.com/office/powerpoint/2010/main" val="3409274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A232-D2D3-F344-8045-2935B11FF487}"/>
              </a:ext>
            </a:extLst>
          </p:cNvPr>
          <p:cNvSpPr>
            <a:spLocks noGrp="1"/>
          </p:cNvSpPr>
          <p:nvPr>
            <p:ph type="title"/>
          </p:nvPr>
        </p:nvSpPr>
        <p:spPr>
          <a:xfrm>
            <a:off x="0" y="0"/>
            <a:ext cx="8865326" cy="1009979"/>
          </a:xfrm>
        </p:spPr>
        <p:txBody>
          <a:bodyPr/>
          <a:lstStyle/>
          <a:p>
            <a:pPr>
              <a:spcBef>
                <a:spcPts val="4200"/>
              </a:spcBef>
            </a:pPr>
            <a:r>
              <a:rPr lang="en-US" dirty="0"/>
              <a:t>Tips for Preparing Vegetables Safely </a:t>
            </a:r>
            <a:endParaRPr lang="en-US" dirty="0">
              <a:solidFill>
                <a:schemeClr val="bg1"/>
              </a:solidFill>
            </a:endParaRPr>
          </a:p>
        </p:txBody>
      </p:sp>
      <p:sp>
        <p:nvSpPr>
          <p:cNvPr id="10" name="Rectangle 9">
            <a:extLst>
              <a:ext uri="{FF2B5EF4-FFF2-40B4-BE49-F238E27FC236}">
                <a16:creationId xmlns:a16="http://schemas.microsoft.com/office/drawing/2014/main" id="{04554204-85CB-8941-B69E-786198E12130}"/>
              </a:ext>
            </a:extLst>
          </p:cNvPr>
          <p:cNvSpPr/>
          <p:nvPr/>
        </p:nvSpPr>
        <p:spPr>
          <a:xfrm>
            <a:off x="457267" y="1975093"/>
            <a:ext cx="2476002" cy="984885"/>
          </a:xfrm>
          <a:prstGeom prst="rect">
            <a:avLst/>
          </a:prstGeom>
        </p:spPr>
        <p:txBody>
          <a:bodyPr wrap="square">
            <a:spAutoFit/>
          </a:bodyPr>
          <a:lstStyle/>
          <a:p>
            <a:pPr algn="ctr">
              <a:spcBef>
                <a:spcPts val="1200"/>
              </a:spcBef>
              <a:buClr>
                <a:srgbClr val="0D5929"/>
              </a:buClr>
            </a:pPr>
            <a:r>
              <a:rPr lang="en-US" sz="1600" dirty="0">
                <a:solidFill>
                  <a:schemeClr val="tx1">
                    <a:lumMod val="65000"/>
                    <a:lumOff val="35000"/>
                  </a:schemeClr>
                </a:solidFill>
                <a:latin typeface="Helvetica" pitchFamily="2" charset="0"/>
              </a:rPr>
              <a:t>Cut raw vegetables into smaller pieces</a:t>
            </a:r>
          </a:p>
          <a:p>
            <a:pPr algn="ctr">
              <a:spcBef>
                <a:spcPts val="1200"/>
              </a:spcBef>
              <a:buClr>
                <a:srgbClr val="0D5929"/>
              </a:buClr>
            </a:pPr>
            <a:endParaRPr lang="en-US" sz="1600" dirty="0">
              <a:solidFill>
                <a:schemeClr val="tx1">
                  <a:lumMod val="65000"/>
                  <a:lumOff val="35000"/>
                </a:schemeClr>
              </a:solidFill>
              <a:latin typeface="Helvetica" pitchFamily="2" charset="0"/>
            </a:endParaRPr>
          </a:p>
        </p:txBody>
      </p:sp>
      <p:pic>
        <p:nvPicPr>
          <p:cNvPr id="20" name="Picture 19" descr="Picture of raw vegetables cut into smaller pieces">
            <a:extLst>
              <a:ext uri="{FF2B5EF4-FFF2-40B4-BE49-F238E27FC236}">
                <a16:creationId xmlns:a16="http://schemas.microsoft.com/office/drawing/2014/main" id="{D295AD5E-8F45-6444-BD71-DA8D45A790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7494" y="2947729"/>
            <a:ext cx="1941112" cy="1813609"/>
          </a:xfrm>
          <a:prstGeom prst="rect">
            <a:avLst/>
          </a:prstGeom>
        </p:spPr>
      </p:pic>
      <p:sp>
        <p:nvSpPr>
          <p:cNvPr id="14" name="Rectangle 13">
            <a:extLst>
              <a:ext uri="{FF2B5EF4-FFF2-40B4-BE49-F238E27FC236}">
                <a16:creationId xmlns:a16="http://schemas.microsoft.com/office/drawing/2014/main" id="{D8FE7B4A-BA9A-BD44-992B-6FB0DABAFF4D}"/>
              </a:ext>
            </a:extLst>
          </p:cNvPr>
          <p:cNvSpPr/>
          <p:nvPr/>
        </p:nvSpPr>
        <p:spPr>
          <a:xfrm>
            <a:off x="3301245" y="1975093"/>
            <a:ext cx="2476002" cy="584775"/>
          </a:xfrm>
          <a:prstGeom prst="rect">
            <a:avLst/>
          </a:prstGeom>
        </p:spPr>
        <p:txBody>
          <a:bodyPr wrap="square">
            <a:spAutoFit/>
          </a:bodyPr>
          <a:lstStyle/>
          <a:p>
            <a:pPr algn="ctr">
              <a:spcBef>
                <a:spcPts val="1200"/>
              </a:spcBef>
              <a:buClr>
                <a:srgbClr val="0D5929"/>
              </a:buClr>
            </a:pPr>
            <a:r>
              <a:rPr lang="en-US" sz="1600" dirty="0">
                <a:solidFill>
                  <a:schemeClr val="tx1">
                    <a:lumMod val="65000"/>
                    <a:lumOff val="35000"/>
                  </a:schemeClr>
                </a:solidFill>
                <a:latin typeface="Helvetica" pitchFamily="2" charset="0"/>
              </a:rPr>
              <a:t>Cook raw vegetables until slightly soft</a:t>
            </a:r>
          </a:p>
        </p:txBody>
      </p:sp>
      <p:pic>
        <p:nvPicPr>
          <p:cNvPr id="19" name="Picture 18" descr="Picture of cooked vegetables">
            <a:extLst>
              <a:ext uri="{FF2B5EF4-FFF2-40B4-BE49-F238E27FC236}">
                <a16:creationId xmlns:a16="http://schemas.microsoft.com/office/drawing/2014/main" id="{35A44DC9-C1EE-EB49-8AE6-F3341D0BC88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38028" y="2618366"/>
            <a:ext cx="1992606" cy="2285840"/>
          </a:xfrm>
          <a:prstGeom prst="rect">
            <a:avLst/>
          </a:prstGeom>
        </p:spPr>
      </p:pic>
      <p:sp>
        <p:nvSpPr>
          <p:cNvPr id="18" name="Rectangle 17">
            <a:extLst>
              <a:ext uri="{FF2B5EF4-FFF2-40B4-BE49-F238E27FC236}">
                <a16:creationId xmlns:a16="http://schemas.microsoft.com/office/drawing/2014/main" id="{1C263CD9-49DA-744A-B062-9F658EDB0EF0}"/>
              </a:ext>
            </a:extLst>
          </p:cNvPr>
          <p:cNvSpPr/>
          <p:nvPr/>
        </p:nvSpPr>
        <p:spPr>
          <a:xfrm>
            <a:off x="6210731" y="1762221"/>
            <a:ext cx="2476002" cy="1877437"/>
          </a:xfrm>
          <a:prstGeom prst="rect">
            <a:avLst/>
          </a:prstGeom>
        </p:spPr>
        <p:txBody>
          <a:bodyPr wrap="square">
            <a:spAutoFit/>
          </a:bodyPr>
          <a:lstStyle/>
          <a:p>
            <a:pPr algn="ctr">
              <a:spcBef>
                <a:spcPts val="1200"/>
              </a:spcBef>
              <a:buClr>
                <a:srgbClr val="0D5929"/>
              </a:buClr>
            </a:pPr>
            <a:r>
              <a:rPr lang="en-US" sz="1600" dirty="0">
                <a:solidFill>
                  <a:schemeClr val="tx1">
                    <a:lumMod val="65000"/>
                    <a:lumOff val="35000"/>
                  </a:schemeClr>
                </a:solidFill>
                <a:latin typeface="Helvetica" pitchFamily="2" charset="0"/>
              </a:rPr>
              <a:t>Cut round, soft vegetables into </a:t>
            </a:r>
            <a:br>
              <a:rPr lang="en-US" sz="1600" dirty="0">
                <a:solidFill>
                  <a:schemeClr val="tx1">
                    <a:lumMod val="65000"/>
                    <a:lumOff val="35000"/>
                  </a:schemeClr>
                </a:solidFill>
                <a:latin typeface="Helvetica" pitchFamily="2" charset="0"/>
              </a:rPr>
            </a:br>
            <a:r>
              <a:rPr lang="en-US" sz="1600" dirty="0">
                <a:solidFill>
                  <a:schemeClr val="tx1">
                    <a:lumMod val="65000"/>
                    <a:lumOff val="35000"/>
                  </a:schemeClr>
                </a:solidFill>
                <a:latin typeface="Helvetica" pitchFamily="2" charset="0"/>
              </a:rPr>
              <a:t>smaller pieces</a:t>
            </a:r>
            <a:br>
              <a:rPr lang="en-US" sz="1600" dirty="0">
                <a:solidFill>
                  <a:schemeClr val="tx1">
                    <a:lumMod val="65000"/>
                    <a:lumOff val="35000"/>
                  </a:schemeClr>
                </a:solidFill>
                <a:latin typeface="Helvetica" pitchFamily="2" charset="0"/>
              </a:rPr>
            </a:br>
            <a:r>
              <a:rPr lang="en-US" sz="1600" dirty="0">
                <a:solidFill>
                  <a:schemeClr val="tx1">
                    <a:lumMod val="65000"/>
                    <a:lumOff val="35000"/>
                  </a:schemeClr>
                </a:solidFill>
                <a:latin typeface="Helvetica" pitchFamily="2" charset="0"/>
              </a:rPr>
              <a:t> (½-inch or smaller)</a:t>
            </a:r>
          </a:p>
          <a:p>
            <a:pPr algn="ctr">
              <a:spcBef>
                <a:spcPts val="1200"/>
              </a:spcBef>
              <a:buClr>
                <a:srgbClr val="0D5929"/>
              </a:buClr>
            </a:pPr>
            <a:endParaRPr lang="en-US" sz="1600" dirty="0">
              <a:solidFill>
                <a:schemeClr val="tx1">
                  <a:lumMod val="65000"/>
                  <a:lumOff val="35000"/>
                </a:schemeClr>
              </a:solidFill>
              <a:latin typeface="Helvetica" pitchFamily="2" charset="0"/>
            </a:endParaRPr>
          </a:p>
          <a:p>
            <a:pPr algn="ctr">
              <a:spcBef>
                <a:spcPts val="1200"/>
              </a:spcBef>
              <a:buClr>
                <a:srgbClr val="0D5929"/>
              </a:buClr>
            </a:pPr>
            <a:endParaRPr lang="en-US" sz="1600" dirty="0">
              <a:solidFill>
                <a:schemeClr val="tx1">
                  <a:lumMod val="65000"/>
                  <a:lumOff val="35000"/>
                </a:schemeClr>
              </a:solidFill>
              <a:latin typeface="Helvetica" pitchFamily="2" charset="0"/>
            </a:endParaRPr>
          </a:p>
        </p:txBody>
      </p:sp>
      <p:pic>
        <p:nvPicPr>
          <p:cNvPr id="4" name="Picture 3" descr="Picture of round, soft vegetables">
            <a:extLst>
              <a:ext uri="{FF2B5EF4-FFF2-40B4-BE49-F238E27FC236}">
                <a16:creationId xmlns:a16="http://schemas.microsoft.com/office/drawing/2014/main" id="{3C600758-FA91-E94D-970C-098ACC0664B2}"/>
              </a:ext>
            </a:extLst>
          </p:cNvPr>
          <p:cNvPicPr>
            <a:picLocks noChangeAspect="1"/>
          </p:cNvPicPr>
          <p:nvPr/>
        </p:nvPicPr>
        <p:blipFill>
          <a:blip r:embed="rId5"/>
          <a:stretch>
            <a:fillRect/>
          </a:stretch>
        </p:blipFill>
        <p:spPr>
          <a:xfrm>
            <a:off x="6405131" y="3029361"/>
            <a:ext cx="2201277" cy="1463849"/>
          </a:xfrm>
          <a:prstGeom prst="rect">
            <a:avLst/>
          </a:prstGeom>
        </p:spPr>
      </p:pic>
    </p:spTree>
    <p:extLst>
      <p:ext uri="{BB962C8B-B14F-4D97-AF65-F5344CB8AC3E}">
        <p14:creationId xmlns:p14="http://schemas.microsoft.com/office/powerpoint/2010/main" val="4179317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A232-D2D3-F344-8045-2935B11FF487}"/>
              </a:ext>
            </a:extLst>
          </p:cNvPr>
          <p:cNvSpPr>
            <a:spLocks noGrp="1"/>
          </p:cNvSpPr>
          <p:nvPr>
            <p:ph type="title"/>
          </p:nvPr>
        </p:nvSpPr>
        <p:spPr>
          <a:xfrm>
            <a:off x="0" y="0"/>
            <a:ext cx="8865326" cy="1009979"/>
          </a:xfrm>
        </p:spPr>
        <p:txBody>
          <a:bodyPr/>
          <a:lstStyle/>
          <a:p>
            <a:pPr>
              <a:spcBef>
                <a:spcPts val="4200"/>
              </a:spcBef>
            </a:pPr>
            <a:r>
              <a:rPr lang="en-US" dirty="0"/>
              <a:t>Serving Vegetables at Breakfast </a:t>
            </a:r>
            <a:endParaRPr lang="en-US" dirty="0">
              <a:solidFill>
                <a:schemeClr val="bg1"/>
              </a:solidFill>
            </a:endParaRPr>
          </a:p>
        </p:txBody>
      </p:sp>
      <p:pic>
        <p:nvPicPr>
          <p:cNvPr id="3" name="Picture 2" descr="Image showing the breakfast meal components and how meal components can be combined to make a reimbursable breakfast meal">
            <a:extLst>
              <a:ext uri="{FF2B5EF4-FFF2-40B4-BE49-F238E27FC236}">
                <a16:creationId xmlns:a16="http://schemas.microsoft.com/office/drawing/2014/main" id="{FA104C6F-61D9-A605-9483-3481709A3E44}"/>
              </a:ext>
            </a:extLst>
          </p:cNvPr>
          <p:cNvPicPr>
            <a:picLocks noChangeAspect="1"/>
          </p:cNvPicPr>
          <p:nvPr/>
        </p:nvPicPr>
        <p:blipFill>
          <a:blip r:embed="rId3"/>
          <a:stretch>
            <a:fillRect/>
          </a:stretch>
        </p:blipFill>
        <p:spPr>
          <a:xfrm>
            <a:off x="664143" y="1009979"/>
            <a:ext cx="7430703" cy="3932917"/>
          </a:xfrm>
          <a:prstGeom prst="rect">
            <a:avLst/>
          </a:prstGeom>
        </p:spPr>
      </p:pic>
      <p:sp>
        <p:nvSpPr>
          <p:cNvPr id="5" name="Rectangle 4">
            <a:extLst>
              <a:ext uri="{FF2B5EF4-FFF2-40B4-BE49-F238E27FC236}">
                <a16:creationId xmlns:a16="http://schemas.microsoft.com/office/drawing/2014/main" id="{D03AD78A-1AF7-5E1F-DC75-90F3131E6469}"/>
              </a:ext>
              <a:ext uri="{C183D7F6-B498-43B3-948B-1728B52AA6E4}">
                <adec:decorative xmlns:adec="http://schemas.microsoft.com/office/drawing/2017/decorative" val="1"/>
              </a:ext>
            </a:extLst>
          </p:cNvPr>
          <p:cNvSpPr/>
          <p:nvPr/>
        </p:nvSpPr>
        <p:spPr>
          <a:xfrm>
            <a:off x="1790299" y="2849078"/>
            <a:ext cx="2974206" cy="245248"/>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dirty="0"/>
          </a:p>
        </p:txBody>
      </p:sp>
    </p:spTree>
    <p:extLst>
      <p:ext uri="{BB962C8B-B14F-4D97-AF65-F5344CB8AC3E}">
        <p14:creationId xmlns:p14="http://schemas.microsoft.com/office/powerpoint/2010/main" val="332858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E895A-C178-3BFC-1E35-94E7486647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3CBDE2-2ABC-FDE6-B7FD-B64B62BA751F}"/>
              </a:ext>
            </a:extLst>
          </p:cNvPr>
          <p:cNvSpPr>
            <a:spLocks noGrp="1"/>
          </p:cNvSpPr>
          <p:nvPr>
            <p:ph type="title"/>
          </p:nvPr>
        </p:nvSpPr>
        <p:spPr>
          <a:xfrm>
            <a:off x="0" y="0"/>
            <a:ext cx="8865326" cy="1009979"/>
          </a:xfrm>
        </p:spPr>
        <p:txBody>
          <a:bodyPr/>
          <a:lstStyle/>
          <a:p>
            <a:pPr>
              <a:spcBef>
                <a:spcPts val="4200"/>
              </a:spcBef>
            </a:pPr>
            <a:r>
              <a:rPr lang="en-US" dirty="0"/>
              <a:t>Serving Vegetables at Breakfast Example 1</a:t>
            </a:r>
            <a:endParaRPr lang="en-US" dirty="0">
              <a:solidFill>
                <a:schemeClr val="bg1"/>
              </a:solidFill>
            </a:endParaRPr>
          </a:p>
        </p:txBody>
      </p:sp>
      <p:pic>
        <p:nvPicPr>
          <p:cNvPr id="4" name="Picture 3" descr="Toast">
            <a:extLst>
              <a:ext uri="{FF2B5EF4-FFF2-40B4-BE49-F238E27FC236}">
                <a16:creationId xmlns:a16="http://schemas.microsoft.com/office/drawing/2014/main" id="{5BCE65CA-DB9A-BCC9-6F23-DC133CA47D55}"/>
              </a:ext>
            </a:extLst>
          </p:cNvPr>
          <p:cNvPicPr>
            <a:picLocks noChangeAspect="1"/>
          </p:cNvPicPr>
          <p:nvPr/>
        </p:nvPicPr>
        <p:blipFill>
          <a:blip r:embed="rId3"/>
          <a:srcRect/>
          <a:stretch/>
        </p:blipFill>
        <p:spPr>
          <a:xfrm>
            <a:off x="605535" y="1206708"/>
            <a:ext cx="1457323" cy="1584840"/>
          </a:xfrm>
          <a:prstGeom prst="rect">
            <a:avLst/>
          </a:prstGeom>
        </p:spPr>
      </p:pic>
      <p:pic>
        <p:nvPicPr>
          <p:cNvPr id="25" name="Picture 24" descr="Milk">
            <a:extLst>
              <a:ext uri="{FF2B5EF4-FFF2-40B4-BE49-F238E27FC236}">
                <a16:creationId xmlns:a16="http://schemas.microsoft.com/office/drawing/2014/main" id="{15B749E8-8554-6190-209D-5CAD3C05DE6F}"/>
              </a:ext>
            </a:extLst>
          </p:cNvPr>
          <p:cNvPicPr>
            <a:picLocks noChangeAspect="1"/>
          </p:cNvPicPr>
          <p:nvPr/>
        </p:nvPicPr>
        <p:blipFill>
          <a:blip r:embed="rId4"/>
          <a:stretch>
            <a:fillRect/>
          </a:stretch>
        </p:blipFill>
        <p:spPr>
          <a:xfrm>
            <a:off x="2669796" y="1133538"/>
            <a:ext cx="1204907" cy="1641746"/>
          </a:xfrm>
          <a:prstGeom prst="rect">
            <a:avLst/>
          </a:prstGeom>
        </p:spPr>
      </p:pic>
      <p:pic>
        <p:nvPicPr>
          <p:cNvPr id="26" name="Picture 25" descr="Avocado">
            <a:extLst>
              <a:ext uri="{FF2B5EF4-FFF2-40B4-BE49-F238E27FC236}">
                <a16:creationId xmlns:a16="http://schemas.microsoft.com/office/drawing/2014/main" id="{DFA3BBDB-8227-78E8-C27B-4220CEE581C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76892" y="3034546"/>
            <a:ext cx="1527857" cy="1017571"/>
          </a:xfrm>
          <a:prstGeom prst="rect">
            <a:avLst/>
          </a:prstGeom>
        </p:spPr>
      </p:pic>
      <p:sp>
        <p:nvSpPr>
          <p:cNvPr id="16" name="L-Shape 15" descr="Checkmark">
            <a:extLst>
              <a:ext uri="{FF2B5EF4-FFF2-40B4-BE49-F238E27FC236}">
                <a16:creationId xmlns:a16="http://schemas.microsoft.com/office/drawing/2014/main" id="{FF314025-2D34-A65C-AA20-FF4FC7F13830}"/>
              </a:ext>
            </a:extLst>
          </p:cNvPr>
          <p:cNvSpPr/>
          <p:nvPr/>
        </p:nvSpPr>
        <p:spPr>
          <a:xfrm rot="18190754">
            <a:off x="1292978" y="4477651"/>
            <a:ext cx="243534" cy="105584"/>
          </a:xfrm>
          <a:prstGeom prst="corner">
            <a:avLst>
              <a:gd name="adj1" fmla="val 15877"/>
              <a:gd name="adj2" fmla="val 15877"/>
            </a:avLst>
          </a:prstGeom>
          <a:solidFill>
            <a:srgbClr val="14504F"/>
          </a:solidFill>
          <a:ln w="38100">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D88593-13D6-D1FE-C354-23E9D2AF17BE}"/>
              </a:ext>
            </a:extLst>
          </p:cNvPr>
          <p:cNvSpPr/>
          <p:nvPr/>
        </p:nvSpPr>
        <p:spPr>
          <a:xfrm>
            <a:off x="531733" y="4383871"/>
            <a:ext cx="3342970" cy="400110"/>
          </a:xfrm>
          <a:prstGeom prst="rect">
            <a:avLst/>
          </a:prstGeom>
        </p:spPr>
        <p:txBody>
          <a:bodyPr wrap="square">
            <a:spAutoFit/>
          </a:bodyPr>
          <a:lstStyle/>
          <a:p>
            <a:pPr algn="ctr">
              <a:spcBef>
                <a:spcPts val="1200"/>
              </a:spcBef>
              <a:buClr>
                <a:srgbClr val="0D5929"/>
              </a:buClr>
            </a:pPr>
            <a:r>
              <a:rPr lang="en-US" sz="2000" b="1" dirty="0">
                <a:solidFill>
                  <a:srgbClr val="0D5929"/>
                </a:solidFill>
                <a:latin typeface="Helvetica" pitchFamily="2" charset="0"/>
              </a:rPr>
              <a:t>Vegetable</a:t>
            </a:r>
          </a:p>
        </p:txBody>
      </p:sp>
      <p:sp>
        <p:nvSpPr>
          <p:cNvPr id="6" name="Rectangle 5" descr="[decorative]">
            <a:extLst>
              <a:ext uri="{FF2B5EF4-FFF2-40B4-BE49-F238E27FC236}">
                <a16:creationId xmlns:a16="http://schemas.microsoft.com/office/drawing/2014/main" id="{0EEC0943-C3DB-F0C7-6D68-142924867701}"/>
              </a:ext>
            </a:extLst>
          </p:cNvPr>
          <p:cNvSpPr/>
          <p:nvPr/>
        </p:nvSpPr>
        <p:spPr>
          <a:xfrm>
            <a:off x="4481641" y="1009979"/>
            <a:ext cx="45719" cy="37955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oast">
            <a:extLst>
              <a:ext uri="{FF2B5EF4-FFF2-40B4-BE49-F238E27FC236}">
                <a16:creationId xmlns:a16="http://schemas.microsoft.com/office/drawing/2014/main" id="{E084CD98-14F5-7881-94F4-5D86963FB9E9}"/>
              </a:ext>
            </a:extLst>
          </p:cNvPr>
          <p:cNvPicPr>
            <a:picLocks noChangeAspect="1"/>
          </p:cNvPicPr>
          <p:nvPr/>
        </p:nvPicPr>
        <p:blipFill>
          <a:blip r:embed="rId3"/>
          <a:srcRect/>
          <a:stretch/>
        </p:blipFill>
        <p:spPr>
          <a:xfrm>
            <a:off x="5042857" y="1206708"/>
            <a:ext cx="1457323" cy="1584840"/>
          </a:xfrm>
          <a:prstGeom prst="rect">
            <a:avLst/>
          </a:prstGeom>
        </p:spPr>
      </p:pic>
      <p:pic>
        <p:nvPicPr>
          <p:cNvPr id="24" name="Picture 23" descr="Milk">
            <a:extLst>
              <a:ext uri="{FF2B5EF4-FFF2-40B4-BE49-F238E27FC236}">
                <a16:creationId xmlns:a16="http://schemas.microsoft.com/office/drawing/2014/main" id="{5BED315E-B95B-7E94-D9BC-9261085443D2}"/>
              </a:ext>
            </a:extLst>
          </p:cNvPr>
          <p:cNvPicPr>
            <a:picLocks noChangeAspect="1"/>
          </p:cNvPicPr>
          <p:nvPr/>
        </p:nvPicPr>
        <p:blipFill>
          <a:blip r:embed="rId4"/>
          <a:stretch>
            <a:fillRect/>
          </a:stretch>
        </p:blipFill>
        <p:spPr>
          <a:xfrm>
            <a:off x="7194500" y="1133538"/>
            <a:ext cx="1204907" cy="1641746"/>
          </a:xfrm>
          <a:prstGeom prst="rect">
            <a:avLst/>
          </a:prstGeom>
        </p:spPr>
      </p:pic>
      <p:pic>
        <p:nvPicPr>
          <p:cNvPr id="8" name="Picture 7" descr="Avocado">
            <a:extLst>
              <a:ext uri="{FF2B5EF4-FFF2-40B4-BE49-F238E27FC236}">
                <a16:creationId xmlns:a16="http://schemas.microsoft.com/office/drawing/2014/main" id="{4B928BA5-E27F-D914-02D5-478404D2065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050021" y="3034546"/>
            <a:ext cx="1527857" cy="1017571"/>
          </a:xfrm>
          <a:prstGeom prst="rect">
            <a:avLst/>
          </a:prstGeom>
        </p:spPr>
      </p:pic>
      <p:pic>
        <p:nvPicPr>
          <p:cNvPr id="22" name="Content Placeholder 4" descr="Tomatoes">
            <a:extLst>
              <a:ext uri="{FF2B5EF4-FFF2-40B4-BE49-F238E27FC236}">
                <a16:creationId xmlns:a16="http://schemas.microsoft.com/office/drawing/2014/main" id="{CDF82A9C-5150-B2B7-09FB-0CA6BD3A98D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93676" y="3107038"/>
            <a:ext cx="1040266" cy="945079"/>
          </a:xfrm>
          <a:prstGeom prst="rect">
            <a:avLst/>
          </a:prstGeom>
        </p:spPr>
      </p:pic>
      <p:sp>
        <p:nvSpPr>
          <p:cNvPr id="21" name="L-Shape 20" descr="Checkmark">
            <a:extLst>
              <a:ext uri="{FF2B5EF4-FFF2-40B4-BE49-F238E27FC236}">
                <a16:creationId xmlns:a16="http://schemas.microsoft.com/office/drawing/2014/main" id="{71BDCE80-C5D2-8309-9492-48353B538A7F}"/>
              </a:ext>
            </a:extLst>
          </p:cNvPr>
          <p:cNvSpPr/>
          <p:nvPr/>
        </p:nvSpPr>
        <p:spPr>
          <a:xfrm rot="18190754">
            <a:off x="5139351" y="4477651"/>
            <a:ext cx="243534" cy="105584"/>
          </a:xfrm>
          <a:prstGeom prst="corner">
            <a:avLst>
              <a:gd name="adj1" fmla="val 15877"/>
              <a:gd name="adj2" fmla="val 15877"/>
            </a:avLst>
          </a:prstGeom>
          <a:solidFill>
            <a:srgbClr val="14504F"/>
          </a:solidFill>
          <a:ln w="38100">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A16C03-3BC8-40B8-C0E6-D602402222AA}"/>
              </a:ext>
            </a:extLst>
          </p:cNvPr>
          <p:cNvSpPr/>
          <p:nvPr/>
        </p:nvSpPr>
        <p:spPr>
          <a:xfrm>
            <a:off x="5119086" y="4383871"/>
            <a:ext cx="3342970" cy="400110"/>
          </a:xfrm>
          <a:prstGeom prst="rect">
            <a:avLst/>
          </a:prstGeom>
        </p:spPr>
        <p:txBody>
          <a:bodyPr wrap="square">
            <a:spAutoFit/>
          </a:bodyPr>
          <a:lstStyle/>
          <a:p>
            <a:pPr algn="ctr">
              <a:spcBef>
                <a:spcPts val="1200"/>
              </a:spcBef>
              <a:buClr>
                <a:srgbClr val="0D5929"/>
              </a:buClr>
            </a:pPr>
            <a:r>
              <a:rPr lang="en-US" sz="2000" b="1" dirty="0">
                <a:solidFill>
                  <a:srgbClr val="0D5929"/>
                </a:solidFill>
                <a:latin typeface="Helvetica" pitchFamily="2" charset="0"/>
              </a:rPr>
              <a:t>Vegetable </a:t>
            </a:r>
            <a:r>
              <a:rPr lang="en-US" sz="2000" b="1" dirty="0">
                <a:solidFill>
                  <a:schemeClr val="tx1">
                    <a:lumMod val="50000"/>
                    <a:lumOff val="50000"/>
                  </a:schemeClr>
                </a:solidFill>
                <a:latin typeface="Helvetica" pitchFamily="2" charset="0"/>
              </a:rPr>
              <a:t>+</a:t>
            </a:r>
            <a:r>
              <a:rPr lang="en-US" sz="2000" b="1" dirty="0">
                <a:solidFill>
                  <a:srgbClr val="0D5929"/>
                </a:solidFill>
                <a:latin typeface="Helvetica" pitchFamily="2" charset="0"/>
              </a:rPr>
              <a:t> Vegetable </a:t>
            </a:r>
          </a:p>
        </p:txBody>
      </p:sp>
    </p:spTree>
    <p:extLst>
      <p:ext uri="{BB962C8B-B14F-4D97-AF65-F5344CB8AC3E}">
        <p14:creationId xmlns:p14="http://schemas.microsoft.com/office/powerpoint/2010/main" val="930425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A232-D2D3-F344-8045-2935B11FF487}"/>
              </a:ext>
            </a:extLst>
          </p:cNvPr>
          <p:cNvSpPr>
            <a:spLocks noGrp="1"/>
          </p:cNvSpPr>
          <p:nvPr>
            <p:ph type="title"/>
          </p:nvPr>
        </p:nvSpPr>
        <p:spPr>
          <a:xfrm>
            <a:off x="0" y="0"/>
            <a:ext cx="8865326" cy="1009979"/>
          </a:xfrm>
        </p:spPr>
        <p:txBody>
          <a:bodyPr/>
          <a:lstStyle/>
          <a:p>
            <a:pPr>
              <a:spcBef>
                <a:spcPts val="4200"/>
              </a:spcBef>
            </a:pPr>
            <a:r>
              <a:rPr lang="en-US" dirty="0"/>
              <a:t>Serving Vegetables at Breakfast Example 2</a:t>
            </a:r>
            <a:endParaRPr lang="en-US" dirty="0">
              <a:solidFill>
                <a:schemeClr val="bg1"/>
              </a:solidFill>
            </a:endParaRPr>
          </a:p>
        </p:txBody>
      </p:sp>
      <p:pic>
        <p:nvPicPr>
          <p:cNvPr id="24" name="Picture 23" descr="Toast">
            <a:extLst>
              <a:ext uri="{FF2B5EF4-FFF2-40B4-BE49-F238E27FC236}">
                <a16:creationId xmlns:a16="http://schemas.microsoft.com/office/drawing/2014/main" id="{D4E3F012-E9FC-F54D-87CD-424C95ECE766}"/>
              </a:ext>
            </a:extLst>
          </p:cNvPr>
          <p:cNvPicPr>
            <a:picLocks noChangeAspect="1"/>
          </p:cNvPicPr>
          <p:nvPr/>
        </p:nvPicPr>
        <p:blipFill>
          <a:blip r:embed="rId3"/>
          <a:srcRect/>
          <a:stretch/>
        </p:blipFill>
        <p:spPr>
          <a:xfrm>
            <a:off x="276778" y="1350777"/>
            <a:ext cx="1309889" cy="1424505"/>
          </a:xfrm>
          <a:prstGeom prst="rect">
            <a:avLst/>
          </a:prstGeom>
        </p:spPr>
      </p:pic>
      <p:pic>
        <p:nvPicPr>
          <p:cNvPr id="25" name="Picture 24" descr="Milk">
            <a:extLst>
              <a:ext uri="{FF2B5EF4-FFF2-40B4-BE49-F238E27FC236}">
                <a16:creationId xmlns:a16="http://schemas.microsoft.com/office/drawing/2014/main" id="{72C5C209-9B75-D448-B75C-361C717A12F7}"/>
              </a:ext>
            </a:extLst>
          </p:cNvPr>
          <p:cNvPicPr>
            <a:picLocks noChangeAspect="1"/>
          </p:cNvPicPr>
          <p:nvPr/>
        </p:nvPicPr>
        <p:blipFill>
          <a:blip r:embed="rId4"/>
          <a:stretch>
            <a:fillRect/>
          </a:stretch>
        </p:blipFill>
        <p:spPr>
          <a:xfrm>
            <a:off x="1734101" y="1341732"/>
            <a:ext cx="1052109" cy="1433551"/>
          </a:xfrm>
          <a:prstGeom prst="rect">
            <a:avLst/>
          </a:prstGeom>
        </p:spPr>
      </p:pic>
      <p:pic>
        <p:nvPicPr>
          <p:cNvPr id="26" name="Picture 25" descr="Avocado">
            <a:extLst>
              <a:ext uri="{FF2B5EF4-FFF2-40B4-BE49-F238E27FC236}">
                <a16:creationId xmlns:a16="http://schemas.microsoft.com/office/drawing/2014/main" id="{19994728-1792-8E4C-ADFD-C0E1F5C9DE0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2523" y="3203522"/>
            <a:ext cx="1274144" cy="848595"/>
          </a:xfrm>
          <a:prstGeom prst="rect">
            <a:avLst/>
          </a:prstGeom>
        </p:spPr>
      </p:pic>
      <p:pic>
        <p:nvPicPr>
          <p:cNvPr id="20" name="Picture 19" descr="Blueberries">
            <a:extLst>
              <a:ext uri="{FF2B5EF4-FFF2-40B4-BE49-F238E27FC236}">
                <a16:creationId xmlns:a16="http://schemas.microsoft.com/office/drawing/2014/main" id="{2C1C265B-01B5-4D42-A7DD-BE4DA598B05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53009" y="2967151"/>
            <a:ext cx="1058950" cy="1188332"/>
          </a:xfrm>
          <a:prstGeom prst="rect">
            <a:avLst/>
          </a:prstGeom>
        </p:spPr>
      </p:pic>
      <p:sp>
        <p:nvSpPr>
          <p:cNvPr id="16" name="L-Shape 15" descr="Checkmark">
            <a:extLst>
              <a:ext uri="{FF2B5EF4-FFF2-40B4-BE49-F238E27FC236}">
                <a16:creationId xmlns:a16="http://schemas.microsoft.com/office/drawing/2014/main" id="{B39B24A1-E9FD-9C41-991E-F2FB216B5C2A}"/>
              </a:ext>
            </a:extLst>
          </p:cNvPr>
          <p:cNvSpPr/>
          <p:nvPr/>
        </p:nvSpPr>
        <p:spPr>
          <a:xfrm rot="18190754">
            <a:off x="339683" y="4477651"/>
            <a:ext cx="243534" cy="105584"/>
          </a:xfrm>
          <a:prstGeom prst="corner">
            <a:avLst>
              <a:gd name="adj1" fmla="val 15877"/>
              <a:gd name="adj2" fmla="val 15877"/>
            </a:avLst>
          </a:prstGeom>
          <a:solidFill>
            <a:srgbClr val="14504F"/>
          </a:solidFill>
          <a:ln w="38100">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4435370-D30B-A84B-A04B-B243898224D1}"/>
              </a:ext>
            </a:extLst>
          </p:cNvPr>
          <p:cNvSpPr/>
          <p:nvPr/>
        </p:nvSpPr>
        <p:spPr>
          <a:xfrm>
            <a:off x="288" y="4383871"/>
            <a:ext cx="3342970" cy="400110"/>
          </a:xfrm>
          <a:prstGeom prst="rect">
            <a:avLst/>
          </a:prstGeom>
        </p:spPr>
        <p:txBody>
          <a:bodyPr wrap="square">
            <a:spAutoFit/>
          </a:bodyPr>
          <a:lstStyle/>
          <a:p>
            <a:pPr algn="ctr">
              <a:spcBef>
                <a:spcPts val="1200"/>
              </a:spcBef>
              <a:buClr>
                <a:srgbClr val="0D5929"/>
              </a:buClr>
            </a:pPr>
            <a:r>
              <a:rPr lang="en-US" sz="2000" b="1" dirty="0">
                <a:solidFill>
                  <a:srgbClr val="0D5929"/>
                </a:solidFill>
                <a:latin typeface="Helvetica" pitchFamily="2" charset="0"/>
              </a:rPr>
              <a:t>Vegetable </a:t>
            </a:r>
            <a:r>
              <a:rPr lang="en-US" sz="2000" b="1" dirty="0">
                <a:solidFill>
                  <a:schemeClr val="tx1">
                    <a:lumMod val="50000"/>
                    <a:lumOff val="50000"/>
                  </a:schemeClr>
                </a:solidFill>
                <a:latin typeface="Helvetica" pitchFamily="2" charset="0"/>
              </a:rPr>
              <a:t>+</a:t>
            </a:r>
            <a:r>
              <a:rPr lang="en-US" sz="2000" b="1" dirty="0">
                <a:solidFill>
                  <a:srgbClr val="DD3838"/>
                </a:solidFill>
                <a:latin typeface="Helvetica" pitchFamily="2" charset="0"/>
              </a:rPr>
              <a:t> Fruit </a:t>
            </a:r>
          </a:p>
        </p:txBody>
      </p:sp>
      <p:sp>
        <p:nvSpPr>
          <p:cNvPr id="6" name="Rectangle 5" descr="[decorative]">
            <a:extLst>
              <a:ext uri="{FF2B5EF4-FFF2-40B4-BE49-F238E27FC236}">
                <a16:creationId xmlns:a16="http://schemas.microsoft.com/office/drawing/2014/main" id="{0EE2A305-5636-8C4C-81F8-623F1DA30C56}"/>
              </a:ext>
            </a:extLst>
          </p:cNvPr>
          <p:cNvSpPr/>
          <p:nvPr/>
        </p:nvSpPr>
        <p:spPr>
          <a:xfrm>
            <a:off x="3063459" y="1009979"/>
            <a:ext cx="45719" cy="37955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oast">
            <a:extLst>
              <a:ext uri="{FF2B5EF4-FFF2-40B4-BE49-F238E27FC236}">
                <a16:creationId xmlns:a16="http://schemas.microsoft.com/office/drawing/2014/main" id="{35541C16-23C4-97EC-0506-589F70526FE6}"/>
              </a:ext>
            </a:extLst>
          </p:cNvPr>
          <p:cNvPicPr>
            <a:picLocks noChangeAspect="1"/>
          </p:cNvPicPr>
          <p:nvPr/>
        </p:nvPicPr>
        <p:blipFill>
          <a:blip r:embed="rId3"/>
          <a:srcRect/>
          <a:stretch/>
        </p:blipFill>
        <p:spPr>
          <a:xfrm>
            <a:off x="3351594" y="1287280"/>
            <a:ext cx="1309889" cy="1424505"/>
          </a:xfrm>
          <a:prstGeom prst="rect">
            <a:avLst/>
          </a:prstGeom>
        </p:spPr>
      </p:pic>
      <p:pic>
        <p:nvPicPr>
          <p:cNvPr id="29" name="Picture 28" descr="Milk">
            <a:extLst>
              <a:ext uri="{FF2B5EF4-FFF2-40B4-BE49-F238E27FC236}">
                <a16:creationId xmlns:a16="http://schemas.microsoft.com/office/drawing/2014/main" id="{A74559E3-B57A-EE46-8AB5-E168209A48B5}"/>
              </a:ext>
            </a:extLst>
          </p:cNvPr>
          <p:cNvPicPr>
            <a:picLocks noChangeAspect="1"/>
          </p:cNvPicPr>
          <p:nvPr/>
        </p:nvPicPr>
        <p:blipFill>
          <a:blip r:embed="rId4"/>
          <a:stretch>
            <a:fillRect/>
          </a:stretch>
        </p:blipFill>
        <p:spPr>
          <a:xfrm>
            <a:off x="4642839" y="1341732"/>
            <a:ext cx="1052109" cy="1433551"/>
          </a:xfrm>
          <a:prstGeom prst="rect">
            <a:avLst/>
          </a:prstGeom>
        </p:spPr>
      </p:pic>
      <p:pic>
        <p:nvPicPr>
          <p:cNvPr id="7" name="Picture 6" descr="Blueberries">
            <a:extLst>
              <a:ext uri="{FF2B5EF4-FFF2-40B4-BE49-F238E27FC236}">
                <a16:creationId xmlns:a16="http://schemas.microsoft.com/office/drawing/2014/main" id="{15763AA5-5574-AA43-95E4-9CB1C831C16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729203" y="2905032"/>
            <a:ext cx="1473941" cy="1356106"/>
          </a:xfrm>
          <a:prstGeom prst="rect">
            <a:avLst/>
          </a:prstGeom>
        </p:spPr>
      </p:pic>
      <p:sp>
        <p:nvSpPr>
          <p:cNvPr id="19" name="L-Shape 18" descr="Checkmark">
            <a:extLst>
              <a:ext uri="{FF2B5EF4-FFF2-40B4-BE49-F238E27FC236}">
                <a16:creationId xmlns:a16="http://schemas.microsoft.com/office/drawing/2014/main" id="{6FBF3E32-3881-F04F-BA77-A380B5225CA2}"/>
              </a:ext>
            </a:extLst>
          </p:cNvPr>
          <p:cNvSpPr/>
          <p:nvPr/>
        </p:nvSpPr>
        <p:spPr>
          <a:xfrm rot="18190754">
            <a:off x="3884772" y="4477650"/>
            <a:ext cx="243534" cy="105584"/>
          </a:xfrm>
          <a:prstGeom prst="corner">
            <a:avLst>
              <a:gd name="adj1" fmla="val 15877"/>
              <a:gd name="adj2" fmla="val 15877"/>
            </a:avLst>
          </a:prstGeom>
          <a:solidFill>
            <a:srgbClr val="14504F"/>
          </a:solidFill>
          <a:ln w="38100">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97B5275-68CE-064E-8997-6C3E24704758}"/>
              </a:ext>
            </a:extLst>
          </p:cNvPr>
          <p:cNvSpPr/>
          <p:nvPr/>
        </p:nvSpPr>
        <p:spPr>
          <a:xfrm>
            <a:off x="3411857" y="4383871"/>
            <a:ext cx="2114337" cy="400110"/>
          </a:xfrm>
          <a:prstGeom prst="rect">
            <a:avLst/>
          </a:prstGeom>
        </p:spPr>
        <p:txBody>
          <a:bodyPr wrap="square">
            <a:spAutoFit/>
          </a:bodyPr>
          <a:lstStyle/>
          <a:p>
            <a:pPr algn="ctr">
              <a:spcBef>
                <a:spcPts val="1200"/>
              </a:spcBef>
              <a:buClr>
                <a:srgbClr val="0D5929"/>
              </a:buClr>
            </a:pPr>
            <a:r>
              <a:rPr lang="en-US" sz="2000" b="1" dirty="0">
                <a:solidFill>
                  <a:srgbClr val="DD3838"/>
                </a:solidFill>
                <a:latin typeface="Helvetica" pitchFamily="2" charset="0"/>
              </a:rPr>
              <a:t>Fruit</a:t>
            </a:r>
          </a:p>
        </p:txBody>
      </p:sp>
      <p:sp>
        <p:nvSpPr>
          <p:cNvPr id="17" name="Rectangle 16" descr="[decorative]">
            <a:extLst>
              <a:ext uri="{FF2B5EF4-FFF2-40B4-BE49-F238E27FC236}">
                <a16:creationId xmlns:a16="http://schemas.microsoft.com/office/drawing/2014/main" id="{79F50D71-8BBA-8E45-94D9-06E407D8991F}"/>
              </a:ext>
            </a:extLst>
          </p:cNvPr>
          <p:cNvSpPr/>
          <p:nvPr/>
        </p:nvSpPr>
        <p:spPr>
          <a:xfrm>
            <a:off x="5985239" y="1009979"/>
            <a:ext cx="45719" cy="37955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oast">
            <a:extLst>
              <a:ext uri="{FF2B5EF4-FFF2-40B4-BE49-F238E27FC236}">
                <a16:creationId xmlns:a16="http://schemas.microsoft.com/office/drawing/2014/main" id="{F9FE8459-7959-74BD-E3A8-D0B12F9CEE52}"/>
              </a:ext>
            </a:extLst>
          </p:cNvPr>
          <p:cNvPicPr>
            <a:picLocks noChangeAspect="1"/>
          </p:cNvPicPr>
          <p:nvPr/>
        </p:nvPicPr>
        <p:blipFill>
          <a:blip r:embed="rId3"/>
          <a:srcRect/>
          <a:stretch/>
        </p:blipFill>
        <p:spPr>
          <a:xfrm>
            <a:off x="6331248" y="1265345"/>
            <a:ext cx="1309889" cy="1424505"/>
          </a:xfrm>
          <a:prstGeom prst="rect">
            <a:avLst/>
          </a:prstGeom>
        </p:spPr>
      </p:pic>
      <p:pic>
        <p:nvPicPr>
          <p:cNvPr id="32" name="Picture 31" descr="Milk">
            <a:extLst>
              <a:ext uri="{FF2B5EF4-FFF2-40B4-BE49-F238E27FC236}">
                <a16:creationId xmlns:a16="http://schemas.microsoft.com/office/drawing/2014/main" id="{205622A0-16CD-D745-BD18-CD1A6B8F75F7}"/>
              </a:ext>
            </a:extLst>
          </p:cNvPr>
          <p:cNvPicPr>
            <a:picLocks noChangeAspect="1"/>
          </p:cNvPicPr>
          <p:nvPr/>
        </p:nvPicPr>
        <p:blipFill>
          <a:blip r:embed="rId4"/>
          <a:stretch>
            <a:fillRect/>
          </a:stretch>
        </p:blipFill>
        <p:spPr>
          <a:xfrm>
            <a:off x="7701349" y="1341732"/>
            <a:ext cx="1052109" cy="1433551"/>
          </a:xfrm>
          <a:prstGeom prst="rect">
            <a:avLst/>
          </a:prstGeom>
        </p:spPr>
      </p:pic>
      <p:pic>
        <p:nvPicPr>
          <p:cNvPr id="33" name="Picture 32" descr="Blueberries">
            <a:extLst>
              <a:ext uri="{FF2B5EF4-FFF2-40B4-BE49-F238E27FC236}">
                <a16:creationId xmlns:a16="http://schemas.microsoft.com/office/drawing/2014/main" id="{81BDC4A9-63F1-044A-8F58-5BB4EECAAF0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19602" y="2967151"/>
            <a:ext cx="1058950" cy="1188332"/>
          </a:xfrm>
          <a:prstGeom prst="rect">
            <a:avLst/>
          </a:prstGeom>
        </p:spPr>
      </p:pic>
      <p:pic>
        <p:nvPicPr>
          <p:cNvPr id="34" name="Content Placeholder 4" descr="Peaches">
            <a:extLst>
              <a:ext uri="{FF2B5EF4-FFF2-40B4-BE49-F238E27FC236}">
                <a16:creationId xmlns:a16="http://schemas.microsoft.com/office/drawing/2014/main" id="{FC7413CE-944A-DD4D-AD47-2189E66BE1D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21158" y="2989086"/>
            <a:ext cx="1286185" cy="1173824"/>
          </a:xfrm>
          <a:prstGeom prst="rect">
            <a:avLst/>
          </a:prstGeom>
        </p:spPr>
      </p:pic>
      <p:sp>
        <p:nvSpPr>
          <p:cNvPr id="21" name="L-Shape 20" descr="Checkmark&#10;">
            <a:extLst>
              <a:ext uri="{FF2B5EF4-FFF2-40B4-BE49-F238E27FC236}">
                <a16:creationId xmlns:a16="http://schemas.microsoft.com/office/drawing/2014/main" id="{CDCB3D79-3C5A-9B41-B18B-270EBEEC5A2B}"/>
              </a:ext>
            </a:extLst>
          </p:cNvPr>
          <p:cNvSpPr/>
          <p:nvPr/>
        </p:nvSpPr>
        <p:spPr>
          <a:xfrm rot="18190754">
            <a:off x="6492332" y="4477650"/>
            <a:ext cx="243534" cy="105584"/>
          </a:xfrm>
          <a:prstGeom prst="corner">
            <a:avLst>
              <a:gd name="adj1" fmla="val 15877"/>
              <a:gd name="adj2" fmla="val 15877"/>
            </a:avLst>
          </a:prstGeom>
          <a:solidFill>
            <a:srgbClr val="14504F"/>
          </a:solidFill>
          <a:ln w="38100">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A8E48C-C898-4948-954B-FAF3732A32C5}"/>
              </a:ext>
            </a:extLst>
          </p:cNvPr>
          <p:cNvSpPr/>
          <p:nvPr/>
        </p:nvSpPr>
        <p:spPr>
          <a:xfrm>
            <a:off x="6471404" y="4383871"/>
            <a:ext cx="2114337" cy="400110"/>
          </a:xfrm>
          <a:prstGeom prst="rect">
            <a:avLst/>
          </a:prstGeom>
        </p:spPr>
        <p:txBody>
          <a:bodyPr wrap="square">
            <a:spAutoFit/>
          </a:bodyPr>
          <a:lstStyle/>
          <a:p>
            <a:pPr algn="ctr">
              <a:spcBef>
                <a:spcPts val="1200"/>
              </a:spcBef>
              <a:buClr>
                <a:srgbClr val="0D5929"/>
              </a:buClr>
            </a:pPr>
            <a:r>
              <a:rPr lang="en-US" sz="2000" b="1" dirty="0">
                <a:solidFill>
                  <a:srgbClr val="DD3838"/>
                </a:solidFill>
                <a:latin typeface="Helvetica" pitchFamily="2" charset="0"/>
              </a:rPr>
              <a:t>Fruit </a:t>
            </a:r>
            <a:r>
              <a:rPr lang="en-US" sz="2000" b="1" dirty="0">
                <a:solidFill>
                  <a:schemeClr val="tx1">
                    <a:lumMod val="50000"/>
                    <a:lumOff val="50000"/>
                  </a:schemeClr>
                </a:solidFill>
                <a:latin typeface="Helvetica" pitchFamily="2" charset="0"/>
              </a:rPr>
              <a:t>+</a:t>
            </a:r>
            <a:r>
              <a:rPr lang="en-US" sz="2000" b="1" dirty="0">
                <a:solidFill>
                  <a:srgbClr val="DD3838"/>
                </a:solidFill>
                <a:latin typeface="Helvetica" pitchFamily="2" charset="0"/>
              </a:rPr>
              <a:t> Fruit </a:t>
            </a:r>
          </a:p>
        </p:txBody>
      </p:sp>
    </p:spTree>
    <p:extLst>
      <p:ext uri="{BB962C8B-B14F-4D97-AF65-F5344CB8AC3E}">
        <p14:creationId xmlns:p14="http://schemas.microsoft.com/office/powerpoint/2010/main" val="3350725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FA65C-A53C-4E8D-F8E5-A576264D6C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878D91-BDCF-C9E5-4332-4180859342C9}"/>
              </a:ext>
            </a:extLst>
          </p:cNvPr>
          <p:cNvSpPr>
            <a:spLocks noGrp="1"/>
          </p:cNvSpPr>
          <p:nvPr>
            <p:ph type="title"/>
          </p:nvPr>
        </p:nvSpPr>
        <p:spPr>
          <a:xfrm>
            <a:off x="0" y="0"/>
            <a:ext cx="8865326" cy="1009979"/>
          </a:xfrm>
        </p:spPr>
        <p:txBody>
          <a:bodyPr/>
          <a:lstStyle/>
          <a:p>
            <a:pPr>
              <a:spcBef>
                <a:spcPts val="4200"/>
              </a:spcBef>
            </a:pPr>
            <a:r>
              <a:rPr lang="en-US" dirty="0"/>
              <a:t>Serving Vegetables at Breakfast Example 3</a:t>
            </a:r>
            <a:endParaRPr lang="en-US" dirty="0">
              <a:solidFill>
                <a:schemeClr val="bg1"/>
              </a:solidFill>
            </a:endParaRPr>
          </a:p>
        </p:txBody>
      </p:sp>
      <p:pic>
        <p:nvPicPr>
          <p:cNvPr id="3" name="Picture 2" descr="scrambled eggs">
            <a:extLst>
              <a:ext uri="{FF2B5EF4-FFF2-40B4-BE49-F238E27FC236}">
                <a16:creationId xmlns:a16="http://schemas.microsoft.com/office/drawing/2014/main" id="{64D7D52C-F727-71D0-47D3-A7CDE4EB6E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57" y="1565463"/>
            <a:ext cx="1580816" cy="1131461"/>
          </a:xfrm>
          <a:prstGeom prst="rect">
            <a:avLst/>
          </a:prstGeom>
        </p:spPr>
      </p:pic>
      <p:pic>
        <p:nvPicPr>
          <p:cNvPr id="25" name="Picture 24" descr="Milk">
            <a:extLst>
              <a:ext uri="{FF2B5EF4-FFF2-40B4-BE49-F238E27FC236}">
                <a16:creationId xmlns:a16="http://schemas.microsoft.com/office/drawing/2014/main" id="{069F8F11-0AAC-1B83-1CB0-E0A912043B73}"/>
              </a:ext>
            </a:extLst>
          </p:cNvPr>
          <p:cNvPicPr>
            <a:picLocks noChangeAspect="1"/>
          </p:cNvPicPr>
          <p:nvPr/>
        </p:nvPicPr>
        <p:blipFill>
          <a:blip r:embed="rId4"/>
          <a:stretch>
            <a:fillRect/>
          </a:stretch>
        </p:blipFill>
        <p:spPr>
          <a:xfrm>
            <a:off x="1734101" y="1341732"/>
            <a:ext cx="1052109" cy="1433551"/>
          </a:xfrm>
          <a:prstGeom prst="rect">
            <a:avLst/>
          </a:prstGeom>
        </p:spPr>
      </p:pic>
      <p:pic>
        <p:nvPicPr>
          <p:cNvPr id="26" name="Picture 25" descr="Avocado">
            <a:extLst>
              <a:ext uri="{FF2B5EF4-FFF2-40B4-BE49-F238E27FC236}">
                <a16:creationId xmlns:a16="http://schemas.microsoft.com/office/drawing/2014/main" id="{10B3AD5B-BB2D-39CF-E42E-49ADBB1AAB9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2523" y="3203522"/>
            <a:ext cx="1274144" cy="848595"/>
          </a:xfrm>
          <a:prstGeom prst="rect">
            <a:avLst/>
          </a:prstGeom>
        </p:spPr>
      </p:pic>
      <p:pic>
        <p:nvPicPr>
          <p:cNvPr id="20" name="Picture 19" descr="Blueberries">
            <a:extLst>
              <a:ext uri="{FF2B5EF4-FFF2-40B4-BE49-F238E27FC236}">
                <a16:creationId xmlns:a16="http://schemas.microsoft.com/office/drawing/2014/main" id="{69F9DCA4-A4E7-6941-81F0-D380B04B6FC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53009" y="2967151"/>
            <a:ext cx="1058950" cy="1188332"/>
          </a:xfrm>
          <a:prstGeom prst="rect">
            <a:avLst/>
          </a:prstGeom>
        </p:spPr>
      </p:pic>
      <p:sp>
        <p:nvSpPr>
          <p:cNvPr id="16" name="L-Shape 15" descr="Checkmark">
            <a:extLst>
              <a:ext uri="{FF2B5EF4-FFF2-40B4-BE49-F238E27FC236}">
                <a16:creationId xmlns:a16="http://schemas.microsoft.com/office/drawing/2014/main" id="{63BF1B41-3F1F-FB95-58C0-9D2B2A99C707}"/>
              </a:ext>
            </a:extLst>
          </p:cNvPr>
          <p:cNvSpPr/>
          <p:nvPr/>
        </p:nvSpPr>
        <p:spPr>
          <a:xfrm rot="18190754">
            <a:off x="339683" y="4477651"/>
            <a:ext cx="243534" cy="105584"/>
          </a:xfrm>
          <a:prstGeom prst="corner">
            <a:avLst>
              <a:gd name="adj1" fmla="val 15877"/>
              <a:gd name="adj2" fmla="val 15877"/>
            </a:avLst>
          </a:prstGeom>
          <a:solidFill>
            <a:srgbClr val="14504F"/>
          </a:solidFill>
          <a:ln w="38100">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553DB3B-8BF3-9FB3-8878-BBEF8B18E2E0}"/>
              </a:ext>
            </a:extLst>
          </p:cNvPr>
          <p:cNvSpPr/>
          <p:nvPr/>
        </p:nvSpPr>
        <p:spPr>
          <a:xfrm>
            <a:off x="288" y="4383871"/>
            <a:ext cx="3342970" cy="400110"/>
          </a:xfrm>
          <a:prstGeom prst="rect">
            <a:avLst/>
          </a:prstGeom>
        </p:spPr>
        <p:txBody>
          <a:bodyPr wrap="square">
            <a:spAutoFit/>
          </a:bodyPr>
          <a:lstStyle/>
          <a:p>
            <a:pPr algn="ctr">
              <a:spcBef>
                <a:spcPts val="1200"/>
              </a:spcBef>
              <a:buClr>
                <a:srgbClr val="0D5929"/>
              </a:buClr>
            </a:pPr>
            <a:r>
              <a:rPr lang="en-US" sz="2000" b="1" dirty="0">
                <a:solidFill>
                  <a:srgbClr val="0D5929"/>
                </a:solidFill>
                <a:latin typeface="Helvetica" pitchFamily="2" charset="0"/>
              </a:rPr>
              <a:t>Vegetable </a:t>
            </a:r>
            <a:r>
              <a:rPr lang="en-US" sz="2000" b="1" dirty="0">
                <a:solidFill>
                  <a:schemeClr val="tx1">
                    <a:lumMod val="50000"/>
                    <a:lumOff val="50000"/>
                  </a:schemeClr>
                </a:solidFill>
                <a:latin typeface="Helvetica" pitchFamily="2" charset="0"/>
              </a:rPr>
              <a:t>+</a:t>
            </a:r>
            <a:r>
              <a:rPr lang="en-US" sz="2000" b="1" dirty="0">
                <a:solidFill>
                  <a:srgbClr val="DD3838"/>
                </a:solidFill>
                <a:latin typeface="Helvetica" pitchFamily="2" charset="0"/>
              </a:rPr>
              <a:t> Fruit </a:t>
            </a:r>
          </a:p>
        </p:txBody>
      </p:sp>
      <p:sp>
        <p:nvSpPr>
          <p:cNvPr id="6" name="Rectangle 5" descr="[decorative]">
            <a:extLst>
              <a:ext uri="{FF2B5EF4-FFF2-40B4-BE49-F238E27FC236}">
                <a16:creationId xmlns:a16="http://schemas.microsoft.com/office/drawing/2014/main" id="{4D908A72-843F-4DC2-B924-001244D7B7AF}"/>
              </a:ext>
            </a:extLst>
          </p:cNvPr>
          <p:cNvSpPr/>
          <p:nvPr/>
        </p:nvSpPr>
        <p:spPr>
          <a:xfrm>
            <a:off x="3063459" y="1009979"/>
            <a:ext cx="45719" cy="37955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crambled eggs">
            <a:extLst>
              <a:ext uri="{FF2B5EF4-FFF2-40B4-BE49-F238E27FC236}">
                <a16:creationId xmlns:a16="http://schemas.microsoft.com/office/drawing/2014/main" id="{C61148A9-161E-1759-1575-AB8C48E261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0871" y="1536179"/>
            <a:ext cx="1580816" cy="1131461"/>
          </a:xfrm>
          <a:prstGeom prst="rect">
            <a:avLst/>
          </a:prstGeom>
        </p:spPr>
      </p:pic>
      <p:pic>
        <p:nvPicPr>
          <p:cNvPr id="29" name="Picture 28" descr="Milk">
            <a:extLst>
              <a:ext uri="{FF2B5EF4-FFF2-40B4-BE49-F238E27FC236}">
                <a16:creationId xmlns:a16="http://schemas.microsoft.com/office/drawing/2014/main" id="{CEEAEBA7-E723-DA0C-794E-2FB964A27B8D}"/>
              </a:ext>
            </a:extLst>
          </p:cNvPr>
          <p:cNvPicPr>
            <a:picLocks noChangeAspect="1"/>
          </p:cNvPicPr>
          <p:nvPr/>
        </p:nvPicPr>
        <p:blipFill>
          <a:blip r:embed="rId4"/>
          <a:stretch>
            <a:fillRect/>
          </a:stretch>
        </p:blipFill>
        <p:spPr>
          <a:xfrm>
            <a:off x="4727564" y="1341732"/>
            <a:ext cx="1052109" cy="1433551"/>
          </a:xfrm>
          <a:prstGeom prst="rect">
            <a:avLst/>
          </a:prstGeom>
        </p:spPr>
      </p:pic>
      <p:pic>
        <p:nvPicPr>
          <p:cNvPr id="7" name="Picture 6" descr="Blueberries">
            <a:extLst>
              <a:ext uri="{FF2B5EF4-FFF2-40B4-BE49-F238E27FC236}">
                <a16:creationId xmlns:a16="http://schemas.microsoft.com/office/drawing/2014/main" id="{D780EC3C-DB68-6769-3E30-4D0BEAFFDC8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729203" y="2905032"/>
            <a:ext cx="1473941" cy="1356106"/>
          </a:xfrm>
          <a:prstGeom prst="rect">
            <a:avLst/>
          </a:prstGeom>
        </p:spPr>
      </p:pic>
      <p:sp>
        <p:nvSpPr>
          <p:cNvPr id="19" name="L-Shape 18" descr="Checkmark">
            <a:extLst>
              <a:ext uri="{FF2B5EF4-FFF2-40B4-BE49-F238E27FC236}">
                <a16:creationId xmlns:a16="http://schemas.microsoft.com/office/drawing/2014/main" id="{6820924B-6182-6BC4-7CCE-04D6A1D6A55C}"/>
              </a:ext>
            </a:extLst>
          </p:cNvPr>
          <p:cNvSpPr/>
          <p:nvPr/>
        </p:nvSpPr>
        <p:spPr>
          <a:xfrm rot="18190754">
            <a:off x="3884772" y="4477650"/>
            <a:ext cx="243534" cy="105584"/>
          </a:xfrm>
          <a:prstGeom prst="corner">
            <a:avLst>
              <a:gd name="adj1" fmla="val 15877"/>
              <a:gd name="adj2" fmla="val 15877"/>
            </a:avLst>
          </a:prstGeom>
          <a:solidFill>
            <a:srgbClr val="14504F"/>
          </a:solidFill>
          <a:ln w="38100">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5C8ACE-C712-E36F-8EF4-E4CDDBF594FC}"/>
              </a:ext>
            </a:extLst>
          </p:cNvPr>
          <p:cNvSpPr/>
          <p:nvPr/>
        </p:nvSpPr>
        <p:spPr>
          <a:xfrm>
            <a:off x="3411857" y="4383871"/>
            <a:ext cx="2114337" cy="400110"/>
          </a:xfrm>
          <a:prstGeom prst="rect">
            <a:avLst/>
          </a:prstGeom>
        </p:spPr>
        <p:txBody>
          <a:bodyPr wrap="square">
            <a:spAutoFit/>
          </a:bodyPr>
          <a:lstStyle/>
          <a:p>
            <a:pPr algn="ctr">
              <a:spcBef>
                <a:spcPts val="1200"/>
              </a:spcBef>
              <a:buClr>
                <a:srgbClr val="0D5929"/>
              </a:buClr>
            </a:pPr>
            <a:r>
              <a:rPr lang="en-US" sz="2000" b="1" dirty="0">
                <a:solidFill>
                  <a:srgbClr val="DD3838"/>
                </a:solidFill>
                <a:latin typeface="Helvetica" pitchFamily="2" charset="0"/>
              </a:rPr>
              <a:t>Fruit</a:t>
            </a:r>
          </a:p>
        </p:txBody>
      </p:sp>
      <p:sp>
        <p:nvSpPr>
          <p:cNvPr id="17" name="Rectangle 16" descr="[decorative]">
            <a:extLst>
              <a:ext uri="{FF2B5EF4-FFF2-40B4-BE49-F238E27FC236}">
                <a16:creationId xmlns:a16="http://schemas.microsoft.com/office/drawing/2014/main" id="{3E4AEFF1-D889-F8A2-9CDE-0E0907D36459}"/>
              </a:ext>
            </a:extLst>
          </p:cNvPr>
          <p:cNvSpPr/>
          <p:nvPr/>
        </p:nvSpPr>
        <p:spPr>
          <a:xfrm>
            <a:off x="5985239" y="1009979"/>
            <a:ext cx="45719" cy="37955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ambled eggs">
            <a:extLst>
              <a:ext uri="{FF2B5EF4-FFF2-40B4-BE49-F238E27FC236}">
                <a16:creationId xmlns:a16="http://schemas.microsoft.com/office/drawing/2014/main" id="{7E7F9FDF-C602-A869-5573-205878F506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549" y="1675905"/>
            <a:ext cx="1580816" cy="1131461"/>
          </a:xfrm>
          <a:prstGeom prst="rect">
            <a:avLst/>
          </a:prstGeom>
        </p:spPr>
      </p:pic>
      <p:pic>
        <p:nvPicPr>
          <p:cNvPr id="32" name="Picture 31" descr="Milk">
            <a:extLst>
              <a:ext uri="{FF2B5EF4-FFF2-40B4-BE49-F238E27FC236}">
                <a16:creationId xmlns:a16="http://schemas.microsoft.com/office/drawing/2014/main" id="{69855D1E-3B7F-F971-E551-75E7E6E665E0}"/>
              </a:ext>
            </a:extLst>
          </p:cNvPr>
          <p:cNvPicPr>
            <a:picLocks noChangeAspect="1"/>
          </p:cNvPicPr>
          <p:nvPr/>
        </p:nvPicPr>
        <p:blipFill>
          <a:blip r:embed="rId4"/>
          <a:stretch>
            <a:fillRect/>
          </a:stretch>
        </p:blipFill>
        <p:spPr>
          <a:xfrm>
            <a:off x="7701349" y="1341732"/>
            <a:ext cx="1052109" cy="1433551"/>
          </a:xfrm>
          <a:prstGeom prst="rect">
            <a:avLst/>
          </a:prstGeom>
        </p:spPr>
      </p:pic>
      <p:pic>
        <p:nvPicPr>
          <p:cNvPr id="33" name="Picture 32" descr="Blueberries">
            <a:extLst>
              <a:ext uri="{FF2B5EF4-FFF2-40B4-BE49-F238E27FC236}">
                <a16:creationId xmlns:a16="http://schemas.microsoft.com/office/drawing/2014/main" id="{D6A50D30-39DC-74A6-6A09-0A9D6A0AA42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19602" y="2967151"/>
            <a:ext cx="1058950" cy="1188332"/>
          </a:xfrm>
          <a:prstGeom prst="rect">
            <a:avLst/>
          </a:prstGeom>
        </p:spPr>
      </p:pic>
      <p:pic>
        <p:nvPicPr>
          <p:cNvPr id="34" name="Content Placeholder 4" descr="Peaches">
            <a:extLst>
              <a:ext uri="{FF2B5EF4-FFF2-40B4-BE49-F238E27FC236}">
                <a16:creationId xmlns:a16="http://schemas.microsoft.com/office/drawing/2014/main" id="{A303B2B9-40D5-0E6A-A4A0-F3093D68CF1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21158" y="2989086"/>
            <a:ext cx="1286185" cy="1173824"/>
          </a:xfrm>
          <a:prstGeom prst="rect">
            <a:avLst/>
          </a:prstGeom>
        </p:spPr>
      </p:pic>
      <p:sp>
        <p:nvSpPr>
          <p:cNvPr id="21" name="L-Shape 20" descr="Checkmark&#10;">
            <a:extLst>
              <a:ext uri="{FF2B5EF4-FFF2-40B4-BE49-F238E27FC236}">
                <a16:creationId xmlns:a16="http://schemas.microsoft.com/office/drawing/2014/main" id="{8E1F5BB6-ED9F-F1BD-A24F-6C2724AB621F}"/>
              </a:ext>
            </a:extLst>
          </p:cNvPr>
          <p:cNvSpPr/>
          <p:nvPr/>
        </p:nvSpPr>
        <p:spPr>
          <a:xfrm rot="18190754">
            <a:off x="6492332" y="4477650"/>
            <a:ext cx="243534" cy="105584"/>
          </a:xfrm>
          <a:prstGeom prst="corner">
            <a:avLst>
              <a:gd name="adj1" fmla="val 15877"/>
              <a:gd name="adj2" fmla="val 15877"/>
            </a:avLst>
          </a:prstGeom>
          <a:solidFill>
            <a:srgbClr val="14504F"/>
          </a:solidFill>
          <a:ln w="38100">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4913CF4-A26C-85CF-92E5-144C83B6F70D}"/>
              </a:ext>
            </a:extLst>
          </p:cNvPr>
          <p:cNvSpPr/>
          <p:nvPr/>
        </p:nvSpPr>
        <p:spPr>
          <a:xfrm>
            <a:off x="6471404" y="4383871"/>
            <a:ext cx="2114337" cy="400110"/>
          </a:xfrm>
          <a:prstGeom prst="rect">
            <a:avLst/>
          </a:prstGeom>
        </p:spPr>
        <p:txBody>
          <a:bodyPr wrap="square">
            <a:spAutoFit/>
          </a:bodyPr>
          <a:lstStyle/>
          <a:p>
            <a:pPr algn="ctr">
              <a:spcBef>
                <a:spcPts val="1200"/>
              </a:spcBef>
              <a:buClr>
                <a:srgbClr val="0D5929"/>
              </a:buClr>
            </a:pPr>
            <a:r>
              <a:rPr lang="en-US" sz="2000" b="1" dirty="0">
                <a:solidFill>
                  <a:srgbClr val="DD3838"/>
                </a:solidFill>
                <a:latin typeface="Helvetica" pitchFamily="2" charset="0"/>
              </a:rPr>
              <a:t>Fruit </a:t>
            </a:r>
            <a:r>
              <a:rPr lang="en-US" sz="2000" b="1" dirty="0">
                <a:solidFill>
                  <a:schemeClr val="tx1">
                    <a:lumMod val="50000"/>
                    <a:lumOff val="50000"/>
                  </a:schemeClr>
                </a:solidFill>
                <a:latin typeface="Helvetica" pitchFamily="2" charset="0"/>
              </a:rPr>
              <a:t>+</a:t>
            </a:r>
            <a:r>
              <a:rPr lang="en-US" sz="2000" b="1" dirty="0">
                <a:solidFill>
                  <a:srgbClr val="DD3838"/>
                </a:solidFill>
                <a:latin typeface="Helvetica" pitchFamily="2" charset="0"/>
              </a:rPr>
              <a:t> Fruit </a:t>
            </a:r>
          </a:p>
        </p:txBody>
      </p:sp>
    </p:spTree>
    <p:extLst>
      <p:ext uri="{BB962C8B-B14F-4D97-AF65-F5344CB8AC3E}">
        <p14:creationId xmlns:p14="http://schemas.microsoft.com/office/powerpoint/2010/main" val="3975745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Question mark">
            <a:extLst>
              <a:ext uri="{FF2B5EF4-FFF2-40B4-BE49-F238E27FC236}">
                <a16:creationId xmlns:a16="http://schemas.microsoft.com/office/drawing/2014/main" id="{3CDC9BC1-D9CD-424E-8A7D-FE3F5491659B}"/>
              </a:ext>
              <a:ext uri="{C183D7F6-B498-43B3-948B-1728B52AA6E4}">
                <adec:decorative xmlns:adec="http://schemas.microsoft.com/office/drawing/2017/decorative" val="0"/>
              </a:ext>
            </a:extLst>
          </p:cNvPr>
          <p:cNvSpPr txBox="1"/>
          <p:nvPr/>
        </p:nvSpPr>
        <p:spPr>
          <a:xfrm>
            <a:off x="-68054" y="397420"/>
            <a:ext cx="3173506" cy="1938992"/>
          </a:xfrm>
          <a:prstGeom prst="rect">
            <a:avLst/>
          </a:prstGeom>
          <a:noFill/>
        </p:spPr>
        <p:txBody>
          <a:bodyPr wrap="square" rtlCol="0">
            <a:spAutoFit/>
          </a:bodyPr>
          <a:lstStyle/>
          <a:p>
            <a:pPr algn="ctr"/>
            <a:r>
              <a:rPr lang="en-US" sz="12000" b="1" dirty="0">
                <a:solidFill>
                  <a:srgbClr val="0D5929"/>
                </a:solidFill>
                <a:latin typeface="Helvetica" pitchFamily="2" charset="0"/>
              </a:rPr>
              <a:t>?</a:t>
            </a:r>
          </a:p>
        </p:txBody>
      </p:sp>
      <p:sp>
        <p:nvSpPr>
          <p:cNvPr id="2" name="Title 1">
            <a:extLst>
              <a:ext uri="{FF2B5EF4-FFF2-40B4-BE49-F238E27FC236}">
                <a16:creationId xmlns:a16="http://schemas.microsoft.com/office/drawing/2014/main" id="{94755CF0-EA1B-BF44-A9E8-B10C9AE77E02}"/>
              </a:ext>
            </a:extLst>
          </p:cNvPr>
          <p:cNvSpPr>
            <a:spLocks noGrp="1"/>
          </p:cNvSpPr>
          <p:nvPr>
            <p:ph type="title"/>
          </p:nvPr>
        </p:nvSpPr>
        <p:spPr>
          <a:xfrm>
            <a:off x="0" y="1856388"/>
            <a:ext cx="3037398" cy="778748"/>
          </a:xfrm>
        </p:spPr>
        <p:txBody>
          <a:bodyPr/>
          <a:lstStyle/>
          <a:p>
            <a:pPr algn="ctr"/>
            <a:r>
              <a:rPr lang="en-US" dirty="0"/>
              <a:t>Try It Out 1!</a:t>
            </a:r>
            <a:endParaRPr lang="en-US" b="0" dirty="0"/>
          </a:p>
        </p:txBody>
      </p:sp>
      <p:pic>
        <p:nvPicPr>
          <p:cNvPr id="3" name="Picture 2" descr="Image of a breakfast bowl">
            <a:extLst>
              <a:ext uri="{FF2B5EF4-FFF2-40B4-BE49-F238E27FC236}">
                <a16:creationId xmlns:a16="http://schemas.microsoft.com/office/drawing/2014/main" id="{88A72852-B6BE-E77B-27C1-3E5CEF764C57}"/>
              </a:ext>
            </a:extLst>
          </p:cNvPr>
          <p:cNvPicPr>
            <a:picLocks noChangeAspect="1"/>
          </p:cNvPicPr>
          <p:nvPr/>
        </p:nvPicPr>
        <p:blipFill>
          <a:blip r:embed="rId3"/>
          <a:stretch>
            <a:fillRect/>
          </a:stretch>
        </p:blipFill>
        <p:spPr>
          <a:xfrm>
            <a:off x="210304" y="2825884"/>
            <a:ext cx="2759040" cy="1938992"/>
          </a:xfrm>
          <a:prstGeom prst="rect">
            <a:avLst/>
          </a:prstGeom>
        </p:spPr>
      </p:pic>
      <p:sp>
        <p:nvSpPr>
          <p:cNvPr id="11" name="Rectangle 10">
            <a:extLst>
              <a:ext uri="{FF2B5EF4-FFF2-40B4-BE49-F238E27FC236}">
                <a16:creationId xmlns:a16="http://schemas.microsoft.com/office/drawing/2014/main" id="{F9632252-D1D2-2447-8030-5C361FB250F7}"/>
              </a:ext>
            </a:extLst>
          </p:cNvPr>
          <p:cNvSpPr/>
          <p:nvPr/>
        </p:nvSpPr>
        <p:spPr>
          <a:xfrm>
            <a:off x="3599712" y="1061654"/>
            <a:ext cx="4799448" cy="400110"/>
          </a:xfrm>
          <a:prstGeom prst="rect">
            <a:avLst/>
          </a:prstGeom>
        </p:spPr>
        <p:txBody>
          <a:bodyPr wrap="square">
            <a:spAutoFit/>
          </a:bodyPr>
          <a:lstStyle/>
          <a:p>
            <a:pPr>
              <a:spcBef>
                <a:spcPts val="1200"/>
              </a:spcBef>
              <a:buClr>
                <a:srgbClr val="0D5929"/>
              </a:buClr>
            </a:pPr>
            <a:r>
              <a:rPr lang="en-US" sz="2000" dirty="0">
                <a:solidFill>
                  <a:schemeClr val="tx1">
                    <a:lumMod val="65000"/>
                    <a:lumOff val="35000"/>
                  </a:schemeClr>
                </a:solidFill>
                <a:latin typeface="Helvetica" pitchFamily="2" charset="0"/>
              </a:rPr>
              <a:t>Which breakfasts are reimbursable? </a:t>
            </a:r>
          </a:p>
        </p:txBody>
      </p:sp>
      <p:sp>
        <p:nvSpPr>
          <p:cNvPr id="13" name="TextBox 12">
            <a:extLst>
              <a:ext uri="{FF2B5EF4-FFF2-40B4-BE49-F238E27FC236}">
                <a16:creationId xmlns:a16="http://schemas.microsoft.com/office/drawing/2014/main" id="{BCC53135-53BE-4442-92D6-B1D3FC720A7E}"/>
              </a:ext>
            </a:extLst>
          </p:cNvPr>
          <p:cNvSpPr txBox="1"/>
          <p:nvPr/>
        </p:nvSpPr>
        <p:spPr>
          <a:xfrm>
            <a:off x="3549428" y="1765821"/>
            <a:ext cx="1648208" cy="261610"/>
          </a:xfrm>
          <a:prstGeom prst="rect">
            <a:avLst/>
          </a:prstGeom>
          <a:noFill/>
        </p:spPr>
        <p:txBody>
          <a:bodyPr wrap="none" rtlCol="0">
            <a:spAutoFit/>
          </a:bodyPr>
          <a:lstStyle/>
          <a:p>
            <a:r>
              <a:rPr lang="en-US" sz="1100" b="1" dirty="0">
                <a:solidFill>
                  <a:schemeClr val="tx1">
                    <a:lumMod val="65000"/>
                    <a:lumOff val="35000"/>
                  </a:schemeClr>
                </a:solidFill>
                <a:latin typeface="Helvetica" pitchFamily="2" charset="0"/>
              </a:rPr>
              <a:t>Choose all that apply:</a:t>
            </a:r>
          </a:p>
        </p:txBody>
      </p:sp>
      <p:sp>
        <p:nvSpPr>
          <p:cNvPr id="12" name="Rectangle 11">
            <a:extLst>
              <a:ext uri="{FF2B5EF4-FFF2-40B4-BE49-F238E27FC236}">
                <a16:creationId xmlns:a16="http://schemas.microsoft.com/office/drawing/2014/main" id="{E80667EC-7B21-B844-969A-F9156CD5E0BD}"/>
              </a:ext>
            </a:extLst>
          </p:cNvPr>
          <p:cNvSpPr/>
          <p:nvPr/>
        </p:nvSpPr>
        <p:spPr>
          <a:xfrm>
            <a:off x="3599712" y="2070102"/>
            <a:ext cx="3663955" cy="2923877"/>
          </a:xfrm>
          <a:prstGeom prst="rect">
            <a:avLst/>
          </a:prstGeom>
        </p:spPr>
        <p:txBody>
          <a:bodyPr wrap="square">
            <a:spAutoFit/>
          </a:bodyPr>
          <a:lstStyle/>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Milk, roasted sweet potatoes,  enriched waffle </a:t>
            </a:r>
          </a:p>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Milk, whole grain-rich English muffin, fruit salad</a:t>
            </a:r>
          </a:p>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Milk, black beans, potatoes, orange slices </a:t>
            </a:r>
          </a:p>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Milk, cottage cheese, </a:t>
            </a:r>
            <a:br>
              <a:rPr lang="en-US" sz="1600" dirty="0">
                <a:solidFill>
                  <a:schemeClr val="tx1">
                    <a:lumMod val="65000"/>
                    <a:lumOff val="35000"/>
                  </a:schemeClr>
                </a:solidFill>
                <a:latin typeface="Helvetica" pitchFamily="2" charset="0"/>
              </a:rPr>
            </a:br>
            <a:r>
              <a:rPr lang="en-US" sz="1600" dirty="0">
                <a:solidFill>
                  <a:schemeClr val="tx1">
                    <a:lumMod val="65000"/>
                    <a:lumOff val="35000"/>
                  </a:schemeClr>
                </a:solidFill>
                <a:latin typeface="Helvetica" pitchFamily="2" charset="0"/>
              </a:rPr>
              <a:t>whole grain-rich bagel </a:t>
            </a:r>
          </a:p>
          <a:p>
            <a:pPr marL="342900" indent="-342900">
              <a:spcBef>
                <a:spcPts val="1200"/>
              </a:spcBef>
              <a:buClr>
                <a:srgbClr val="0D5929"/>
              </a:buClr>
              <a:buFont typeface="+mj-lt"/>
              <a:buAutoNum type="alphaUcPeriod"/>
            </a:pPr>
            <a:endParaRPr lang="en-US" sz="1600" dirty="0">
              <a:solidFill>
                <a:schemeClr val="tx1">
                  <a:lumMod val="65000"/>
                  <a:lumOff val="35000"/>
                </a:schemeClr>
              </a:solidFill>
              <a:latin typeface="Helvetica" pitchFamily="2" charset="0"/>
            </a:endParaRPr>
          </a:p>
        </p:txBody>
      </p:sp>
    </p:spTree>
    <p:extLst>
      <p:ext uri="{BB962C8B-B14F-4D97-AF65-F5344CB8AC3E}">
        <p14:creationId xmlns:p14="http://schemas.microsoft.com/office/powerpoint/2010/main" val="2465584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Question mark">
            <a:extLst>
              <a:ext uri="{FF2B5EF4-FFF2-40B4-BE49-F238E27FC236}">
                <a16:creationId xmlns:a16="http://schemas.microsoft.com/office/drawing/2014/main" id="{3CDC9BC1-D9CD-424E-8A7D-FE3F5491659B}"/>
              </a:ext>
              <a:ext uri="{C183D7F6-B498-43B3-948B-1728B52AA6E4}">
                <adec:decorative xmlns:adec="http://schemas.microsoft.com/office/drawing/2017/decorative" val="0"/>
              </a:ext>
            </a:extLst>
          </p:cNvPr>
          <p:cNvSpPr txBox="1"/>
          <p:nvPr/>
        </p:nvSpPr>
        <p:spPr>
          <a:xfrm>
            <a:off x="-68054" y="1536564"/>
            <a:ext cx="3173506" cy="1938992"/>
          </a:xfrm>
          <a:prstGeom prst="rect">
            <a:avLst/>
          </a:prstGeom>
          <a:noFill/>
        </p:spPr>
        <p:txBody>
          <a:bodyPr wrap="square" rtlCol="0">
            <a:spAutoFit/>
          </a:bodyPr>
          <a:lstStyle/>
          <a:p>
            <a:pPr algn="ctr"/>
            <a:r>
              <a:rPr lang="en-US" sz="12000" b="1" dirty="0">
                <a:solidFill>
                  <a:srgbClr val="0D5929"/>
                </a:solidFill>
                <a:latin typeface="Helvetica" pitchFamily="2" charset="0"/>
              </a:rPr>
              <a:t>?</a:t>
            </a:r>
          </a:p>
        </p:txBody>
      </p:sp>
      <p:sp>
        <p:nvSpPr>
          <p:cNvPr id="2" name="Title 1">
            <a:extLst>
              <a:ext uri="{FF2B5EF4-FFF2-40B4-BE49-F238E27FC236}">
                <a16:creationId xmlns:a16="http://schemas.microsoft.com/office/drawing/2014/main" id="{94755CF0-EA1B-BF44-A9E8-B10C9AE77E02}"/>
              </a:ext>
            </a:extLst>
          </p:cNvPr>
          <p:cNvSpPr>
            <a:spLocks noGrp="1"/>
          </p:cNvSpPr>
          <p:nvPr>
            <p:ph type="title"/>
          </p:nvPr>
        </p:nvSpPr>
        <p:spPr>
          <a:xfrm>
            <a:off x="0" y="3077985"/>
            <a:ext cx="3037398" cy="1669773"/>
          </a:xfrm>
        </p:spPr>
        <p:txBody>
          <a:bodyPr/>
          <a:lstStyle/>
          <a:p>
            <a:pPr algn="ctr"/>
            <a:r>
              <a:rPr lang="en-US" dirty="0"/>
              <a:t>Try It Out 1!</a:t>
            </a:r>
            <a:br>
              <a:rPr lang="en-US" dirty="0"/>
            </a:br>
            <a:r>
              <a:rPr lang="en-US" dirty="0"/>
              <a:t>Answer</a:t>
            </a:r>
            <a:endParaRPr lang="en-US" b="0" dirty="0"/>
          </a:p>
        </p:txBody>
      </p:sp>
      <p:sp>
        <p:nvSpPr>
          <p:cNvPr id="6" name="Rectangle 5">
            <a:extLst>
              <a:ext uri="{FF2B5EF4-FFF2-40B4-BE49-F238E27FC236}">
                <a16:creationId xmlns:a16="http://schemas.microsoft.com/office/drawing/2014/main" id="{A725FB41-E9CD-2C45-97A6-2871A0573536}"/>
              </a:ext>
            </a:extLst>
          </p:cNvPr>
          <p:cNvSpPr/>
          <p:nvPr/>
        </p:nvSpPr>
        <p:spPr>
          <a:xfrm>
            <a:off x="3599712" y="1061654"/>
            <a:ext cx="4799448" cy="400110"/>
          </a:xfrm>
          <a:prstGeom prst="rect">
            <a:avLst/>
          </a:prstGeom>
        </p:spPr>
        <p:txBody>
          <a:bodyPr wrap="square">
            <a:spAutoFit/>
          </a:bodyPr>
          <a:lstStyle/>
          <a:p>
            <a:pPr>
              <a:spcBef>
                <a:spcPts val="1200"/>
              </a:spcBef>
              <a:buClr>
                <a:srgbClr val="0D5929"/>
              </a:buClr>
            </a:pPr>
            <a:r>
              <a:rPr lang="en-US" sz="2000" dirty="0">
                <a:solidFill>
                  <a:schemeClr val="tx1">
                    <a:lumMod val="65000"/>
                    <a:lumOff val="35000"/>
                  </a:schemeClr>
                </a:solidFill>
                <a:latin typeface="Helvetica" pitchFamily="2" charset="0"/>
              </a:rPr>
              <a:t>Which breakfasts are reimbursable? </a:t>
            </a:r>
          </a:p>
        </p:txBody>
      </p:sp>
      <p:sp>
        <p:nvSpPr>
          <p:cNvPr id="10" name="TextBox 9">
            <a:extLst>
              <a:ext uri="{FF2B5EF4-FFF2-40B4-BE49-F238E27FC236}">
                <a16:creationId xmlns:a16="http://schemas.microsoft.com/office/drawing/2014/main" id="{39BC7986-E5D9-2F45-8F47-D3BA2F9BC404}"/>
              </a:ext>
            </a:extLst>
          </p:cNvPr>
          <p:cNvSpPr txBox="1"/>
          <p:nvPr/>
        </p:nvSpPr>
        <p:spPr>
          <a:xfrm>
            <a:off x="3549428" y="1765821"/>
            <a:ext cx="1851789" cy="261610"/>
          </a:xfrm>
          <a:prstGeom prst="rect">
            <a:avLst/>
          </a:prstGeom>
          <a:noFill/>
        </p:spPr>
        <p:txBody>
          <a:bodyPr wrap="none" rtlCol="0">
            <a:spAutoFit/>
          </a:bodyPr>
          <a:lstStyle/>
          <a:p>
            <a:r>
              <a:rPr lang="en-US" sz="1100" b="1" dirty="0">
                <a:solidFill>
                  <a:schemeClr val="tx1">
                    <a:lumMod val="65000"/>
                    <a:lumOff val="35000"/>
                  </a:schemeClr>
                </a:solidFill>
                <a:latin typeface="Helvetica" pitchFamily="2" charset="0"/>
              </a:rPr>
              <a:t>The correct answers are:</a:t>
            </a:r>
          </a:p>
        </p:txBody>
      </p:sp>
      <p:sp>
        <p:nvSpPr>
          <p:cNvPr id="9" name="L-Shape 8" descr="Checkmark">
            <a:extLst>
              <a:ext uri="{FF2B5EF4-FFF2-40B4-BE49-F238E27FC236}">
                <a16:creationId xmlns:a16="http://schemas.microsoft.com/office/drawing/2014/main" id="{AB41D558-E94C-8344-B738-CCF9B1F7F359}"/>
              </a:ext>
            </a:extLst>
          </p:cNvPr>
          <p:cNvSpPr/>
          <p:nvPr/>
        </p:nvSpPr>
        <p:spPr>
          <a:xfrm rot="18190754">
            <a:off x="3316837" y="2132125"/>
            <a:ext cx="243534" cy="105584"/>
          </a:xfrm>
          <a:prstGeom prst="corner">
            <a:avLst>
              <a:gd name="adj1" fmla="val 15877"/>
              <a:gd name="adj2" fmla="val 15877"/>
            </a:avLst>
          </a:prstGeom>
          <a:solidFill>
            <a:srgbClr val="14504F"/>
          </a:solidFill>
          <a:ln w="28575">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Shape 12" descr="Checkmark">
            <a:extLst>
              <a:ext uri="{FF2B5EF4-FFF2-40B4-BE49-F238E27FC236}">
                <a16:creationId xmlns:a16="http://schemas.microsoft.com/office/drawing/2014/main" id="{ED4EB57E-1230-7640-A439-A21EA9F05020}"/>
              </a:ext>
            </a:extLst>
          </p:cNvPr>
          <p:cNvSpPr/>
          <p:nvPr/>
        </p:nvSpPr>
        <p:spPr>
          <a:xfrm rot="18190754">
            <a:off x="3316837" y="2770629"/>
            <a:ext cx="243534" cy="105584"/>
          </a:xfrm>
          <a:prstGeom prst="corner">
            <a:avLst>
              <a:gd name="adj1" fmla="val 15877"/>
              <a:gd name="adj2" fmla="val 15877"/>
            </a:avLst>
          </a:prstGeom>
          <a:solidFill>
            <a:srgbClr val="14504F"/>
          </a:solidFill>
          <a:ln w="28575">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3" descr="Checkmark">
            <a:extLst>
              <a:ext uri="{FF2B5EF4-FFF2-40B4-BE49-F238E27FC236}">
                <a16:creationId xmlns:a16="http://schemas.microsoft.com/office/drawing/2014/main" id="{1BDEC306-502A-0E40-8D7D-719851B746C0}"/>
              </a:ext>
            </a:extLst>
          </p:cNvPr>
          <p:cNvSpPr/>
          <p:nvPr/>
        </p:nvSpPr>
        <p:spPr>
          <a:xfrm rot="18190754">
            <a:off x="3316837" y="3417014"/>
            <a:ext cx="243534" cy="105584"/>
          </a:xfrm>
          <a:prstGeom prst="corner">
            <a:avLst>
              <a:gd name="adj1" fmla="val 15877"/>
              <a:gd name="adj2" fmla="val 15877"/>
            </a:avLst>
          </a:prstGeom>
          <a:solidFill>
            <a:srgbClr val="14504F"/>
          </a:solidFill>
          <a:ln w="28575">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ross 15" descr="X mark">
            <a:extLst>
              <a:ext uri="{FF2B5EF4-FFF2-40B4-BE49-F238E27FC236}">
                <a16:creationId xmlns:a16="http://schemas.microsoft.com/office/drawing/2014/main" id="{661EBDA2-7041-DE43-9FCA-65E263F2EC34}"/>
              </a:ext>
            </a:extLst>
          </p:cNvPr>
          <p:cNvSpPr/>
          <p:nvPr/>
        </p:nvSpPr>
        <p:spPr>
          <a:xfrm rot="2700000">
            <a:off x="3319500" y="4033646"/>
            <a:ext cx="302021" cy="302021"/>
          </a:xfrm>
          <a:prstGeom prst="plus">
            <a:avLst>
              <a:gd name="adj" fmla="val 47368"/>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descr="[decorative]">
            <a:extLst>
              <a:ext uri="{FF2B5EF4-FFF2-40B4-BE49-F238E27FC236}">
                <a16:creationId xmlns:a16="http://schemas.microsoft.com/office/drawing/2014/main" id="{30E061D0-F98A-6D4C-97D7-585D62C4DA88}"/>
              </a:ext>
            </a:extLst>
          </p:cNvPr>
          <p:cNvSpPr/>
          <p:nvPr/>
        </p:nvSpPr>
        <p:spPr>
          <a:xfrm>
            <a:off x="4475322" y="2104025"/>
            <a:ext cx="2193492" cy="255998"/>
          </a:xfrm>
          <a:prstGeom prst="rect">
            <a:avLst/>
          </a:prstGeom>
          <a:solidFill>
            <a:srgbClr val="00B050">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descr="[decorative]">
            <a:extLst>
              <a:ext uri="{FF2B5EF4-FFF2-40B4-BE49-F238E27FC236}">
                <a16:creationId xmlns:a16="http://schemas.microsoft.com/office/drawing/2014/main" id="{B90585C3-3392-4E4F-9742-CC508CFD79E3}"/>
              </a:ext>
            </a:extLst>
          </p:cNvPr>
          <p:cNvSpPr/>
          <p:nvPr/>
        </p:nvSpPr>
        <p:spPr>
          <a:xfrm>
            <a:off x="4653967" y="2979010"/>
            <a:ext cx="1003196" cy="255998"/>
          </a:xfrm>
          <a:prstGeom prst="rect">
            <a:avLst/>
          </a:prstGeom>
          <a:solidFill>
            <a:srgbClr val="FF0000">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descr="[decorative]">
            <a:extLst>
              <a:ext uri="{FF2B5EF4-FFF2-40B4-BE49-F238E27FC236}">
                <a16:creationId xmlns:a16="http://schemas.microsoft.com/office/drawing/2014/main" id="{E2FE33B3-38E0-314E-ACC0-E6F67A6664AE}"/>
              </a:ext>
            </a:extLst>
          </p:cNvPr>
          <p:cNvSpPr/>
          <p:nvPr/>
        </p:nvSpPr>
        <p:spPr>
          <a:xfrm>
            <a:off x="4908873" y="3381031"/>
            <a:ext cx="1135792" cy="255998"/>
          </a:xfrm>
          <a:prstGeom prst="rect">
            <a:avLst/>
          </a:prstGeom>
          <a:solidFill>
            <a:srgbClr val="00B050">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descr="[decorative]">
            <a:extLst>
              <a:ext uri="{FF2B5EF4-FFF2-40B4-BE49-F238E27FC236}">
                <a16:creationId xmlns:a16="http://schemas.microsoft.com/office/drawing/2014/main" id="{DEAB61D8-F889-84E9-D66F-E432354D25E1}"/>
              </a:ext>
            </a:extLst>
          </p:cNvPr>
          <p:cNvSpPr/>
          <p:nvPr/>
        </p:nvSpPr>
        <p:spPr>
          <a:xfrm>
            <a:off x="6139598" y="3404041"/>
            <a:ext cx="857968" cy="255998"/>
          </a:xfrm>
          <a:prstGeom prst="rect">
            <a:avLst/>
          </a:prstGeom>
          <a:solidFill>
            <a:srgbClr val="80B7F2">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B94A02B-08B9-AA4C-82CB-FDD7558DD5E6}"/>
              </a:ext>
            </a:extLst>
          </p:cNvPr>
          <p:cNvSpPr/>
          <p:nvPr/>
        </p:nvSpPr>
        <p:spPr>
          <a:xfrm>
            <a:off x="3599712" y="2070102"/>
            <a:ext cx="3663955" cy="2923877"/>
          </a:xfrm>
          <a:prstGeom prst="rect">
            <a:avLst/>
          </a:prstGeom>
        </p:spPr>
        <p:txBody>
          <a:bodyPr wrap="square">
            <a:spAutoFit/>
          </a:bodyPr>
          <a:lstStyle/>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Milk, roasted sweet potatoes,  enriched waffle </a:t>
            </a:r>
          </a:p>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Milk, whole grain-rich English muffin, fruit salad</a:t>
            </a:r>
          </a:p>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Milk, rice, black beans, potatoes, orange slices </a:t>
            </a:r>
          </a:p>
          <a:p>
            <a:pPr marL="342900" indent="-342900">
              <a:spcBef>
                <a:spcPts val="1200"/>
              </a:spcBef>
              <a:buClr>
                <a:srgbClr val="FF0000"/>
              </a:buClr>
              <a:buFont typeface="+mj-lt"/>
              <a:buAutoNum type="alphaUcPeriod"/>
            </a:pPr>
            <a:r>
              <a:rPr lang="en-US" sz="1600" dirty="0">
                <a:solidFill>
                  <a:srgbClr val="FF0000"/>
                </a:solidFill>
                <a:latin typeface="Helvetica" pitchFamily="2" charset="0"/>
              </a:rPr>
              <a:t>Milk, cottage cheese, </a:t>
            </a:r>
            <a:br>
              <a:rPr lang="en-US" sz="1600" dirty="0">
                <a:solidFill>
                  <a:srgbClr val="FF0000"/>
                </a:solidFill>
                <a:latin typeface="Helvetica" pitchFamily="2" charset="0"/>
              </a:rPr>
            </a:br>
            <a:r>
              <a:rPr lang="en-US" sz="1600" dirty="0">
                <a:solidFill>
                  <a:srgbClr val="FF0000"/>
                </a:solidFill>
                <a:latin typeface="Helvetica" pitchFamily="2" charset="0"/>
              </a:rPr>
              <a:t>whole grain-rich bagel </a:t>
            </a:r>
          </a:p>
          <a:p>
            <a:pPr marL="342900" indent="-342900">
              <a:spcBef>
                <a:spcPts val="1200"/>
              </a:spcBef>
              <a:buClr>
                <a:srgbClr val="0D5929"/>
              </a:buClr>
              <a:buFont typeface="+mj-lt"/>
              <a:buAutoNum type="alphaUcPeriod"/>
            </a:pPr>
            <a:endParaRPr lang="en-US" sz="1600" dirty="0">
              <a:solidFill>
                <a:schemeClr val="tx1">
                  <a:lumMod val="65000"/>
                  <a:lumOff val="35000"/>
                </a:schemeClr>
              </a:solidFill>
              <a:latin typeface="Helvetica" pitchFamily="2" charset="0"/>
            </a:endParaRPr>
          </a:p>
        </p:txBody>
      </p:sp>
      <p:sp>
        <p:nvSpPr>
          <p:cNvPr id="19" name="Rectangle 18">
            <a:extLst>
              <a:ext uri="{FF2B5EF4-FFF2-40B4-BE49-F238E27FC236}">
                <a16:creationId xmlns:a16="http://schemas.microsoft.com/office/drawing/2014/main" id="{E28422A3-1EDB-464D-B1C3-41D0B994708F}"/>
              </a:ext>
            </a:extLst>
          </p:cNvPr>
          <p:cNvSpPr/>
          <p:nvPr/>
        </p:nvSpPr>
        <p:spPr>
          <a:xfrm>
            <a:off x="7313951" y="2123382"/>
            <a:ext cx="902427" cy="276999"/>
          </a:xfrm>
          <a:prstGeom prst="rect">
            <a:avLst/>
          </a:prstGeom>
        </p:spPr>
        <p:txBody>
          <a:bodyPr wrap="none">
            <a:spAutoFit/>
          </a:bodyPr>
          <a:lstStyle/>
          <a:p>
            <a:r>
              <a:rPr lang="en-US" sz="1200" b="1" dirty="0">
                <a:solidFill>
                  <a:srgbClr val="00B050"/>
                </a:solidFill>
                <a:latin typeface="Helvetica" pitchFamily="2" charset="0"/>
              </a:rPr>
              <a:t>Vegetable</a:t>
            </a:r>
          </a:p>
        </p:txBody>
      </p:sp>
      <p:sp>
        <p:nvSpPr>
          <p:cNvPr id="20" name="Rectangle 19">
            <a:extLst>
              <a:ext uri="{FF2B5EF4-FFF2-40B4-BE49-F238E27FC236}">
                <a16:creationId xmlns:a16="http://schemas.microsoft.com/office/drawing/2014/main" id="{93EC0496-A07E-2B46-AC0F-28C50BE23E09}"/>
              </a:ext>
            </a:extLst>
          </p:cNvPr>
          <p:cNvSpPr/>
          <p:nvPr/>
        </p:nvSpPr>
        <p:spPr>
          <a:xfrm>
            <a:off x="7324944" y="2785269"/>
            <a:ext cx="527709" cy="461665"/>
          </a:xfrm>
          <a:prstGeom prst="rect">
            <a:avLst/>
          </a:prstGeom>
        </p:spPr>
        <p:txBody>
          <a:bodyPr wrap="none">
            <a:spAutoFit/>
          </a:bodyPr>
          <a:lstStyle/>
          <a:p>
            <a:r>
              <a:rPr lang="en-US" sz="1200" b="1" dirty="0">
                <a:solidFill>
                  <a:srgbClr val="FF0000"/>
                </a:solidFill>
                <a:latin typeface="Helvetica" pitchFamily="2" charset="0"/>
              </a:rPr>
              <a:t>Fruit</a:t>
            </a:r>
          </a:p>
          <a:p>
            <a:endParaRPr lang="en-US" sz="1200" dirty="0">
              <a:solidFill>
                <a:schemeClr val="tx1">
                  <a:lumMod val="65000"/>
                  <a:lumOff val="35000"/>
                </a:schemeClr>
              </a:solidFill>
              <a:latin typeface="Helvetica" pitchFamily="2" charset="0"/>
            </a:endParaRPr>
          </a:p>
        </p:txBody>
      </p:sp>
      <p:sp>
        <p:nvSpPr>
          <p:cNvPr id="21" name="Rectangle 20">
            <a:extLst>
              <a:ext uri="{FF2B5EF4-FFF2-40B4-BE49-F238E27FC236}">
                <a16:creationId xmlns:a16="http://schemas.microsoft.com/office/drawing/2014/main" id="{0BDEAD25-776D-0F44-BA36-13A51A45BCF4}"/>
              </a:ext>
            </a:extLst>
          </p:cNvPr>
          <p:cNvSpPr/>
          <p:nvPr/>
        </p:nvSpPr>
        <p:spPr>
          <a:xfrm>
            <a:off x="7324944" y="3339000"/>
            <a:ext cx="1280222" cy="646331"/>
          </a:xfrm>
          <a:prstGeom prst="rect">
            <a:avLst/>
          </a:prstGeom>
        </p:spPr>
        <p:txBody>
          <a:bodyPr wrap="none">
            <a:spAutoFit/>
          </a:bodyPr>
          <a:lstStyle/>
          <a:p>
            <a:r>
              <a:rPr lang="en-US" sz="1200" b="1" dirty="0">
                <a:solidFill>
                  <a:srgbClr val="00B050"/>
                </a:solidFill>
                <a:latin typeface="Helvetica" pitchFamily="2" charset="0"/>
              </a:rPr>
              <a:t>Vegetables</a:t>
            </a:r>
          </a:p>
          <a:p>
            <a:r>
              <a:rPr lang="en-US" sz="1200" b="1" dirty="0">
                <a:solidFill>
                  <a:srgbClr val="00B0F0"/>
                </a:solidFill>
                <a:latin typeface="Helvetica" pitchFamily="2" charset="0"/>
              </a:rPr>
              <a:t>Meat Alternate</a:t>
            </a:r>
            <a:r>
              <a:rPr lang="en-US" sz="1200" dirty="0">
                <a:solidFill>
                  <a:srgbClr val="00B0F0"/>
                </a:solidFill>
                <a:latin typeface="Helvetica" pitchFamily="2" charset="0"/>
              </a:rPr>
              <a:t> </a:t>
            </a:r>
          </a:p>
          <a:p>
            <a:endParaRPr lang="en-US" sz="1200" dirty="0">
              <a:solidFill>
                <a:schemeClr val="tx1">
                  <a:lumMod val="65000"/>
                  <a:lumOff val="35000"/>
                </a:schemeClr>
              </a:solidFill>
              <a:latin typeface="Helvetica" pitchFamily="2" charset="0"/>
            </a:endParaRPr>
          </a:p>
        </p:txBody>
      </p:sp>
      <p:sp>
        <p:nvSpPr>
          <p:cNvPr id="22" name="Rectangle 21">
            <a:extLst>
              <a:ext uri="{FF2B5EF4-FFF2-40B4-BE49-F238E27FC236}">
                <a16:creationId xmlns:a16="http://schemas.microsoft.com/office/drawing/2014/main" id="{1668116D-CC51-6A45-9439-D27303217C23}"/>
              </a:ext>
            </a:extLst>
          </p:cNvPr>
          <p:cNvSpPr/>
          <p:nvPr/>
        </p:nvSpPr>
        <p:spPr>
          <a:xfrm>
            <a:off x="7313221" y="4030482"/>
            <a:ext cx="1150892" cy="646331"/>
          </a:xfrm>
          <a:prstGeom prst="rect">
            <a:avLst/>
          </a:prstGeom>
        </p:spPr>
        <p:txBody>
          <a:bodyPr wrap="none">
            <a:spAutoFit/>
          </a:bodyPr>
          <a:lstStyle/>
          <a:p>
            <a:r>
              <a:rPr lang="en-US" sz="1200" b="1" dirty="0">
                <a:solidFill>
                  <a:schemeClr val="tx1">
                    <a:lumMod val="65000"/>
                    <a:lumOff val="35000"/>
                  </a:schemeClr>
                </a:solidFill>
                <a:latin typeface="Helvetica" pitchFamily="2" charset="0"/>
              </a:rPr>
              <a:t>No Vegetable</a:t>
            </a:r>
          </a:p>
          <a:p>
            <a:r>
              <a:rPr lang="en-US" sz="1200" b="1" dirty="0">
                <a:solidFill>
                  <a:schemeClr val="tx1">
                    <a:lumMod val="65000"/>
                    <a:lumOff val="35000"/>
                  </a:schemeClr>
                </a:solidFill>
                <a:latin typeface="Helvetica" pitchFamily="2" charset="0"/>
              </a:rPr>
              <a:t>No Fruit </a:t>
            </a:r>
          </a:p>
          <a:p>
            <a:endParaRPr lang="en-US" sz="1200" b="1" dirty="0">
              <a:solidFill>
                <a:schemeClr val="tx1">
                  <a:lumMod val="65000"/>
                  <a:lumOff val="35000"/>
                </a:schemeClr>
              </a:solidFill>
              <a:latin typeface="Helvetica" pitchFamily="2" charset="0"/>
            </a:endParaRPr>
          </a:p>
        </p:txBody>
      </p:sp>
    </p:spTree>
    <p:extLst>
      <p:ext uri="{BB962C8B-B14F-4D97-AF65-F5344CB8AC3E}">
        <p14:creationId xmlns:p14="http://schemas.microsoft.com/office/powerpoint/2010/main" val="3426599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A232-D2D3-F344-8045-2935B11FF487}"/>
              </a:ext>
            </a:extLst>
          </p:cNvPr>
          <p:cNvSpPr>
            <a:spLocks noGrp="1"/>
          </p:cNvSpPr>
          <p:nvPr>
            <p:ph type="title"/>
          </p:nvPr>
        </p:nvSpPr>
        <p:spPr>
          <a:xfrm>
            <a:off x="0" y="0"/>
            <a:ext cx="8865326" cy="1009979"/>
          </a:xfrm>
        </p:spPr>
        <p:txBody>
          <a:bodyPr/>
          <a:lstStyle/>
          <a:p>
            <a:pPr>
              <a:spcBef>
                <a:spcPts val="4200"/>
              </a:spcBef>
            </a:pPr>
            <a:r>
              <a:rPr lang="en-US" dirty="0"/>
              <a:t>Serving Vegetables at Lunch/Supper </a:t>
            </a:r>
            <a:endParaRPr lang="en-US" dirty="0">
              <a:solidFill>
                <a:schemeClr val="bg1"/>
              </a:solidFill>
            </a:endParaRPr>
          </a:p>
        </p:txBody>
      </p:sp>
      <p:pic>
        <p:nvPicPr>
          <p:cNvPr id="9" name="Picture 8" descr="enlarged image that shows the meal components and servings sizes for lunch/supper for adults">
            <a:extLst>
              <a:ext uri="{FF2B5EF4-FFF2-40B4-BE49-F238E27FC236}">
                <a16:creationId xmlns:a16="http://schemas.microsoft.com/office/drawing/2014/main" id="{BB5D19FD-4BB5-1F47-0F69-A62948558FE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5943" l="4306" r="96806">
                        <a14:foregroundMark x1="6528" y1="20764" x2="48056" y2="83055"/>
                        <a14:foregroundMark x1="48056" y1="83055" x2="51250" y2="84964"/>
                        <a14:foregroundMark x1="4306" y1="87589" x2="61528" y2="43914"/>
                        <a14:foregroundMark x1="61528" y1="24821" x2="17778" y2="32458"/>
                        <a14:foregroundMark x1="17778" y1="32458" x2="16528" y2="33413"/>
                        <a14:foregroundMark x1="10278" y1="37232" x2="36806" y2="36516"/>
                        <a14:foregroundMark x1="36806" y1="36516" x2="61528" y2="37947"/>
                        <a14:foregroundMark x1="58750" y1="34606" x2="7222" y2="33413"/>
                        <a14:foregroundMark x1="77917" y1="26014" x2="81667" y2="78043"/>
                        <a14:foregroundMark x1="81667" y1="78043" x2="88056" y2="94511"/>
                        <a14:foregroundMark x1="88056" y1="94511" x2="90694" y2="72792"/>
                        <a14:foregroundMark x1="90694" y1="72792" x2="83333" y2="55370"/>
                        <a14:foregroundMark x1="83333" y1="55370" x2="90278" y2="8115"/>
                        <a14:foregroundMark x1="90278" y1="8115" x2="91528" y2="31504"/>
                        <a14:foregroundMark x1="91528" y1="31504" x2="97083" y2="48687"/>
                        <a14:foregroundMark x1="97083" y1="48687" x2="90972" y2="74940"/>
                        <a14:foregroundMark x1="90972" y1="74940" x2="90417" y2="51551"/>
                        <a14:foregroundMark x1="90417" y1="51551" x2="85833" y2="32697"/>
                        <a14:foregroundMark x1="85833" y1="32697" x2="75000" y2="30072"/>
                        <a14:foregroundMark x1="75000" y1="30072" x2="76250" y2="54893"/>
                        <a14:foregroundMark x1="76250" y1="54893" x2="66111" y2="62291"/>
                        <a14:foregroundMark x1="66111" y1="62291" x2="64861" y2="82339"/>
                        <a14:foregroundMark x1="64861" y1="82339" x2="73750" y2="66348"/>
                        <a14:foregroundMark x1="73750" y1="66348" x2="69583" y2="85203"/>
                        <a14:foregroundMark x1="69583" y1="85203" x2="58056" y2="90931"/>
                        <a14:foregroundMark x1="58056" y1="90931" x2="69028" y2="81862"/>
                        <a14:foregroundMark x1="69028" y1="81862" x2="77361" y2="96420"/>
                        <a14:foregroundMark x1="77361" y1="96420" x2="83194" y2="80430"/>
                        <a14:foregroundMark x1="83194" y1="80430" x2="74722" y2="68258"/>
                        <a14:foregroundMark x1="74722" y1="68258" x2="84583" y2="75656"/>
                        <a14:foregroundMark x1="84583" y1="75656" x2="86944" y2="55131"/>
                        <a14:foregroundMark x1="86944" y1="55131" x2="93889" y2="69212"/>
                        <a14:foregroundMark x1="93889" y1="69212" x2="92500" y2="39379"/>
                        <a14:foregroundMark x1="92500" y1="39379" x2="79861" y2="40095"/>
                        <a14:foregroundMark x1="79861" y1="40095" x2="78750" y2="63007"/>
                        <a14:foregroundMark x1="78750" y1="63007" x2="79722" y2="59666"/>
                        <a14:foregroundMark x1="67639" y1="93556" x2="72500" y2="81862"/>
                        <a14:foregroundMark x1="72917" y1="89021" x2="74028" y2="88305"/>
                        <a14:foregroundMark x1="62917" y1="90931" x2="63472" y2="91169"/>
                        <a14:foregroundMark x1="63056" y1="91647" x2="67222" y2="93795"/>
                        <a14:foregroundMark x1="89028" y1="2625" x2="83611" y2="15036"/>
                        <a14:foregroundMark x1="85139" y1="10979" x2="88611" y2="52506"/>
                        <a14:foregroundMark x1="95833" y1="38663" x2="96944" y2="58234"/>
                        <a14:foregroundMark x1="79444" y1="25537" x2="74167" y2="34845"/>
                        <a14:foregroundMark x1="75278" y1="32220" x2="74028" y2="36754"/>
                        <a14:foregroundMark x1="77778" y1="23389" x2="75556" y2="65632"/>
                        <a14:foregroundMark x1="82500" y1="87112" x2="90000" y2="91647"/>
                        <a14:foregroundMark x1="88056" y1="86396" x2="86250" y2="80430"/>
                        <a14:foregroundMark x1="74167" y1="26014" x2="74028" y2="36754"/>
                        <a14:foregroundMark x1="73194" y1="36038" x2="72639" y2="30788"/>
                        <a14:foregroundMark x1="83611" y1="16945" x2="85556" y2="20286"/>
                        <a14:foregroundMark x1="93194" y1="17184" x2="91111" y2="18377"/>
                        <a14:foregroundMark x1="89306" y1="716" x2="87361" y2="716"/>
                        <a14:foregroundMark x1="88611" y1="85919" x2="85556" y2="96181"/>
                        <a14:foregroundMark x1="62917" y1="94511" x2="66111" y2="94511"/>
                        <a14:foregroundMark x1="88472" y1="477" x2="89028" y2="0"/>
                        <a14:foregroundMark x1="88472" y1="477" x2="89306" y2="0"/>
                        <a14:foregroundMark x1="63056" y1="93556" x2="67083" y2="95465"/>
                        <a14:foregroundMark x1="92778" y1="90453" x2="92778" y2="90453"/>
                        <a14:backgroundMark x1="95000" y1="91647" x2="95278" y2="94272"/>
                        <a14:backgroundMark x1="95000" y1="90453" x2="95000" y2="92840"/>
                      </a14:backgroundRemoval>
                    </a14:imgEffect>
                  </a14:imgLayer>
                </a14:imgProps>
              </a:ext>
            </a:extLst>
          </a:blip>
          <a:stretch>
            <a:fillRect/>
          </a:stretch>
        </p:blipFill>
        <p:spPr>
          <a:xfrm>
            <a:off x="288145" y="1289866"/>
            <a:ext cx="4483258" cy="2609006"/>
          </a:xfrm>
          <a:prstGeom prst="rect">
            <a:avLst/>
          </a:prstGeom>
        </p:spPr>
      </p:pic>
      <p:sp>
        <p:nvSpPr>
          <p:cNvPr id="10" name="Rectangle 9">
            <a:extLst>
              <a:ext uri="{FF2B5EF4-FFF2-40B4-BE49-F238E27FC236}">
                <a16:creationId xmlns:a16="http://schemas.microsoft.com/office/drawing/2014/main" id="{4BC0A0AE-9E50-EA99-6B16-29ACE2D16EB5}"/>
              </a:ext>
            </a:extLst>
          </p:cNvPr>
          <p:cNvSpPr/>
          <p:nvPr/>
        </p:nvSpPr>
        <p:spPr>
          <a:xfrm>
            <a:off x="605779" y="3964244"/>
            <a:ext cx="3366263" cy="338554"/>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600" dirty="0">
                <a:solidFill>
                  <a:srgbClr val="3C3C3C">
                    <a:lumMod val="65000"/>
                    <a:lumOff val="35000"/>
                  </a:srgbClr>
                </a:solidFill>
                <a:latin typeface="Arial" panose="020B0604020202020204"/>
              </a:rPr>
              <a:t>Meal Pattern Shown for Adults</a:t>
            </a:r>
          </a:p>
        </p:txBody>
      </p:sp>
      <p:pic>
        <p:nvPicPr>
          <p:cNvPr id="11" name="Picture 10" descr="icons that show the required meal components for luch/supper and the flexibility to serve 2 vegetables">
            <a:extLst>
              <a:ext uri="{FF2B5EF4-FFF2-40B4-BE49-F238E27FC236}">
                <a16:creationId xmlns:a16="http://schemas.microsoft.com/office/drawing/2014/main" id="{028AE1F5-04CE-CCDF-34DA-27EA11F1B8C6}"/>
              </a:ext>
            </a:extLst>
          </p:cNvPr>
          <p:cNvPicPr>
            <a:picLocks noChangeAspect="1"/>
          </p:cNvPicPr>
          <p:nvPr/>
        </p:nvPicPr>
        <p:blipFill>
          <a:blip r:embed="rId5"/>
          <a:stretch>
            <a:fillRect/>
          </a:stretch>
        </p:blipFill>
        <p:spPr>
          <a:xfrm>
            <a:off x="4896411" y="1499836"/>
            <a:ext cx="4081111" cy="2353798"/>
          </a:xfrm>
          <a:prstGeom prst="rect">
            <a:avLst/>
          </a:prstGeom>
        </p:spPr>
      </p:pic>
    </p:spTree>
    <p:extLst>
      <p:ext uri="{BB962C8B-B14F-4D97-AF65-F5344CB8AC3E}">
        <p14:creationId xmlns:p14="http://schemas.microsoft.com/office/powerpoint/2010/main" val="2802838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6E079-DA07-CE0B-E2D6-FC3E6E175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A3F7B-8354-5448-40A4-2CFA3480AE20}"/>
              </a:ext>
            </a:extLst>
          </p:cNvPr>
          <p:cNvSpPr>
            <a:spLocks noGrp="1"/>
          </p:cNvSpPr>
          <p:nvPr>
            <p:ph type="title"/>
          </p:nvPr>
        </p:nvSpPr>
        <p:spPr>
          <a:xfrm>
            <a:off x="0" y="0"/>
            <a:ext cx="8865326" cy="1009979"/>
          </a:xfrm>
        </p:spPr>
        <p:txBody>
          <a:bodyPr/>
          <a:lstStyle/>
          <a:p>
            <a:pPr>
              <a:spcBef>
                <a:spcPts val="4200"/>
              </a:spcBef>
            </a:pPr>
            <a:r>
              <a:rPr lang="en-US" dirty="0"/>
              <a:t>Vegetables at Lunch/Supper Examples</a:t>
            </a:r>
            <a:endParaRPr lang="en-US" dirty="0">
              <a:solidFill>
                <a:schemeClr val="bg1"/>
              </a:solidFill>
            </a:endParaRPr>
          </a:p>
        </p:txBody>
      </p:sp>
      <p:pic>
        <p:nvPicPr>
          <p:cNvPr id="20" name="Picture 19" descr="Sliced grilled cheese">
            <a:extLst>
              <a:ext uri="{FF2B5EF4-FFF2-40B4-BE49-F238E27FC236}">
                <a16:creationId xmlns:a16="http://schemas.microsoft.com/office/drawing/2014/main" id="{C31215CA-0104-F36A-065B-9470E45D33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1090" y="1301248"/>
            <a:ext cx="1633212" cy="1596883"/>
          </a:xfrm>
          <a:prstGeom prst="rect">
            <a:avLst/>
          </a:prstGeom>
        </p:spPr>
      </p:pic>
      <p:pic>
        <p:nvPicPr>
          <p:cNvPr id="25" name="Picture 24" descr="Milk">
            <a:extLst>
              <a:ext uri="{FF2B5EF4-FFF2-40B4-BE49-F238E27FC236}">
                <a16:creationId xmlns:a16="http://schemas.microsoft.com/office/drawing/2014/main" id="{65463C84-3715-3FEC-FDF7-742EB5DF88FC}"/>
              </a:ext>
            </a:extLst>
          </p:cNvPr>
          <p:cNvPicPr>
            <a:picLocks noChangeAspect="1"/>
          </p:cNvPicPr>
          <p:nvPr/>
        </p:nvPicPr>
        <p:blipFill>
          <a:blip r:embed="rId4"/>
          <a:stretch>
            <a:fillRect/>
          </a:stretch>
        </p:blipFill>
        <p:spPr>
          <a:xfrm>
            <a:off x="2669796" y="1133538"/>
            <a:ext cx="1204907" cy="1641746"/>
          </a:xfrm>
          <a:prstGeom prst="rect">
            <a:avLst/>
          </a:prstGeom>
        </p:spPr>
      </p:pic>
      <p:pic>
        <p:nvPicPr>
          <p:cNvPr id="4" name="Picture 3" descr="Bowl of broccoli">
            <a:extLst>
              <a:ext uri="{FF2B5EF4-FFF2-40B4-BE49-F238E27FC236}">
                <a16:creationId xmlns:a16="http://schemas.microsoft.com/office/drawing/2014/main" id="{3728691F-981A-75EE-D46D-FCFA6BE9889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63883" y="2972281"/>
            <a:ext cx="1228388" cy="1211191"/>
          </a:xfrm>
          <a:prstGeom prst="rect">
            <a:avLst/>
          </a:prstGeom>
        </p:spPr>
      </p:pic>
      <p:pic>
        <p:nvPicPr>
          <p:cNvPr id="19" name="Picture 18" descr="Bowl of fruit">
            <a:extLst>
              <a:ext uri="{FF2B5EF4-FFF2-40B4-BE49-F238E27FC236}">
                <a16:creationId xmlns:a16="http://schemas.microsoft.com/office/drawing/2014/main" id="{518BE9E6-F1AC-0387-F07F-E35811B4564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73133" y="3000741"/>
            <a:ext cx="1228388" cy="1182731"/>
          </a:xfrm>
          <a:prstGeom prst="rect">
            <a:avLst/>
          </a:prstGeom>
        </p:spPr>
      </p:pic>
      <p:sp>
        <p:nvSpPr>
          <p:cNvPr id="16" name="L-Shape 15" descr="Checkmark&#10;">
            <a:extLst>
              <a:ext uri="{FF2B5EF4-FFF2-40B4-BE49-F238E27FC236}">
                <a16:creationId xmlns:a16="http://schemas.microsoft.com/office/drawing/2014/main" id="{E3C095BE-333C-F648-1FB1-2D3C26693A3A}"/>
              </a:ext>
            </a:extLst>
          </p:cNvPr>
          <p:cNvSpPr/>
          <p:nvPr/>
        </p:nvSpPr>
        <p:spPr>
          <a:xfrm rot="18190754">
            <a:off x="827895" y="4477651"/>
            <a:ext cx="243534" cy="105584"/>
          </a:xfrm>
          <a:prstGeom prst="corner">
            <a:avLst>
              <a:gd name="adj1" fmla="val 15877"/>
              <a:gd name="adj2" fmla="val 15877"/>
            </a:avLst>
          </a:prstGeom>
          <a:solidFill>
            <a:srgbClr val="14504F"/>
          </a:solidFill>
          <a:ln w="38100">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A98C526-38E9-50C9-BF8B-50D458B3087D}"/>
              </a:ext>
            </a:extLst>
          </p:cNvPr>
          <p:cNvSpPr/>
          <p:nvPr/>
        </p:nvSpPr>
        <p:spPr>
          <a:xfrm>
            <a:off x="531733" y="4383871"/>
            <a:ext cx="3342970" cy="400110"/>
          </a:xfrm>
          <a:prstGeom prst="rect">
            <a:avLst/>
          </a:prstGeom>
        </p:spPr>
        <p:txBody>
          <a:bodyPr wrap="square">
            <a:spAutoFit/>
          </a:bodyPr>
          <a:lstStyle/>
          <a:p>
            <a:pPr algn="ctr">
              <a:spcBef>
                <a:spcPts val="1200"/>
              </a:spcBef>
              <a:buClr>
                <a:srgbClr val="0D5929"/>
              </a:buClr>
            </a:pPr>
            <a:r>
              <a:rPr lang="en-US" sz="2000" b="1" dirty="0">
                <a:solidFill>
                  <a:srgbClr val="0D5929"/>
                </a:solidFill>
                <a:latin typeface="Helvetica" pitchFamily="2" charset="0"/>
              </a:rPr>
              <a:t>Vegetable </a:t>
            </a:r>
            <a:r>
              <a:rPr lang="en-US" sz="2000" b="1" dirty="0">
                <a:solidFill>
                  <a:schemeClr val="tx1">
                    <a:lumMod val="50000"/>
                    <a:lumOff val="50000"/>
                  </a:schemeClr>
                </a:solidFill>
                <a:latin typeface="Helvetica" pitchFamily="2" charset="0"/>
              </a:rPr>
              <a:t>+</a:t>
            </a:r>
            <a:r>
              <a:rPr lang="en-US" sz="2000" b="1" dirty="0">
                <a:solidFill>
                  <a:srgbClr val="0D5929"/>
                </a:solidFill>
                <a:latin typeface="Helvetica" pitchFamily="2" charset="0"/>
              </a:rPr>
              <a:t> </a:t>
            </a:r>
            <a:r>
              <a:rPr lang="en-US" sz="2000" b="1" dirty="0">
                <a:solidFill>
                  <a:srgbClr val="DD3838"/>
                </a:solidFill>
                <a:latin typeface="Helvetica" pitchFamily="2" charset="0"/>
              </a:rPr>
              <a:t>Fruit  </a:t>
            </a:r>
          </a:p>
        </p:txBody>
      </p:sp>
      <p:sp>
        <p:nvSpPr>
          <p:cNvPr id="6" name="Rectangle 5" descr="[decorative]">
            <a:extLst>
              <a:ext uri="{FF2B5EF4-FFF2-40B4-BE49-F238E27FC236}">
                <a16:creationId xmlns:a16="http://schemas.microsoft.com/office/drawing/2014/main" id="{43348E7F-D213-791C-CCE7-FE8DD96BE7AC}"/>
              </a:ext>
            </a:extLst>
          </p:cNvPr>
          <p:cNvSpPr/>
          <p:nvPr/>
        </p:nvSpPr>
        <p:spPr>
          <a:xfrm>
            <a:off x="4481641" y="1009979"/>
            <a:ext cx="45719" cy="37955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Sliced grilled cheese">
            <a:extLst>
              <a:ext uri="{FF2B5EF4-FFF2-40B4-BE49-F238E27FC236}">
                <a16:creationId xmlns:a16="http://schemas.microsoft.com/office/drawing/2014/main" id="{40C558A9-166A-6D7B-7F36-AFDBF2945361}"/>
              </a:ext>
            </a:extLst>
          </p:cNvPr>
          <p:cNvPicPr>
            <a:picLocks noChangeAspect="1"/>
          </p:cNvPicPr>
          <p:nvPr/>
        </p:nvPicPr>
        <p:blipFill>
          <a:blip r:embed="rId7"/>
          <a:stretch>
            <a:fillRect/>
          </a:stretch>
        </p:blipFill>
        <p:spPr>
          <a:xfrm>
            <a:off x="5207480" y="1301248"/>
            <a:ext cx="1571331" cy="1536633"/>
          </a:xfrm>
          <a:prstGeom prst="rect">
            <a:avLst/>
          </a:prstGeom>
        </p:spPr>
      </p:pic>
      <p:pic>
        <p:nvPicPr>
          <p:cNvPr id="24" name="Picture 23" descr="Milk">
            <a:extLst>
              <a:ext uri="{FF2B5EF4-FFF2-40B4-BE49-F238E27FC236}">
                <a16:creationId xmlns:a16="http://schemas.microsoft.com/office/drawing/2014/main" id="{449B3DB3-7DBE-52CD-1257-01C63EC3CC4C}"/>
              </a:ext>
            </a:extLst>
          </p:cNvPr>
          <p:cNvPicPr>
            <a:picLocks noChangeAspect="1"/>
          </p:cNvPicPr>
          <p:nvPr/>
        </p:nvPicPr>
        <p:blipFill>
          <a:blip r:embed="rId4"/>
          <a:stretch>
            <a:fillRect/>
          </a:stretch>
        </p:blipFill>
        <p:spPr>
          <a:xfrm>
            <a:off x="7194500" y="1133538"/>
            <a:ext cx="1204907" cy="1641746"/>
          </a:xfrm>
          <a:prstGeom prst="rect">
            <a:avLst/>
          </a:prstGeom>
        </p:spPr>
      </p:pic>
      <p:pic>
        <p:nvPicPr>
          <p:cNvPr id="22" name="Picture 21" descr="Bowl of broccoli">
            <a:extLst>
              <a:ext uri="{FF2B5EF4-FFF2-40B4-BE49-F238E27FC236}">
                <a16:creationId xmlns:a16="http://schemas.microsoft.com/office/drawing/2014/main" id="{D7ADFE98-7E14-87E4-6632-04E5DBD6E1A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107851" y="2972281"/>
            <a:ext cx="1228388" cy="1211191"/>
          </a:xfrm>
          <a:prstGeom prst="rect">
            <a:avLst/>
          </a:prstGeom>
        </p:spPr>
      </p:pic>
      <p:pic>
        <p:nvPicPr>
          <p:cNvPr id="31" name="Picture 30" descr="Red bell pepper strips">
            <a:extLst>
              <a:ext uri="{FF2B5EF4-FFF2-40B4-BE49-F238E27FC236}">
                <a16:creationId xmlns:a16="http://schemas.microsoft.com/office/drawing/2014/main" id="{CAB18B58-ACE1-4A2B-A49C-FD8E3F6EA47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16730" y="2892931"/>
            <a:ext cx="1533964" cy="1256666"/>
          </a:xfrm>
          <a:prstGeom prst="rect">
            <a:avLst/>
          </a:prstGeom>
        </p:spPr>
      </p:pic>
      <p:sp>
        <p:nvSpPr>
          <p:cNvPr id="21" name="L-Shape 20" descr="Checkmark&#10;">
            <a:extLst>
              <a:ext uri="{FF2B5EF4-FFF2-40B4-BE49-F238E27FC236}">
                <a16:creationId xmlns:a16="http://schemas.microsoft.com/office/drawing/2014/main" id="{BDB7F959-024D-AA02-5656-44003E411D80}"/>
              </a:ext>
            </a:extLst>
          </p:cNvPr>
          <p:cNvSpPr/>
          <p:nvPr/>
        </p:nvSpPr>
        <p:spPr>
          <a:xfrm rot="18190754">
            <a:off x="5139351" y="4477651"/>
            <a:ext cx="243534" cy="105584"/>
          </a:xfrm>
          <a:prstGeom prst="corner">
            <a:avLst>
              <a:gd name="adj1" fmla="val 15877"/>
              <a:gd name="adj2" fmla="val 15877"/>
            </a:avLst>
          </a:prstGeom>
          <a:solidFill>
            <a:srgbClr val="14504F"/>
          </a:solidFill>
          <a:ln w="38100">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A93FB1A-F50E-F482-C113-DB3D59CFF8AD}"/>
              </a:ext>
            </a:extLst>
          </p:cNvPr>
          <p:cNvSpPr/>
          <p:nvPr/>
        </p:nvSpPr>
        <p:spPr>
          <a:xfrm>
            <a:off x="5119086" y="4383871"/>
            <a:ext cx="3342970" cy="400110"/>
          </a:xfrm>
          <a:prstGeom prst="rect">
            <a:avLst/>
          </a:prstGeom>
        </p:spPr>
        <p:txBody>
          <a:bodyPr wrap="square">
            <a:spAutoFit/>
          </a:bodyPr>
          <a:lstStyle/>
          <a:p>
            <a:pPr algn="ctr">
              <a:spcBef>
                <a:spcPts val="1200"/>
              </a:spcBef>
              <a:buClr>
                <a:srgbClr val="0D5929"/>
              </a:buClr>
            </a:pPr>
            <a:r>
              <a:rPr lang="en-US" sz="2000" b="1" dirty="0">
                <a:solidFill>
                  <a:srgbClr val="0D5929"/>
                </a:solidFill>
                <a:latin typeface="Helvetica" pitchFamily="2" charset="0"/>
              </a:rPr>
              <a:t>Vegetable </a:t>
            </a:r>
            <a:r>
              <a:rPr lang="en-US" sz="2000" b="1" dirty="0">
                <a:solidFill>
                  <a:schemeClr val="tx1">
                    <a:lumMod val="50000"/>
                    <a:lumOff val="50000"/>
                  </a:schemeClr>
                </a:solidFill>
                <a:latin typeface="Helvetica" pitchFamily="2" charset="0"/>
              </a:rPr>
              <a:t>+</a:t>
            </a:r>
            <a:r>
              <a:rPr lang="en-US" sz="2000" b="1" dirty="0">
                <a:solidFill>
                  <a:srgbClr val="0D5929"/>
                </a:solidFill>
                <a:latin typeface="Helvetica" pitchFamily="2" charset="0"/>
              </a:rPr>
              <a:t> Vegetable </a:t>
            </a:r>
          </a:p>
        </p:txBody>
      </p:sp>
    </p:spTree>
    <p:extLst>
      <p:ext uri="{BB962C8B-B14F-4D97-AF65-F5344CB8AC3E}">
        <p14:creationId xmlns:p14="http://schemas.microsoft.com/office/powerpoint/2010/main" val="2731798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73F9E-EB6D-FD46-9FBC-6529E99C5CEE}"/>
              </a:ext>
            </a:extLst>
          </p:cNvPr>
          <p:cNvSpPr>
            <a:spLocks noGrp="1"/>
          </p:cNvSpPr>
          <p:nvPr>
            <p:ph type="title"/>
          </p:nvPr>
        </p:nvSpPr>
        <p:spPr>
          <a:xfrm>
            <a:off x="294361" y="274320"/>
            <a:ext cx="8555277" cy="475488"/>
          </a:xfrm>
        </p:spPr>
        <p:txBody>
          <a:bodyPr/>
          <a:lstStyle/>
          <a:p>
            <a:r>
              <a:rPr lang="en-US" dirty="0">
                <a:solidFill>
                  <a:srgbClr val="0D5929"/>
                </a:solidFill>
                <a:latin typeface="Arial" panose="020B0604020202020204" pitchFamily="34" charset="0"/>
                <a:cs typeface="Arial" panose="020B0604020202020204" pitchFamily="34" charset="0"/>
              </a:rPr>
              <a:t>Serving Vegetables in the CACFP </a:t>
            </a:r>
          </a:p>
        </p:txBody>
      </p:sp>
      <p:grpSp>
        <p:nvGrpSpPr>
          <p:cNvPr id="9" name="Group 8" descr="Serving Vegetables in the CACFP worksheet">
            <a:extLst>
              <a:ext uri="{FF2B5EF4-FFF2-40B4-BE49-F238E27FC236}">
                <a16:creationId xmlns:a16="http://schemas.microsoft.com/office/drawing/2014/main" id="{47EEC735-A209-9DA2-E74D-77AED565BD64}"/>
              </a:ext>
            </a:extLst>
          </p:cNvPr>
          <p:cNvGrpSpPr/>
          <p:nvPr/>
        </p:nvGrpSpPr>
        <p:grpSpPr>
          <a:xfrm>
            <a:off x="1545008" y="1010231"/>
            <a:ext cx="5238936" cy="3342400"/>
            <a:chOff x="1545008" y="1010231"/>
            <a:chExt cx="5238936" cy="3342400"/>
          </a:xfrm>
        </p:grpSpPr>
        <p:pic>
          <p:nvPicPr>
            <p:cNvPr id="6" name="Picture 5">
              <a:extLst>
                <a:ext uri="{FF2B5EF4-FFF2-40B4-BE49-F238E27FC236}">
                  <a16:creationId xmlns:a16="http://schemas.microsoft.com/office/drawing/2014/main" id="{AE698ED4-365A-237A-EC19-9239E3ABE92D}"/>
                </a:ext>
              </a:extLst>
            </p:cNvPr>
            <p:cNvPicPr>
              <a:picLocks noChangeAspect="1"/>
            </p:cNvPicPr>
            <p:nvPr/>
          </p:nvPicPr>
          <p:blipFill>
            <a:blip r:embed="rId3"/>
            <a:stretch>
              <a:fillRect/>
            </a:stretch>
          </p:blipFill>
          <p:spPr>
            <a:xfrm>
              <a:off x="1545008" y="1018680"/>
              <a:ext cx="2593917" cy="3333951"/>
            </a:xfrm>
            <a:prstGeom prst="rect">
              <a:avLst/>
            </a:prstGeom>
            <a:ln w="19050">
              <a:solidFill>
                <a:srgbClr val="0D5929"/>
              </a:solidFill>
            </a:ln>
          </p:spPr>
        </p:pic>
        <p:pic>
          <p:nvPicPr>
            <p:cNvPr id="8" name="Picture 7">
              <a:extLst>
                <a:ext uri="{FF2B5EF4-FFF2-40B4-BE49-F238E27FC236}">
                  <a16:creationId xmlns:a16="http://schemas.microsoft.com/office/drawing/2014/main" id="{E4D54F73-7F22-A733-17C0-9462BEE01DC4}"/>
                </a:ext>
              </a:extLst>
            </p:cNvPr>
            <p:cNvPicPr>
              <a:picLocks noChangeAspect="1"/>
            </p:cNvPicPr>
            <p:nvPr/>
          </p:nvPicPr>
          <p:blipFill>
            <a:blip r:embed="rId4"/>
            <a:stretch>
              <a:fillRect/>
            </a:stretch>
          </p:blipFill>
          <p:spPr>
            <a:xfrm>
              <a:off x="4215071" y="1010231"/>
              <a:ext cx="2568873" cy="3337560"/>
            </a:xfrm>
            <a:prstGeom prst="rect">
              <a:avLst/>
            </a:prstGeom>
            <a:ln w="19050">
              <a:solidFill>
                <a:srgbClr val="0D5929"/>
              </a:solidFill>
            </a:ln>
          </p:spPr>
        </p:pic>
      </p:grpSp>
      <p:pic>
        <p:nvPicPr>
          <p:cNvPr id="3" name="Picture 2" descr="Qr code">
            <a:extLst>
              <a:ext uri="{FF2B5EF4-FFF2-40B4-BE49-F238E27FC236}">
                <a16:creationId xmlns:a16="http://schemas.microsoft.com/office/drawing/2014/main" id="{440ACBF3-38F9-FE93-131C-42C3AA161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7658" y="1812998"/>
            <a:ext cx="1911980" cy="1911980"/>
          </a:xfrm>
          <a:prstGeom prst="rect">
            <a:avLst/>
          </a:prstGeom>
          <a:ln w="38100">
            <a:solidFill>
              <a:srgbClr val="508171"/>
            </a:solidFill>
          </a:ln>
        </p:spPr>
      </p:pic>
      <p:pic>
        <p:nvPicPr>
          <p:cNvPr id="25" name="Picture 24" descr="Hyperlink Icon">
            <a:extLst>
              <a:ext uri="{FF2B5EF4-FFF2-40B4-BE49-F238E27FC236}">
                <a16:creationId xmlns:a16="http://schemas.microsoft.com/office/drawing/2014/main" id="{51C58C15-7AEC-E348-A5B8-C7490D261E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72374" y="4539891"/>
            <a:ext cx="275267" cy="275267"/>
          </a:xfrm>
          <a:prstGeom prst="rect">
            <a:avLst/>
          </a:prstGeom>
        </p:spPr>
      </p:pic>
      <p:sp>
        <p:nvSpPr>
          <p:cNvPr id="13" name="TextBox 12">
            <a:extLst>
              <a:ext uri="{FF2B5EF4-FFF2-40B4-BE49-F238E27FC236}">
                <a16:creationId xmlns:a16="http://schemas.microsoft.com/office/drawing/2014/main" id="{50E937D0-5384-D046-8EB4-1240F450F314}"/>
              </a:ext>
            </a:extLst>
          </p:cNvPr>
          <p:cNvSpPr txBox="1"/>
          <p:nvPr/>
        </p:nvSpPr>
        <p:spPr>
          <a:xfrm>
            <a:off x="978618" y="4561403"/>
            <a:ext cx="6997239" cy="307777"/>
          </a:xfrm>
          <a:prstGeom prst="rect">
            <a:avLst/>
          </a:prstGeom>
          <a:noFill/>
        </p:spPr>
        <p:txBody>
          <a:bodyPr wrap="square" rtlCol="0">
            <a:spAutoFit/>
          </a:bodyPr>
          <a:lstStyle/>
          <a:p>
            <a:pPr algn="ctr"/>
            <a:r>
              <a:rPr lang="en-US" sz="1400" b="1" u="sng" dirty="0">
                <a:solidFill>
                  <a:srgbClr val="0D5929"/>
                </a:solidFill>
                <a:latin typeface="Arial" panose="020B0604020202020204" pitchFamily="34" charset="0"/>
                <a:ea typeface="Source Sans Pro"/>
                <a:cs typeface="Arial" panose="020B0604020202020204" pitchFamily="34" charset="0"/>
              </a:rPr>
              <a:t>fns.usda.gov/</a:t>
            </a:r>
            <a:r>
              <a:rPr lang="en-US" sz="1400" b="1" u="sng" dirty="0" err="1">
                <a:solidFill>
                  <a:srgbClr val="0D5929"/>
                </a:solidFill>
                <a:latin typeface="Arial" panose="020B0604020202020204" pitchFamily="34" charset="0"/>
                <a:ea typeface="Source Sans Pro"/>
                <a:cs typeface="Arial" panose="020B0604020202020204" pitchFamily="34" charset="0"/>
              </a:rPr>
              <a:t>teamnutrition</a:t>
            </a:r>
            <a:endParaRPr lang="en-US" sz="1400" b="1" u="sng" dirty="0">
              <a:solidFill>
                <a:srgbClr val="0D5929"/>
              </a:solidFill>
              <a:latin typeface="Arial" panose="020B0604020202020204" pitchFamily="34" charset="0"/>
              <a:ea typeface="Source Sans Pro"/>
              <a:cs typeface="Arial" panose="020B0604020202020204" pitchFamily="34" charset="0"/>
            </a:endParaRPr>
          </a:p>
        </p:txBody>
      </p:sp>
    </p:spTree>
    <p:extLst>
      <p:ext uri="{BB962C8B-B14F-4D97-AF65-F5344CB8AC3E}">
        <p14:creationId xmlns:p14="http://schemas.microsoft.com/office/powerpoint/2010/main" val="3705878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A232-D2D3-F344-8045-2935B11FF487}"/>
              </a:ext>
            </a:extLst>
          </p:cNvPr>
          <p:cNvSpPr>
            <a:spLocks noGrp="1"/>
          </p:cNvSpPr>
          <p:nvPr>
            <p:ph type="title"/>
          </p:nvPr>
        </p:nvSpPr>
        <p:spPr>
          <a:xfrm>
            <a:off x="0" y="0"/>
            <a:ext cx="8865326" cy="1009979"/>
          </a:xfrm>
        </p:spPr>
        <p:txBody>
          <a:bodyPr/>
          <a:lstStyle/>
          <a:p>
            <a:pPr>
              <a:spcBef>
                <a:spcPts val="4200"/>
              </a:spcBef>
            </a:pPr>
            <a:r>
              <a:rPr lang="en-US" dirty="0"/>
              <a:t>Vegetables at Lunch/Supper Example 2</a:t>
            </a:r>
            <a:endParaRPr lang="en-US" dirty="0">
              <a:solidFill>
                <a:schemeClr val="bg1"/>
              </a:solidFill>
            </a:endParaRPr>
          </a:p>
        </p:txBody>
      </p:sp>
      <p:pic>
        <p:nvPicPr>
          <p:cNvPr id="20" name="Picture 19" descr="Sliced grilled cheese">
            <a:extLst>
              <a:ext uri="{FF2B5EF4-FFF2-40B4-BE49-F238E27FC236}">
                <a16:creationId xmlns:a16="http://schemas.microsoft.com/office/drawing/2014/main" id="{B4387477-BEC9-754F-8327-1AA619594E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1090" y="1301248"/>
            <a:ext cx="1633212" cy="1596883"/>
          </a:xfrm>
          <a:prstGeom prst="rect">
            <a:avLst/>
          </a:prstGeom>
        </p:spPr>
      </p:pic>
      <p:pic>
        <p:nvPicPr>
          <p:cNvPr id="25" name="Picture 24" descr="Milk">
            <a:extLst>
              <a:ext uri="{FF2B5EF4-FFF2-40B4-BE49-F238E27FC236}">
                <a16:creationId xmlns:a16="http://schemas.microsoft.com/office/drawing/2014/main" id="{72C5C209-9B75-D448-B75C-361C717A12F7}"/>
              </a:ext>
            </a:extLst>
          </p:cNvPr>
          <p:cNvPicPr>
            <a:picLocks noChangeAspect="1"/>
          </p:cNvPicPr>
          <p:nvPr/>
        </p:nvPicPr>
        <p:blipFill>
          <a:blip r:embed="rId4"/>
          <a:stretch>
            <a:fillRect/>
          </a:stretch>
        </p:blipFill>
        <p:spPr>
          <a:xfrm>
            <a:off x="2669796" y="1133538"/>
            <a:ext cx="1204907" cy="1641746"/>
          </a:xfrm>
          <a:prstGeom prst="rect">
            <a:avLst/>
          </a:prstGeom>
        </p:spPr>
      </p:pic>
      <p:pic>
        <p:nvPicPr>
          <p:cNvPr id="16" name="Picture 15" descr="Bowl of broccoli">
            <a:extLst>
              <a:ext uri="{FF2B5EF4-FFF2-40B4-BE49-F238E27FC236}">
                <a16:creationId xmlns:a16="http://schemas.microsoft.com/office/drawing/2014/main" id="{1A595F7B-B084-FD41-A7B1-88275A7F374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63883" y="2972281"/>
            <a:ext cx="1228388" cy="1211191"/>
          </a:xfrm>
          <a:prstGeom prst="rect">
            <a:avLst/>
          </a:prstGeom>
        </p:spPr>
      </p:pic>
      <p:pic>
        <p:nvPicPr>
          <p:cNvPr id="21" name="Picture 20" descr="Bowl of broccoli">
            <a:extLst>
              <a:ext uri="{FF2B5EF4-FFF2-40B4-BE49-F238E27FC236}">
                <a16:creationId xmlns:a16="http://schemas.microsoft.com/office/drawing/2014/main" id="{8900C603-08E8-3B4F-B5B5-C03BFE994B7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603783" y="2972281"/>
            <a:ext cx="1228388" cy="1211191"/>
          </a:xfrm>
          <a:prstGeom prst="rect">
            <a:avLst/>
          </a:prstGeom>
        </p:spPr>
      </p:pic>
      <p:sp>
        <p:nvSpPr>
          <p:cNvPr id="15" name="Cross 14" descr="X mark">
            <a:extLst>
              <a:ext uri="{FF2B5EF4-FFF2-40B4-BE49-F238E27FC236}">
                <a16:creationId xmlns:a16="http://schemas.microsoft.com/office/drawing/2014/main" id="{F3592053-5594-9345-BEF0-1F37CD523DCF}"/>
              </a:ext>
            </a:extLst>
          </p:cNvPr>
          <p:cNvSpPr/>
          <p:nvPr/>
        </p:nvSpPr>
        <p:spPr>
          <a:xfrm rot="2700000">
            <a:off x="861135" y="4419410"/>
            <a:ext cx="302021" cy="302021"/>
          </a:xfrm>
          <a:prstGeom prst="plus">
            <a:avLst>
              <a:gd name="adj" fmla="val 47368"/>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4435370-D30B-A84B-A04B-B243898224D1}"/>
              </a:ext>
            </a:extLst>
          </p:cNvPr>
          <p:cNvSpPr/>
          <p:nvPr/>
        </p:nvSpPr>
        <p:spPr>
          <a:xfrm>
            <a:off x="531733" y="4383871"/>
            <a:ext cx="3342970" cy="400110"/>
          </a:xfrm>
          <a:prstGeom prst="rect">
            <a:avLst/>
          </a:prstGeom>
        </p:spPr>
        <p:txBody>
          <a:bodyPr wrap="square">
            <a:spAutoFit/>
          </a:bodyPr>
          <a:lstStyle/>
          <a:p>
            <a:pPr algn="ctr">
              <a:spcBef>
                <a:spcPts val="1200"/>
              </a:spcBef>
              <a:buClr>
                <a:srgbClr val="0D5929"/>
              </a:buClr>
            </a:pPr>
            <a:r>
              <a:rPr lang="en-US" sz="2000" b="1" dirty="0">
                <a:solidFill>
                  <a:srgbClr val="0D5929"/>
                </a:solidFill>
                <a:latin typeface="Helvetica" pitchFamily="2" charset="0"/>
              </a:rPr>
              <a:t>One Vegetable</a:t>
            </a:r>
          </a:p>
        </p:txBody>
      </p:sp>
      <p:sp>
        <p:nvSpPr>
          <p:cNvPr id="6" name="Rectangle 5" descr="[decorative]">
            <a:extLst>
              <a:ext uri="{FF2B5EF4-FFF2-40B4-BE49-F238E27FC236}">
                <a16:creationId xmlns:a16="http://schemas.microsoft.com/office/drawing/2014/main" id="{0EE2A305-5636-8C4C-81F8-623F1DA30C56}"/>
              </a:ext>
            </a:extLst>
          </p:cNvPr>
          <p:cNvSpPr/>
          <p:nvPr/>
        </p:nvSpPr>
        <p:spPr>
          <a:xfrm>
            <a:off x="4481641" y="1009979"/>
            <a:ext cx="45719" cy="37955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Sliced grilled cheese">
            <a:extLst>
              <a:ext uri="{FF2B5EF4-FFF2-40B4-BE49-F238E27FC236}">
                <a16:creationId xmlns:a16="http://schemas.microsoft.com/office/drawing/2014/main" id="{EBF99662-2F75-5C47-B37D-F7089FEE91F0}"/>
              </a:ext>
            </a:extLst>
          </p:cNvPr>
          <p:cNvPicPr>
            <a:picLocks noChangeAspect="1"/>
          </p:cNvPicPr>
          <p:nvPr/>
        </p:nvPicPr>
        <p:blipFill>
          <a:blip r:embed="rId6"/>
          <a:stretch>
            <a:fillRect/>
          </a:stretch>
        </p:blipFill>
        <p:spPr>
          <a:xfrm>
            <a:off x="5207480" y="1301248"/>
            <a:ext cx="1571331" cy="1536633"/>
          </a:xfrm>
          <a:prstGeom prst="rect">
            <a:avLst/>
          </a:prstGeom>
        </p:spPr>
      </p:pic>
      <p:pic>
        <p:nvPicPr>
          <p:cNvPr id="24" name="Picture 23" descr="Milk">
            <a:extLst>
              <a:ext uri="{FF2B5EF4-FFF2-40B4-BE49-F238E27FC236}">
                <a16:creationId xmlns:a16="http://schemas.microsoft.com/office/drawing/2014/main" id="{D369B8FA-5FEC-0F40-B433-A6CB6D534FBC}"/>
              </a:ext>
            </a:extLst>
          </p:cNvPr>
          <p:cNvPicPr>
            <a:picLocks noChangeAspect="1"/>
          </p:cNvPicPr>
          <p:nvPr/>
        </p:nvPicPr>
        <p:blipFill>
          <a:blip r:embed="rId4"/>
          <a:stretch>
            <a:fillRect/>
          </a:stretch>
        </p:blipFill>
        <p:spPr>
          <a:xfrm>
            <a:off x="7194500" y="1133538"/>
            <a:ext cx="1204907" cy="1641746"/>
          </a:xfrm>
          <a:prstGeom prst="rect">
            <a:avLst/>
          </a:prstGeom>
        </p:spPr>
      </p:pic>
      <p:pic>
        <p:nvPicPr>
          <p:cNvPr id="22" name="Picture 21" descr="Blueberries">
            <a:extLst>
              <a:ext uri="{FF2B5EF4-FFF2-40B4-BE49-F238E27FC236}">
                <a16:creationId xmlns:a16="http://schemas.microsoft.com/office/drawing/2014/main" id="{B65F923D-DEF8-8849-8EB7-740C2647B35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72700" y="2783756"/>
            <a:ext cx="1228388" cy="1378471"/>
          </a:xfrm>
          <a:prstGeom prst="rect">
            <a:avLst/>
          </a:prstGeom>
        </p:spPr>
      </p:pic>
      <p:pic>
        <p:nvPicPr>
          <p:cNvPr id="19" name="Picture 18" descr="Bowl of fruit">
            <a:extLst>
              <a:ext uri="{FF2B5EF4-FFF2-40B4-BE49-F238E27FC236}">
                <a16:creationId xmlns:a16="http://schemas.microsoft.com/office/drawing/2014/main" id="{E0137802-D3B7-2249-845D-F869E457D8E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94500" y="2909871"/>
            <a:ext cx="1228388" cy="1182731"/>
          </a:xfrm>
          <a:prstGeom prst="rect">
            <a:avLst/>
          </a:prstGeom>
        </p:spPr>
      </p:pic>
      <p:sp>
        <p:nvSpPr>
          <p:cNvPr id="17" name="Cross 16" descr="X mark">
            <a:extLst>
              <a:ext uri="{FF2B5EF4-FFF2-40B4-BE49-F238E27FC236}">
                <a16:creationId xmlns:a16="http://schemas.microsoft.com/office/drawing/2014/main" id="{03544960-B2E1-5B47-9B64-CF43BD796C0C}"/>
              </a:ext>
            </a:extLst>
          </p:cNvPr>
          <p:cNvSpPr/>
          <p:nvPr/>
        </p:nvSpPr>
        <p:spPr>
          <a:xfrm rot="2700000">
            <a:off x="5622322" y="4419409"/>
            <a:ext cx="302021" cy="302021"/>
          </a:xfrm>
          <a:prstGeom prst="plus">
            <a:avLst>
              <a:gd name="adj" fmla="val 47368"/>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A8E48C-C898-4948-954B-FAF3732A32C5}"/>
              </a:ext>
            </a:extLst>
          </p:cNvPr>
          <p:cNvSpPr/>
          <p:nvPr/>
        </p:nvSpPr>
        <p:spPr>
          <a:xfrm>
            <a:off x="5119086" y="4383871"/>
            <a:ext cx="3342970" cy="400110"/>
          </a:xfrm>
          <a:prstGeom prst="rect">
            <a:avLst/>
          </a:prstGeom>
        </p:spPr>
        <p:txBody>
          <a:bodyPr wrap="square">
            <a:spAutoFit/>
          </a:bodyPr>
          <a:lstStyle/>
          <a:p>
            <a:pPr algn="ctr">
              <a:spcBef>
                <a:spcPts val="1200"/>
              </a:spcBef>
              <a:buClr>
                <a:srgbClr val="0D5929"/>
              </a:buClr>
            </a:pPr>
            <a:r>
              <a:rPr lang="en-US" sz="2000" b="1" dirty="0">
                <a:solidFill>
                  <a:srgbClr val="DD3838"/>
                </a:solidFill>
                <a:latin typeface="Helvetica" pitchFamily="2" charset="0"/>
              </a:rPr>
              <a:t>Fruit</a:t>
            </a:r>
            <a:r>
              <a:rPr lang="en-US" sz="2000" b="1" dirty="0">
                <a:solidFill>
                  <a:srgbClr val="FF0000"/>
                </a:solidFill>
                <a:latin typeface="Helvetica" pitchFamily="2" charset="0"/>
              </a:rPr>
              <a:t> </a:t>
            </a:r>
            <a:r>
              <a:rPr lang="en-US" sz="2000" b="1" dirty="0">
                <a:solidFill>
                  <a:schemeClr val="tx1">
                    <a:lumMod val="50000"/>
                    <a:lumOff val="50000"/>
                  </a:schemeClr>
                </a:solidFill>
                <a:latin typeface="Helvetica" pitchFamily="2" charset="0"/>
              </a:rPr>
              <a:t>+</a:t>
            </a:r>
            <a:r>
              <a:rPr lang="en-US" sz="2000" b="1" dirty="0">
                <a:solidFill>
                  <a:srgbClr val="FF0000"/>
                </a:solidFill>
                <a:latin typeface="Helvetica" pitchFamily="2" charset="0"/>
              </a:rPr>
              <a:t> </a:t>
            </a:r>
            <a:r>
              <a:rPr lang="en-US" sz="2000" b="1" dirty="0">
                <a:solidFill>
                  <a:srgbClr val="DD3838"/>
                </a:solidFill>
                <a:latin typeface="Helvetica" pitchFamily="2" charset="0"/>
              </a:rPr>
              <a:t>Fruit  </a:t>
            </a:r>
          </a:p>
        </p:txBody>
      </p:sp>
    </p:spTree>
    <p:extLst>
      <p:ext uri="{BB962C8B-B14F-4D97-AF65-F5344CB8AC3E}">
        <p14:creationId xmlns:p14="http://schemas.microsoft.com/office/powerpoint/2010/main" val="187472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descr="Question mark">
            <a:extLst>
              <a:ext uri="{FF2B5EF4-FFF2-40B4-BE49-F238E27FC236}">
                <a16:creationId xmlns:a16="http://schemas.microsoft.com/office/drawing/2014/main" id="{90E7B442-4E13-CA47-BAF9-4C32F3AA0D78}"/>
              </a:ext>
              <a:ext uri="{C183D7F6-B498-43B3-948B-1728B52AA6E4}">
                <adec:decorative xmlns:adec="http://schemas.microsoft.com/office/drawing/2017/decorative" val="0"/>
              </a:ext>
            </a:extLst>
          </p:cNvPr>
          <p:cNvSpPr txBox="1"/>
          <p:nvPr/>
        </p:nvSpPr>
        <p:spPr>
          <a:xfrm>
            <a:off x="-68054" y="611134"/>
            <a:ext cx="3173506" cy="1938992"/>
          </a:xfrm>
          <a:prstGeom prst="rect">
            <a:avLst/>
          </a:prstGeom>
          <a:noFill/>
        </p:spPr>
        <p:txBody>
          <a:bodyPr wrap="square" rtlCol="0">
            <a:spAutoFit/>
          </a:bodyPr>
          <a:lstStyle/>
          <a:p>
            <a:pPr algn="ctr"/>
            <a:r>
              <a:rPr lang="en-US" sz="12000" b="1" dirty="0">
                <a:solidFill>
                  <a:srgbClr val="0D5929"/>
                </a:solidFill>
                <a:latin typeface="Helvetica" pitchFamily="2" charset="0"/>
              </a:rPr>
              <a:t>?</a:t>
            </a:r>
          </a:p>
        </p:txBody>
      </p:sp>
      <p:sp>
        <p:nvSpPr>
          <p:cNvPr id="14" name="Title 1">
            <a:extLst>
              <a:ext uri="{FF2B5EF4-FFF2-40B4-BE49-F238E27FC236}">
                <a16:creationId xmlns:a16="http://schemas.microsoft.com/office/drawing/2014/main" id="{03BDC23E-620B-F242-BB2D-7BBAE9BAB507}"/>
              </a:ext>
            </a:extLst>
          </p:cNvPr>
          <p:cNvSpPr>
            <a:spLocks noGrp="1"/>
          </p:cNvSpPr>
          <p:nvPr>
            <p:ph type="title"/>
          </p:nvPr>
        </p:nvSpPr>
        <p:spPr>
          <a:xfrm>
            <a:off x="0" y="2070102"/>
            <a:ext cx="3037398" cy="778748"/>
          </a:xfrm>
        </p:spPr>
        <p:txBody>
          <a:bodyPr/>
          <a:lstStyle/>
          <a:p>
            <a:pPr algn="ctr"/>
            <a:r>
              <a:rPr lang="en-US" dirty="0"/>
              <a:t>Try It Out 2!</a:t>
            </a:r>
            <a:endParaRPr lang="en-US" b="0" dirty="0"/>
          </a:p>
        </p:txBody>
      </p:sp>
      <p:pic>
        <p:nvPicPr>
          <p:cNvPr id="16" name="Picture 15" descr="Picture of lunch">
            <a:extLst>
              <a:ext uri="{FF2B5EF4-FFF2-40B4-BE49-F238E27FC236}">
                <a16:creationId xmlns:a16="http://schemas.microsoft.com/office/drawing/2014/main" id="{ACD35C44-F234-CF4C-AAD9-D9509B673D0F}"/>
              </a:ext>
            </a:extLst>
          </p:cNvPr>
          <p:cNvPicPr>
            <a:picLocks noChangeAspect="1"/>
          </p:cNvPicPr>
          <p:nvPr/>
        </p:nvPicPr>
        <p:blipFill rotWithShape="1">
          <a:blip r:embed="rId3"/>
          <a:srcRect t="2707"/>
          <a:stretch/>
        </p:blipFill>
        <p:spPr>
          <a:xfrm>
            <a:off x="344555" y="3208712"/>
            <a:ext cx="2476696" cy="1493649"/>
          </a:xfrm>
          <a:prstGeom prst="rect">
            <a:avLst/>
          </a:prstGeom>
          <a:ln w="22225">
            <a:solidFill>
              <a:schemeClr val="bg1"/>
            </a:solidFill>
          </a:ln>
        </p:spPr>
      </p:pic>
      <p:sp>
        <p:nvSpPr>
          <p:cNvPr id="11" name="Rectangle 10">
            <a:extLst>
              <a:ext uri="{FF2B5EF4-FFF2-40B4-BE49-F238E27FC236}">
                <a16:creationId xmlns:a16="http://schemas.microsoft.com/office/drawing/2014/main" id="{F9632252-D1D2-2447-8030-5C361FB250F7}"/>
              </a:ext>
            </a:extLst>
          </p:cNvPr>
          <p:cNvSpPr/>
          <p:nvPr/>
        </p:nvSpPr>
        <p:spPr>
          <a:xfrm>
            <a:off x="3599712" y="1061654"/>
            <a:ext cx="4799448" cy="400110"/>
          </a:xfrm>
          <a:prstGeom prst="rect">
            <a:avLst/>
          </a:prstGeom>
        </p:spPr>
        <p:txBody>
          <a:bodyPr wrap="square">
            <a:spAutoFit/>
          </a:bodyPr>
          <a:lstStyle/>
          <a:p>
            <a:pPr>
              <a:spcBef>
                <a:spcPts val="1200"/>
              </a:spcBef>
              <a:buClr>
                <a:srgbClr val="0D5929"/>
              </a:buClr>
            </a:pPr>
            <a:r>
              <a:rPr lang="en-US" sz="2000" dirty="0">
                <a:solidFill>
                  <a:schemeClr val="tx1">
                    <a:lumMod val="65000"/>
                    <a:lumOff val="35000"/>
                  </a:schemeClr>
                </a:solidFill>
                <a:latin typeface="Helvetica" pitchFamily="2" charset="0"/>
              </a:rPr>
              <a:t>Which lunches are reimbursable?</a:t>
            </a:r>
          </a:p>
        </p:txBody>
      </p:sp>
      <p:sp>
        <p:nvSpPr>
          <p:cNvPr id="13" name="TextBox 12">
            <a:extLst>
              <a:ext uri="{FF2B5EF4-FFF2-40B4-BE49-F238E27FC236}">
                <a16:creationId xmlns:a16="http://schemas.microsoft.com/office/drawing/2014/main" id="{BCC53135-53BE-4442-92D6-B1D3FC720A7E}"/>
              </a:ext>
            </a:extLst>
          </p:cNvPr>
          <p:cNvSpPr txBox="1"/>
          <p:nvPr/>
        </p:nvSpPr>
        <p:spPr>
          <a:xfrm>
            <a:off x="3549428" y="1765821"/>
            <a:ext cx="1648208" cy="261610"/>
          </a:xfrm>
          <a:prstGeom prst="rect">
            <a:avLst/>
          </a:prstGeom>
          <a:noFill/>
        </p:spPr>
        <p:txBody>
          <a:bodyPr wrap="none" rtlCol="0">
            <a:spAutoFit/>
          </a:bodyPr>
          <a:lstStyle/>
          <a:p>
            <a:r>
              <a:rPr lang="en-US" sz="1100" b="1" dirty="0">
                <a:solidFill>
                  <a:schemeClr val="tx1">
                    <a:lumMod val="65000"/>
                    <a:lumOff val="35000"/>
                  </a:schemeClr>
                </a:solidFill>
                <a:latin typeface="Helvetica" pitchFamily="2" charset="0"/>
              </a:rPr>
              <a:t>Choose all that apply:</a:t>
            </a:r>
          </a:p>
        </p:txBody>
      </p:sp>
      <p:sp>
        <p:nvSpPr>
          <p:cNvPr id="12" name="Rectangle 11">
            <a:extLst>
              <a:ext uri="{FF2B5EF4-FFF2-40B4-BE49-F238E27FC236}">
                <a16:creationId xmlns:a16="http://schemas.microsoft.com/office/drawing/2014/main" id="{E80667EC-7B21-B844-969A-F9156CD5E0BD}"/>
              </a:ext>
            </a:extLst>
          </p:cNvPr>
          <p:cNvSpPr/>
          <p:nvPr/>
        </p:nvSpPr>
        <p:spPr>
          <a:xfrm>
            <a:off x="3599712" y="2070102"/>
            <a:ext cx="4369757" cy="2923877"/>
          </a:xfrm>
          <a:prstGeom prst="rect">
            <a:avLst/>
          </a:prstGeom>
        </p:spPr>
        <p:txBody>
          <a:bodyPr wrap="square">
            <a:spAutoFit/>
          </a:bodyPr>
          <a:lstStyle/>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Milk, whole-wheat noodles, sauteed tofu with broccoli, pineapple chunks</a:t>
            </a:r>
          </a:p>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Milk, turkey burger on whole-wheat bun, carrot sticks, spinach salad</a:t>
            </a:r>
          </a:p>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Milk, grilled chicken, dinner roll, apple slices, grapes </a:t>
            </a:r>
          </a:p>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Milk, spaghetti with meatballs, roasted cauliflower, steamed cauliflower  </a:t>
            </a:r>
          </a:p>
          <a:p>
            <a:pPr marL="342900" indent="-342900">
              <a:spcBef>
                <a:spcPts val="1200"/>
              </a:spcBef>
              <a:buClr>
                <a:srgbClr val="0D5929"/>
              </a:buClr>
              <a:buFont typeface="+mj-lt"/>
              <a:buAutoNum type="alphaUcPeriod"/>
            </a:pPr>
            <a:endParaRPr lang="en-US" sz="1600" dirty="0">
              <a:solidFill>
                <a:schemeClr val="tx1">
                  <a:lumMod val="65000"/>
                  <a:lumOff val="35000"/>
                </a:schemeClr>
              </a:solidFill>
              <a:latin typeface="Helvetica" pitchFamily="2" charset="0"/>
            </a:endParaRPr>
          </a:p>
        </p:txBody>
      </p:sp>
    </p:spTree>
    <p:extLst>
      <p:ext uri="{BB962C8B-B14F-4D97-AF65-F5344CB8AC3E}">
        <p14:creationId xmlns:p14="http://schemas.microsoft.com/office/powerpoint/2010/main" val="2639147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Question mark">
            <a:extLst>
              <a:ext uri="{FF2B5EF4-FFF2-40B4-BE49-F238E27FC236}">
                <a16:creationId xmlns:a16="http://schemas.microsoft.com/office/drawing/2014/main" id="{3CDC9BC1-D9CD-424E-8A7D-FE3F5491659B}"/>
              </a:ext>
              <a:ext uri="{C183D7F6-B498-43B3-948B-1728B52AA6E4}">
                <adec:decorative xmlns:adec="http://schemas.microsoft.com/office/drawing/2017/decorative" val="0"/>
              </a:ext>
            </a:extLst>
          </p:cNvPr>
          <p:cNvSpPr txBox="1"/>
          <p:nvPr/>
        </p:nvSpPr>
        <p:spPr>
          <a:xfrm>
            <a:off x="-68054" y="1536564"/>
            <a:ext cx="3173506" cy="1938992"/>
          </a:xfrm>
          <a:prstGeom prst="rect">
            <a:avLst/>
          </a:prstGeom>
          <a:noFill/>
        </p:spPr>
        <p:txBody>
          <a:bodyPr wrap="square" rtlCol="0">
            <a:spAutoFit/>
          </a:bodyPr>
          <a:lstStyle/>
          <a:p>
            <a:pPr algn="ctr"/>
            <a:r>
              <a:rPr lang="en-US" sz="12000" b="1" dirty="0">
                <a:solidFill>
                  <a:srgbClr val="0D5929"/>
                </a:solidFill>
                <a:latin typeface="Helvetica" pitchFamily="2" charset="0"/>
              </a:rPr>
              <a:t>?</a:t>
            </a:r>
          </a:p>
        </p:txBody>
      </p:sp>
      <p:sp>
        <p:nvSpPr>
          <p:cNvPr id="2" name="Title 1">
            <a:extLst>
              <a:ext uri="{FF2B5EF4-FFF2-40B4-BE49-F238E27FC236}">
                <a16:creationId xmlns:a16="http://schemas.microsoft.com/office/drawing/2014/main" id="{94755CF0-EA1B-BF44-A9E8-B10C9AE77E02}"/>
              </a:ext>
            </a:extLst>
          </p:cNvPr>
          <p:cNvSpPr>
            <a:spLocks noGrp="1"/>
          </p:cNvSpPr>
          <p:nvPr>
            <p:ph type="title"/>
          </p:nvPr>
        </p:nvSpPr>
        <p:spPr>
          <a:xfrm>
            <a:off x="0" y="3077985"/>
            <a:ext cx="3037398" cy="1669773"/>
          </a:xfrm>
        </p:spPr>
        <p:txBody>
          <a:bodyPr/>
          <a:lstStyle/>
          <a:p>
            <a:pPr algn="ctr"/>
            <a:r>
              <a:rPr lang="en-US" dirty="0"/>
              <a:t>Try It Out 2!</a:t>
            </a:r>
            <a:br>
              <a:rPr lang="en-US" dirty="0"/>
            </a:br>
            <a:r>
              <a:rPr lang="en-US" dirty="0"/>
              <a:t>Answer</a:t>
            </a:r>
            <a:endParaRPr lang="en-US" b="0" dirty="0"/>
          </a:p>
        </p:txBody>
      </p:sp>
      <p:sp>
        <p:nvSpPr>
          <p:cNvPr id="19" name="Rectangle 18">
            <a:extLst>
              <a:ext uri="{FF2B5EF4-FFF2-40B4-BE49-F238E27FC236}">
                <a16:creationId xmlns:a16="http://schemas.microsoft.com/office/drawing/2014/main" id="{C9B488A3-65E0-764C-A930-A10B7356E712}"/>
              </a:ext>
            </a:extLst>
          </p:cNvPr>
          <p:cNvSpPr/>
          <p:nvPr/>
        </p:nvSpPr>
        <p:spPr>
          <a:xfrm>
            <a:off x="3599712" y="1061654"/>
            <a:ext cx="4799448" cy="400110"/>
          </a:xfrm>
          <a:prstGeom prst="rect">
            <a:avLst/>
          </a:prstGeom>
        </p:spPr>
        <p:txBody>
          <a:bodyPr wrap="square">
            <a:spAutoFit/>
          </a:bodyPr>
          <a:lstStyle/>
          <a:p>
            <a:pPr>
              <a:spcBef>
                <a:spcPts val="1200"/>
              </a:spcBef>
              <a:buClr>
                <a:srgbClr val="0D5929"/>
              </a:buClr>
            </a:pPr>
            <a:r>
              <a:rPr lang="en-US" sz="2000" dirty="0">
                <a:solidFill>
                  <a:schemeClr val="tx1">
                    <a:lumMod val="65000"/>
                    <a:lumOff val="35000"/>
                  </a:schemeClr>
                </a:solidFill>
                <a:latin typeface="Helvetica" pitchFamily="2" charset="0"/>
              </a:rPr>
              <a:t>Which lunches are reimbursable?</a:t>
            </a:r>
          </a:p>
        </p:txBody>
      </p:sp>
      <p:sp>
        <p:nvSpPr>
          <p:cNvPr id="10" name="TextBox 9">
            <a:extLst>
              <a:ext uri="{FF2B5EF4-FFF2-40B4-BE49-F238E27FC236}">
                <a16:creationId xmlns:a16="http://schemas.microsoft.com/office/drawing/2014/main" id="{39BC7986-E5D9-2F45-8F47-D3BA2F9BC404}"/>
              </a:ext>
            </a:extLst>
          </p:cNvPr>
          <p:cNvSpPr txBox="1"/>
          <p:nvPr/>
        </p:nvSpPr>
        <p:spPr>
          <a:xfrm>
            <a:off x="3549428" y="1765821"/>
            <a:ext cx="1851789" cy="261610"/>
          </a:xfrm>
          <a:prstGeom prst="rect">
            <a:avLst/>
          </a:prstGeom>
          <a:noFill/>
        </p:spPr>
        <p:txBody>
          <a:bodyPr wrap="none" rtlCol="0">
            <a:spAutoFit/>
          </a:bodyPr>
          <a:lstStyle/>
          <a:p>
            <a:r>
              <a:rPr lang="en-US" sz="1100" b="1" dirty="0">
                <a:solidFill>
                  <a:schemeClr val="tx1">
                    <a:lumMod val="65000"/>
                    <a:lumOff val="35000"/>
                  </a:schemeClr>
                </a:solidFill>
                <a:latin typeface="Helvetica" pitchFamily="2" charset="0"/>
              </a:rPr>
              <a:t>The correct answers are:</a:t>
            </a:r>
          </a:p>
        </p:txBody>
      </p:sp>
      <p:sp>
        <p:nvSpPr>
          <p:cNvPr id="9" name="L-Shape 8" descr="Checkmark">
            <a:extLst>
              <a:ext uri="{FF2B5EF4-FFF2-40B4-BE49-F238E27FC236}">
                <a16:creationId xmlns:a16="http://schemas.microsoft.com/office/drawing/2014/main" id="{AB41D558-E94C-8344-B738-CCF9B1F7F359}"/>
              </a:ext>
            </a:extLst>
          </p:cNvPr>
          <p:cNvSpPr/>
          <p:nvPr/>
        </p:nvSpPr>
        <p:spPr>
          <a:xfrm rot="18190754">
            <a:off x="3367122" y="2132125"/>
            <a:ext cx="243534" cy="105584"/>
          </a:xfrm>
          <a:prstGeom prst="corner">
            <a:avLst>
              <a:gd name="adj1" fmla="val 15877"/>
              <a:gd name="adj2" fmla="val 15877"/>
            </a:avLst>
          </a:prstGeom>
          <a:solidFill>
            <a:srgbClr val="14504F"/>
          </a:solidFill>
          <a:ln w="28575">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Shape 12" descr="Checkmark">
            <a:extLst>
              <a:ext uri="{FF2B5EF4-FFF2-40B4-BE49-F238E27FC236}">
                <a16:creationId xmlns:a16="http://schemas.microsoft.com/office/drawing/2014/main" id="{ED4EB57E-1230-7640-A439-A21EA9F05020}"/>
              </a:ext>
            </a:extLst>
          </p:cNvPr>
          <p:cNvSpPr/>
          <p:nvPr/>
        </p:nvSpPr>
        <p:spPr>
          <a:xfrm rot="18190754">
            <a:off x="3357975" y="2770629"/>
            <a:ext cx="243534" cy="105584"/>
          </a:xfrm>
          <a:prstGeom prst="corner">
            <a:avLst>
              <a:gd name="adj1" fmla="val 15877"/>
              <a:gd name="adj2" fmla="val 15877"/>
            </a:avLst>
          </a:prstGeom>
          <a:solidFill>
            <a:srgbClr val="14504F"/>
          </a:solidFill>
          <a:ln w="28575">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ross 15" descr="X mark">
            <a:extLst>
              <a:ext uri="{FF2B5EF4-FFF2-40B4-BE49-F238E27FC236}">
                <a16:creationId xmlns:a16="http://schemas.microsoft.com/office/drawing/2014/main" id="{661EBDA2-7041-DE43-9FCA-65E263F2EC34}"/>
              </a:ext>
            </a:extLst>
          </p:cNvPr>
          <p:cNvSpPr/>
          <p:nvPr/>
        </p:nvSpPr>
        <p:spPr>
          <a:xfrm rot="2700000">
            <a:off x="3326052" y="3358020"/>
            <a:ext cx="302021" cy="302021"/>
          </a:xfrm>
          <a:prstGeom prst="plus">
            <a:avLst>
              <a:gd name="adj" fmla="val 47368"/>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ross 20" descr="X mark">
            <a:extLst>
              <a:ext uri="{FF2B5EF4-FFF2-40B4-BE49-F238E27FC236}">
                <a16:creationId xmlns:a16="http://schemas.microsoft.com/office/drawing/2014/main" id="{45CB0876-0DD2-DD4A-B2D3-BE6F7AB19127}"/>
              </a:ext>
            </a:extLst>
          </p:cNvPr>
          <p:cNvSpPr/>
          <p:nvPr/>
        </p:nvSpPr>
        <p:spPr>
          <a:xfrm rot="2700000">
            <a:off x="3326052" y="3988640"/>
            <a:ext cx="302021" cy="302021"/>
          </a:xfrm>
          <a:prstGeom prst="plus">
            <a:avLst>
              <a:gd name="adj" fmla="val 47368"/>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descr="[decorative]">
            <a:extLst>
              <a:ext uri="{FF2B5EF4-FFF2-40B4-BE49-F238E27FC236}">
                <a16:creationId xmlns:a16="http://schemas.microsoft.com/office/drawing/2014/main" id="{30E061D0-F98A-6D4C-97D7-585D62C4DA88}"/>
              </a:ext>
            </a:extLst>
          </p:cNvPr>
          <p:cNvSpPr/>
          <p:nvPr/>
        </p:nvSpPr>
        <p:spPr>
          <a:xfrm>
            <a:off x="4404376" y="2362295"/>
            <a:ext cx="821893" cy="255998"/>
          </a:xfrm>
          <a:prstGeom prst="rect">
            <a:avLst/>
          </a:prstGeom>
          <a:solidFill>
            <a:srgbClr val="00B050">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descr="[decorative]">
            <a:extLst>
              <a:ext uri="{FF2B5EF4-FFF2-40B4-BE49-F238E27FC236}">
                <a16:creationId xmlns:a16="http://schemas.microsoft.com/office/drawing/2014/main" id="{B90585C3-3392-4E4F-9742-CC508CFD79E3}"/>
              </a:ext>
            </a:extLst>
          </p:cNvPr>
          <p:cNvSpPr/>
          <p:nvPr/>
        </p:nvSpPr>
        <p:spPr>
          <a:xfrm>
            <a:off x="5251181" y="2357700"/>
            <a:ext cx="1638350" cy="255998"/>
          </a:xfrm>
          <a:prstGeom prst="rect">
            <a:avLst/>
          </a:prstGeom>
          <a:solidFill>
            <a:srgbClr val="FF0000">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descr="[decorative]">
            <a:extLst>
              <a:ext uri="{FF2B5EF4-FFF2-40B4-BE49-F238E27FC236}">
                <a16:creationId xmlns:a16="http://schemas.microsoft.com/office/drawing/2014/main" id="{F884A6D3-AF14-074C-847A-73A547C70F7C}"/>
              </a:ext>
            </a:extLst>
          </p:cNvPr>
          <p:cNvSpPr/>
          <p:nvPr/>
        </p:nvSpPr>
        <p:spPr>
          <a:xfrm>
            <a:off x="3996558" y="2992915"/>
            <a:ext cx="1182413" cy="255998"/>
          </a:xfrm>
          <a:prstGeom prst="rect">
            <a:avLst/>
          </a:prstGeom>
          <a:solidFill>
            <a:srgbClr val="00B050">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descr="[decorative]">
            <a:extLst>
              <a:ext uri="{FF2B5EF4-FFF2-40B4-BE49-F238E27FC236}">
                <a16:creationId xmlns:a16="http://schemas.microsoft.com/office/drawing/2014/main" id="{3DEEE024-3389-9841-A973-337BD73AEA36}"/>
              </a:ext>
            </a:extLst>
          </p:cNvPr>
          <p:cNvSpPr/>
          <p:nvPr/>
        </p:nvSpPr>
        <p:spPr>
          <a:xfrm>
            <a:off x="5208417" y="2992915"/>
            <a:ext cx="1310624" cy="255998"/>
          </a:xfrm>
          <a:prstGeom prst="rect">
            <a:avLst/>
          </a:prstGeom>
          <a:solidFill>
            <a:srgbClr val="00B050">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AC38655-1533-AB4C-B907-998A2020A7BE}"/>
              </a:ext>
            </a:extLst>
          </p:cNvPr>
          <p:cNvSpPr/>
          <p:nvPr/>
        </p:nvSpPr>
        <p:spPr>
          <a:xfrm>
            <a:off x="3599712" y="2070102"/>
            <a:ext cx="4369757" cy="2923877"/>
          </a:xfrm>
          <a:prstGeom prst="rect">
            <a:avLst/>
          </a:prstGeom>
        </p:spPr>
        <p:txBody>
          <a:bodyPr wrap="square">
            <a:spAutoFit/>
          </a:bodyPr>
          <a:lstStyle/>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Milk, whole-wheat noodles, sautéed tofu with broccoli, pineapple chunks</a:t>
            </a:r>
          </a:p>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Milk, turkey burger on whole-wheat bun, carrot sticks, spinach salad</a:t>
            </a:r>
          </a:p>
          <a:p>
            <a:pPr marL="342900" indent="-342900">
              <a:spcBef>
                <a:spcPts val="1200"/>
              </a:spcBef>
              <a:buClr>
                <a:srgbClr val="FF0000"/>
              </a:buClr>
              <a:buFont typeface="+mj-lt"/>
              <a:buAutoNum type="alphaUcPeriod"/>
            </a:pPr>
            <a:r>
              <a:rPr lang="en-US" sz="1600" dirty="0">
                <a:solidFill>
                  <a:srgbClr val="FF0000"/>
                </a:solidFill>
                <a:latin typeface="Helvetica" pitchFamily="2" charset="0"/>
              </a:rPr>
              <a:t>Milk, grilled chicken, dinner roll, apple slices, grapes </a:t>
            </a:r>
          </a:p>
          <a:p>
            <a:pPr marL="342900" indent="-342900">
              <a:spcBef>
                <a:spcPts val="1200"/>
              </a:spcBef>
              <a:buClr>
                <a:srgbClr val="FF0000"/>
              </a:buClr>
              <a:buFont typeface="+mj-lt"/>
              <a:buAutoNum type="alphaUcPeriod"/>
            </a:pPr>
            <a:r>
              <a:rPr lang="en-US" sz="1600" dirty="0">
                <a:solidFill>
                  <a:srgbClr val="FF0000"/>
                </a:solidFill>
                <a:latin typeface="Helvetica" pitchFamily="2" charset="0"/>
              </a:rPr>
              <a:t>Milk, spaghetti with meatballs, roasted cauliflower, steamed cauliflower  </a:t>
            </a:r>
          </a:p>
          <a:p>
            <a:pPr marL="342900" indent="-342900">
              <a:spcBef>
                <a:spcPts val="1200"/>
              </a:spcBef>
              <a:buClr>
                <a:srgbClr val="0D5929"/>
              </a:buClr>
              <a:buFont typeface="+mj-lt"/>
              <a:buAutoNum type="alphaUcPeriod"/>
            </a:pPr>
            <a:endParaRPr lang="en-US" sz="1600" dirty="0">
              <a:solidFill>
                <a:schemeClr val="tx1">
                  <a:lumMod val="65000"/>
                  <a:lumOff val="35000"/>
                </a:schemeClr>
              </a:solidFill>
              <a:latin typeface="Helvetica" pitchFamily="2" charset="0"/>
            </a:endParaRPr>
          </a:p>
        </p:txBody>
      </p:sp>
      <p:sp>
        <p:nvSpPr>
          <p:cNvPr id="29" name="Rectangle 28">
            <a:extLst>
              <a:ext uri="{FF2B5EF4-FFF2-40B4-BE49-F238E27FC236}">
                <a16:creationId xmlns:a16="http://schemas.microsoft.com/office/drawing/2014/main" id="{3676B24C-BFFE-AC49-A53A-EF270B66C63B}"/>
              </a:ext>
            </a:extLst>
          </p:cNvPr>
          <p:cNvSpPr/>
          <p:nvPr/>
        </p:nvSpPr>
        <p:spPr>
          <a:xfrm>
            <a:off x="7892238" y="2138938"/>
            <a:ext cx="945708" cy="646331"/>
          </a:xfrm>
          <a:prstGeom prst="rect">
            <a:avLst/>
          </a:prstGeom>
        </p:spPr>
        <p:txBody>
          <a:bodyPr wrap="none">
            <a:spAutoFit/>
          </a:bodyPr>
          <a:lstStyle/>
          <a:p>
            <a:r>
              <a:rPr lang="en-US" sz="1200" b="1" dirty="0">
                <a:solidFill>
                  <a:srgbClr val="00B050"/>
                </a:solidFill>
                <a:latin typeface="Helvetica" pitchFamily="2" charset="0"/>
              </a:rPr>
              <a:t>Vegetable</a:t>
            </a:r>
            <a:r>
              <a:rPr lang="en-US" sz="1200" dirty="0">
                <a:solidFill>
                  <a:schemeClr val="tx1">
                    <a:lumMod val="65000"/>
                    <a:lumOff val="35000"/>
                  </a:schemeClr>
                </a:solidFill>
                <a:latin typeface="Helvetica" pitchFamily="2" charset="0"/>
              </a:rPr>
              <a:t> </a:t>
            </a:r>
          </a:p>
          <a:p>
            <a:r>
              <a:rPr lang="en-US" sz="1200" b="1" dirty="0">
                <a:solidFill>
                  <a:srgbClr val="FF0000"/>
                </a:solidFill>
                <a:latin typeface="Helvetica" pitchFamily="2" charset="0"/>
              </a:rPr>
              <a:t>Fruit</a:t>
            </a:r>
          </a:p>
          <a:p>
            <a:endParaRPr lang="en-US" sz="1200" dirty="0">
              <a:solidFill>
                <a:schemeClr val="tx1">
                  <a:lumMod val="65000"/>
                  <a:lumOff val="35000"/>
                </a:schemeClr>
              </a:solidFill>
              <a:latin typeface="Helvetica" pitchFamily="2" charset="0"/>
            </a:endParaRPr>
          </a:p>
        </p:txBody>
      </p:sp>
      <p:sp>
        <p:nvSpPr>
          <p:cNvPr id="30" name="Rectangle 29">
            <a:extLst>
              <a:ext uri="{FF2B5EF4-FFF2-40B4-BE49-F238E27FC236}">
                <a16:creationId xmlns:a16="http://schemas.microsoft.com/office/drawing/2014/main" id="{AFE4A3B0-3E62-6545-9DEB-66BA69F32300}"/>
              </a:ext>
            </a:extLst>
          </p:cNvPr>
          <p:cNvSpPr/>
          <p:nvPr/>
        </p:nvSpPr>
        <p:spPr>
          <a:xfrm>
            <a:off x="7844940" y="2730662"/>
            <a:ext cx="945708" cy="830997"/>
          </a:xfrm>
          <a:prstGeom prst="rect">
            <a:avLst/>
          </a:prstGeom>
        </p:spPr>
        <p:txBody>
          <a:bodyPr wrap="none">
            <a:spAutoFit/>
          </a:bodyPr>
          <a:lstStyle/>
          <a:p>
            <a:r>
              <a:rPr lang="en-US" sz="1200" b="1" dirty="0">
                <a:solidFill>
                  <a:srgbClr val="00B050"/>
                </a:solidFill>
                <a:latin typeface="Helvetica" pitchFamily="2" charset="0"/>
              </a:rPr>
              <a:t>Vegetable </a:t>
            </a:r>
          </a:p>
          <a:p>
            <a:r>
              <a:rPr lang="en-US" sz="1200" b="1" dirty="0">
                <a:solidFill>
                  <a:srgbClr val="00B050"/>
                </a:solidFill>
                <a:latin typeface="Helvetica" pitchFamily="2" charset="0"/>
              </a:rPr>
              <a:t>Vegetable</a:t>
            </a:r>
          </a:p>
          <a:p>
            <a:endParaRPr lang="en-US" sz="1200" dirty="0">
              <a:solidFill>
                <a:schemeClr val="tx1">
                  <a:lumMod val="65000"/>
                  <a:lumOff val="35000"/>
                </a:schemeClr>
              </a:solidFill>
              <a:latin typeface="Helvetica" pitchFamily="2" charset="0"/>
            </a:endParaRPr>
          </a:p>
          <a:p>
            <a:endParaRPr lang="en-US" sz="1200" dirty="0">
              <a:solidFill>
                <a:schemeClr val="tx1">
                  <a:lumMod val="65000"/>
                  <a:lumOff val="35000"/>
                </a:schemeClr>
              </a:solidFill>
              <a:latin typeface="Helvetica" pitchFamily="2" charset="0"/>
            </a:endParaRPr>
          </a:p>
        </p:txBody>
      </p:sp>
      <p:sp>
        <p:nvSpPr>
          <p:cNvPr id="31" name="Rectangle 30">
            <a:extLst>
              <a:ext uri="{FF2B5EF4-FFF2-40B4-BE49-F238E27FC236}">
                <a16:creationId xmlns:a16="http://schemas.microsoft.com/office/drawing/2014/main" id="{95BD184D-618E-DC4C-AC14-BE2D763AFEB1}"/>
              </a:ext>
            </a:extLst>
          </p:cNvPr>
          <p:cNvSpPr/>
          <p:nvPr/>
        </p:nvSpPr>
        <p:spPr>
          <a:xfrm>
            <a:off x="7844940" y="3339000"/>
            <a:ext cx="527709" cy="461665"/>
          </a:xfrm>
          <a:prstGeom prst="rect">
            <a:avLst/>
          </a:prstGeom>
        </p:spPr>
        <p:txBody>
          <a:bodyPr wrap="none">
            <a:spAutoFit/>
          </a:bodyPr>
          <a:lstStyle/>
          <a:p>
            <a:r>
              <a:rPr lang="en-US" sz="1200" b="1" dirty="0">
                <a:solidFill>
                  <a:schemeClr val="tx1">
                    <a:lumMod val="65000"/>
                    <a:lumOff val="35000"/>
                  </a:schemeClr>
                </a:solidFill>
                <a:latin typeface="Helvetica" pitchFamily="2" charset="0"/>
              </a:rPr>
              <a:t>Fruit</a:t>
            </a:r>
            <a:br>
              <a:rPr lang="en-US" sz="1200" b="1" dirty="0">
                <a:solidFill>
                  <a:schemeClr val="tx1">
                    <a:lumMod val="65000"/>
                    <a:lumOff val="35000"/>
                  </a:schemeClr>
                </a:solidFill>
                <a:latin typeface="Helvetica" pitchFamily="2" charset="0"/>
              </a:rPr>
            </a:br>
            <a:r>
              <a:rPr lang="en-US" sz="1200" b="1" dirty="0">
                <a:solidFill>
                  <a:schemeClr val="tx1">
                    <a:lumMod val="65000"/>
                    <a:lumOff val="35000"/>
                  </a:schemeClr>
                </a:solidFill>
                <a:latin typeface="Helvetica" pitchFamily="2" charset="0"/>
              </a:rPr>
              <a:t>Fruit</a:t>
            </a:r>
          </a:p>
        </p:txBody>
      </p:sp>
      <p:sp>
        <p:nvSpPr>
          <p:cNvPr id="32" name="Rectangle 31">
            <a:extLst>
              <a:ext uri="{FF2B5EF4-FFF2-40B4-BE49-F238E27FC236}">
                <a16:creationId xmlns:a16="http://schemas.microsoft.com/office/drawing/2014/main" id="{9FE75967-9998-7C46-87E1-08561B909CA4}"/>
              </a:ext>
            </a:extLst>
          </p:cNvPr>
          <p:cNvSpPr/>
          <p:nvPr/>
        </p:nvSpPr>
        <p:spPr>
          <a:xfrm>
            <a:off x="7818421" y="4120322"/>
            <a:ext cx="1288751" cy="276999"/>
          </a:xfrm>
          <a:prstGeom prst="rect">
            <a:avLst/>
          </a:prstGeom>
        </p:spPr>
        <p:txBody>
          <a:bodyPr wrap="none">
            <a:spAutoFit/>
          </a:bodyPr>
          <a:lstStyle/>
          <a:p>
            <a:r>
              <a:rPr lang="en-US" sz="1200" b="1" dirty="0">
                <a:solidFill>
                  <a:schemeClr val="tx1">
                    <a:lumMod val="65000"/>
                    <a:lumOff val="35000"/>
                  </a:schemeClr>
                </a:solidFill>
                <a:latin typeface="Helvetica" pitchFamily="2" charset="0"/>
              </a:rPr>
              <a:t>One Vegetable </a:t>
            </a:r>
          </a:p>
        </p:txBody>
      </p:sp>
    </p:spTree>
    <p:extLst>
      <p:ext uri="{BB962C8B-B14F-4D97-AF65-F5344CB8AC3E}">
        <p14:creationId xmlns:p14="http://schemas.microsoft.com/office/powerpoint/2010/main" val="4256607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FD91-0F44-A349-B5D4-F3BF05DAD8D9}"/>
              </a:ext>
            </a:extLst>
          </p:cNvPr>
          <p:cNvSpPr>
            <a:spLocks noGrp="1"/>
          </p:cNvSpPr>
          <p:nvPr>
            <p:ph type="title"/>
          </p:nvPr>
        </p:nvSpPr>
        <p:spPr/>
        <p:txBody>
          <a:bodyPr/>
          <a:lstStyle/>
          <a:p>
            <a:r>
              <a:rPr lang="en-US" dirty="0"/>
              <a:t>Serving Vegetables at Snack </a:t>
            </a:r>
          </a:p>
        </p:txBody>
      </p:sp>
      <p:pic>
        <p:nvPicPr>
          <p:cNvPr id="14" name="Picture 13" descr="&quot;What is in a snack?&quot; graphic">
            <a:extLst>
              <a:ext uri="{FF2B5EF4-FFF2-40B4-BE49-F238E27FC236}">
                <a16:creationId xmlns:a16="http://schemas.microsoft.com/office/drawing/2014/main" id="{938499EF-9B42-B24A-A3DB-EA3FB90ACF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3900" y="1672653"/>
            <a:ext cx="3892278" cy="2753620"/>
          </a:xfrm>
          <a:prstGeom prst="rect">
            <a:avLst/>
          </a:prstGeom>
        </p:spPr>
      </p:pic>
      <p:sp>
        <p:nvSpPr>
          <p:cNvPr id="9" name="Rectangle 8" descr="[decorative]">
            <a:extLst>
              <a:ext uri="{FF2B5EF4-FFF2-40B4-BE49-F238E27FC236}">
                <a16:creationId xmlns:a16="http://schemas.microsoft.com/office/drawing/2014/main" id="{FE6D5B87-198A-784D-8D2F-E1DB8201986D}"/>
              </a:ext>
            </a:extLst>
          </p:cNvPr>
          <p:cNvSpPr/>
          <p:nvPr/>
        </p:nvSpPr>
        <p:spPr>
          <a:xfrm>
            <a:off x="2515081" y="2735939"/>
            <a:ext cx="680224" cy="193448"/>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decorative]">
            <a:extLst>
              <a:ext uri="{FF2B5EF4-FFF2-40B4-BE49-F238E27FC236}">
                <a16:creationId xmlns:a16="http://schemas.microsoft.com/office/drawing/2014/main" id="{4C3DC175-575D-7C48-A739-BD0923C74174}"/>
              </a:ext>
            </a:extLst>
          </p:cNvPr>
          <p:cNvSpPr/>
          <p:nvPr/>
        </p:nvSpPr>
        <p:spPr>
          <a:xfrm>
            <a:off x="2111959" y="3345539"/>
            <a:ext cx="1496480" cy="193448"/>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9ABA361-B92E-D745-82A7-4FF3D7EB46F9}"/>
              </a:ext>
            </a:extLst>
          </p:cNvPr>
          <p:cNvSpPr/>
          <p:nvPr/>
        </p:nvSpPr>
        <p:spPr>
          <a:xfrm>
            <a:off x="1548338" y="4252213"/>
            <a:ext cx="2670924" cy="215444"/>
          </a:xfrm>
          <a:prstGeom prst="rect">
            <a:avLst/>
          </a:prstGeom>
        </p:spPr>
        <p:txBody>
          <a:bodyPr wrap="none">
            <a:spAutoFit/>
          </a:bodyPr>
          <a:lstStyle/>
          <a:p>
            <a:r>
              <a:rPr lang="en-US" sz="800" dirty="0">
                <a:solidFill>
                  <a:schemeClr val="tx1">
                    <a:lumMod val="65000"/>
                    <a:lumOff val="35000"/>
                  </a:schemeClr>
                </a:solidFill>
                <a:latin typeface="Helvetica" pitchFamily="2" charset="0"/>
              </a:rPr>
              <a:t>Meal Pattern Shown for Children Ages 6-12 and 13-18</a:t>
            </a:r>
          </a:p>
        </p:txBody>
      </p:sp>
      <p:pic>
        <p:nvPicPr>
          <p:cNvPr id="12" name="Picture 11" descr="Iconic examples of serving vegetables at snack">
            <a:extLst>
              <a:ext uri="{FF2B5EF4-FFF2-40B4-BE49-F238E27FC236}">
                <a16:creationId xmlns:a16="http://schemas.microsoft.com/office/drawing/2014/main" id="{6B8E4162-A3BB-AE42-843F-1EA810AE6CD6}"/>
              </a:ext>
            </a:extLst>
          </p:cNvPr>
          <p:cNvPicPr>
            <a:picLocks noChangeAspect="1"/>
          </p:cNvPicPr>
          <p:nvPr/>
        </p:nvPicPr>
        <p:blipFill>
          <a:blip r:embed="rId4"/>
          <a:stretch>
            <a:fillRect/>
          </a:stretch>
        </p:blipFill>
        <p:spPr>
          <a:xfrm>
            <a:off x="4808920" y="1843110"/>
            <a:ext cx="3507389" cy="2434741"/>
          </a:xfrm>
          <a:prstGeom prst="rect">
            <a:avLst/>
          </a:prstGeom>
        </p:spPr>
      </p:pic>
    </p:spTree>
    <p:extLst>
      <p:ext uri="{BB962C8B-B14F-4D97-AF65-F5344CB8AC3E}">
        <p14:creationId xmlns:p14="http://schemas.microsoft.com/office/powerpoint/2010/main" val="1527339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A232-D2D3-F344-8045-2935B11FF487}"/>
              </a:ext>
            </a:extLst>
          </p:cNvPr>
          <p:cNvSpPr>
            <a:spLocks noGrp="1"/>
          </p:cNvSpPr>
          <p:nvPr>
            <p:ph type="title"/>
          </p:nvPr>
        </p:nvSpPr>
        <p:spPr>
          <a:xfrm>
            <a:off x="0" y="0"/>
            <a:ext cx="8865326" cy="1009979"/>
          </a:xfrm>
        </p:spPr>
        <p:txBody>
          <a:bodyPr/>
          <a:lstStyle/>
          <a:p>
            <a:pPr>
              <a:spcBef>
                <a:spcPts val="4200"/>
              </a:spcBef>
            </a:pPr>
            <a:r>
              <a:rPr lang="en-US" dirty="0"/>
              <a:t>Serving Vegetables at Snack Examples </a:t>
            </a:r>
            <a:endParaRPr lang="en-US" dirty="0">
              <a:solidFill>
                <a:schemeClr val="bg1"/>
              </a:solidFill>
            </a:endParaRPr>
          </a:p>
        </p:txBody>
      </p:sp>
      <p:pic>
        <p:nvPicPr>
          <p:cNvPr id="26" name="Picture 25" descr="Water">
            <a:extLst>
              <a:ext uri="{FF2B5EF4-FFF2-40B4-BE49-F238E27FC236}">
                <a16:creationId xmlns:a16="http://schemas.microsoft.com/office/drawing/2014/main" id="{C66CEB39-B074-E449-9F06-01079CE695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00445" y="1129567"/>
            <a:ext cx="1393591" cy="1910718"/>
          </a:xfrm>
          <a:prstGeom prst="rect">
            <a:avLst/>
          </a:prstGeom>
        </p:spPr>
      </p:pic>
      <p:pic>
        <p:nvPicPr>
          <p:cNvPr id="27" name="Picture 26" descr="Cucumbers and tomatoes">
            <a:extLst>
              <a:ext uri="{FF2B5EF4-FFF2-40B4-BE49-F238E27FC236}">
                <a16:creationId xmlns:a16="http://schemas.microsoft.com/office/drawing/2014/main" id="{EBB63C68-BBE5-5042-B233-376F9CA353A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7419904">
            <a:off x="509343" y="2430462"/>
            <a:ext cx="1620712" cy="1804044"/>
          </a:xfrm>
          <a:prstGeom prst="rect">
            <a:avLst/>
          </a:prstGeom>
        </p:spPr>
      </p:pic>
      <p:pic>
        <p:nvPicPr>
          <p:cNvPr id="32" name="Picture 31" descr="Cottage cheese">
            <a:extLst>
              <a:ext uri="{FF2B5EF4-FFF2-40B4-BE49-F238E27FC236}">
                <a16:creationId xmlns:a16="http://schemas.microsoft.com/office/drawing/2014/main" id="{27659FB8-8DCD-504F-BA01-70FA163F097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52916" y="2622537"/>
            <a:ext cx="1476508" cy="1330464"/>
          </a:xfrm>
          <a:prstGeom prst="rect">
            <a:avLst/>
          </a:prstGeom>
        </p:spPr>
      </p:pic>
      <p:sp>
        <p:nvSpPr>
          <p:cNvPr id="16" name="L-Shape 15" descr="Checkmark">
            <a:extLst>
              <a:ext uri="{FF2B5EF4-FFF2-40B4-BE49-F238E27FC236}">
                <a16:creationId xmlns:a16="http://schemas.microsoft.com/office/drawing/2014/main" id="{B39B24A1-E9FD-9C41-991E-F2FB216B5C2A}"/>
              </a:ext>
            </a:extLst>
          </p:cNvPr>
          <p:cNvSpPr/>
          <p:nvPr/>
        </p:nvSpPr>
        <p:spPr>
          <a:xfrm rot="18190754">
            <a:off x="504695" y="4477651"/>
            <a:ext cx="243534" cy="105584"/>
          </a:xfrm>
          <a:prstGeom prst="corner">
            <a:avLst>
              <a:gd name="adj1" fmla="val 15877"/>
              <a:gd name="adj2" fmla="val 15877"/>
            </a:avLst>
          </a:prstGeom>
          <a:solidFill>
            <a:srgbClr val="14504F"/>
          </a:solidFill>
          <a:ln w="38100">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4435370-D30B-A84B-A04B-B243898224D1}"/>
              </a:ext>
            </a:extLst>
          </p:cNvPr>
          <p:cNvSpPr/>
          <p:nvPr/>
        </p:nvSpPr>
        <p:spPr>
          <a:xfrm>
            <a:off x="531732" y="4383871"/>
            <a:ext cx="3781713" cy="861774"/>
          </a:xfrm>
          <a:prstGeom prst="rect">
            <a:avLst/>
          </a:prstGeom>
        </p:spPr>
        <p:txBody>
          <a:bodyPr wrap="square">
            <a:spAutoFit/>
          </a:bodyPr>
          <a:lstStyle/>
          <a:p>
            <a:pPr algn="ctr">
              <a:spcBef>
                <a:spcPts val="1200"/>
              </a:spcBef>
              <a:buClr>
                <a:srgbClr val="0D5929"/>
              </a:buClr>
            </a:pPr>
            <a:r>
              <a:rPr lang="en-US" sz="2000" b="1" dirty="0">
                <a:solidFill>
                  <a:srgbClr val="0D5929"/>
                </a:solidFill>
                <a:latin typeface="Helvetica" pitchFamily="2" charset="0"/>
              </a:rPr>
              <a:t>Vegetable </a:t>
            </a:r>
            <a:r>
              <a:rPr lang="en-US" sz="2000" b="1" dirty="0">
                <a:solidFill>
                  <a:schemeClr val="tx1">
                    <a:lumMod val="50000"/>
                    <a:lumOff val="50000"/>
                  </a:schemeClr>
                </a:solidFill>
                <a:latin typeface="Helvetica" pitchFamily="2" charset="0"/>
              </a:rPr>
              <a:t>+</a:t>
            </a:r>
            <a:r>
              <a:rPr lang="en-US" sz="2000" b="1" dirty="0">
                <a:solidFill>
                  <a:srgbClr val="0D5929"/>
                </a:solidFill>
                <a:latin typeface="Helvetica" pitchFamily="2" charset="0"/>
              </a:rPr>
              <a:t> </a:t>
            </a:r>
            <a:r>
              <a:rPr lang="en-US" sz="2000" b="1" dirty="0">
                <a:solidFill>
                  <a:srgbClr val="5F4C8B"/>
                </a:solidFill>
                <a:latin typeface="Helvetica" pitchFamily="2" charset="0"/>
              </a:rPr>
              <a:t>Meat Alternate  </a:t>
            </a:r>
          </a:p>
          <a:p>
            <a:pPr algn="ctr">
              <a:spcBef>
                <a:spcPts val="1200"/>
              </a:spcBef>
              <a:buClr>
                <a:srgbClr val="0D5929"/>
              </a:buClr>
            </a:pPr>
            <a:endParaRPr lang="en-US" sz="2000" b="1" dirty="0">
              <a:solidFill>
                <a:srgbClr val="0D5929"/>
              </a:solidFill>
              <a:latin typeface="Helvetica" pitchFamily="2" charset="0"/>
            </a:endParaRPr>
          </a:p>
        </p:txBody>
      </p:sp>
      <p:sp>
        <p:nvSpPr>
          <p:cNvPr id="6" name="Rectangle 5" descr="[decorative]">
            <a:extLst>
              <a:ext uri="{FF2B5EF4-FFF2-40B4-BE49-F238E27FC236}">
                <a16:creationId xmlns:a16="http://schemas.microsoft.com/office/drawing/2014/main" id="{0EE2A305-5636-8C4C-81F8-623F1DA30C56}"/>
              </a:ext>
            </a:extLst>
          </p:cNvPr>
          <p:cNvSpPr/>
          <p:nvPr/>
        </p:nvSpPr>
        <p:spPr>
          <a:xfrm>
            <a:off x="4481641" y="1009979"/>
            <a:ext cx="45719" cy="37955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Milk">
            <a:extLst>
              <a:ext uri="{FF2B5EF4-FFF2-40B4-BE49-F238E27FC236}">
                <a16:creationId xmlns:a16="http://schemas.microsoft.com/office/drawing/2014/main" id="{D369B8FA-5FEC-0F40-B433-A6CB6D534FBC}"/>
              </a:ext>
            </a:extLst>
          </p:cNvPr>
          <p:cNvPicPr>
            <a:picLocks noChangeAspect="1"/>
          </p:cNvPicPr>
          <p:nvPr/>
        </p:nvPicPr>
        <p:blipFill>
          <a:blip r:embed="rId6"/>
          <a:stretch>
            <a:fillRect/>
          </a:stretch>
        </p:blipFill>
        <p:spPr>
          <a:xfrm>
            <a:off x="6710740" y="1129567"/>
            <a:ext cx="1204907" cy="1641746"/>
          </a:xfrm>
          <a:prstGeom prst="rect">
            <a:avLst/>
          </a:prstGeom>
        </p:spPr>
      </p:pic>
      <p:pic>
        <p:nvPicPr>
          <p:cNvPr id="17" name="Picture 16" descr="Bell pepper strips">
            <a:extLst>
              <a:ext uri="{FF2B5EF4-FFF2-40B4-BE49-F238E27FC236}">
                <a16:creationId xmlns:a16="http://schemas.microsoft.com/office/drawing/2014/main" id="{A6466AE7-DD03-DA47-865D-6FF0504DBCB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21504" y="2622537"/>
            <a:ext cx="1813508" cy="1575566"/>
          </a:xfrm>
          <a:prstGeom prst="rect">
            <a:avLst/>
          </a:prstGeom>
        </p:spPr>
      </p:pic>
      <p:pic>
        <p:nvPicPr>
          <p:cNvPr id="18" name="Picture 17" descr="Hummus dip">
            <a:extLst>
              <a:ext uri="{FF2B5EF4-FFF2-40B4-BE49-F238E27FC236}">
                <a16:creationId xmlns:a16="http://schemas.microsoft.com/office/drawing/2014/main" id="{AE27DD9E-1F54-1343-B868-933E17DACEA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45305" y="2965023"/>
            <a:ext cx="816751" cy="863901"/>
          </a:xfrm>
          <a:prstGeom prst="rect">
            <a:avLst/>
          </a:prstGeom>
        </p:spPr>
      </p:pic>
      <p:sp>
        <p:nvSpPr>
          <p:cNvPr id="21" name="L-Shape 20" descr="Checkmark">
            <a:extLst>
              <a:ext uri="{FF2B5EF4-FFF2-40B4-BE49-F238E27FC236}">
                <a16:creationId xmlns:a16="http://schemas.microsoft.com/office/drawing/2014/main" id="{CDCB3D79-3C5A-9B41-B18B-270EBEEC5A2B}"/>
              </a:ext>
            </a:extLst>
          </p:cNvPr>
          <p:cNvSpPr/>
          <p:nvPr/>
        </p:nvSpPr>
        <p:spPr>
          <a:xfrm rot="18190754">
            <a:off x="5489454" y="4477650"/>
            <a:ext cx="243534" cy="105584"/>
          </a:xfrm>
          <a:prstGeom prst="corner">
            <a:avLst>
              <a:gd name="adj1" fmla="val 15877"/>
              <a:gd name="adj2" fmla="val 15877"/>
            </a:avLst>
          </a:prstGeom>
          <a:solidFill>
            <a:srgbClr val="14504F"/>
          </a:solidFill>
          <a:ln w="38100">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A8E48C-C898-4948-954B-FAF3732A32C5}"/>
              </a:ext>
            </a:extLst>
          </p:cNvPr>
          <p:cNvSpPr/>
          <p:nvPr/>
        </p:nvSpPr>
        <p:spPr>
          <a:xfrm>
            <a:off x="5119086" y="4383871"/>
            <a:ext cx="3342970" cy="400110"/>
          </a:xfrm>
          <a:prstGeom prst="rect">
            <a:avLst/>
          </a:prstGeom>
        </p:spPr>
        <p:txBody>
          <a:bodyPr wrap="square">
            <a:spAutoFit/>
          </a:bodyPr>
          <a:lstStyle/>
          <a:p>
            <a:pPr algn="ctr">
              <a:spcBef>
                <a:spcPts val="1200"/>
              </a:spcBef>
              <a:buClr>
                <a:srgbClr val="0D5929"/>
              </a:buClr>
            </a:pPr>
            <a:r>
              <a:rPr lang="en-US" sz="2000" b="1" dirty="0">
                <a:solidFill>
                  <a:srgbClr val="0D5929"/>
                </a:solidFill>
                <a:latin typeface="Helvetica" pitchFamily="2" charset="0"/>
              </a:rPr>
              <a:t>Vegetable </a:t>
            </a:r>
            <a:r>
              <a:rPr lang="en-US" sz="2000" b="1" dirty="0">
                <a:solidFill>
                  <a:schemeClr val="tx1">
                    <a:lumMod val="50000"/>
                    <a:lumOff val="50000"/>
                  </a:schemeClr>
                </a:solidFill>
                <a:latin typeface="Helvetica" pitchFamily="2" charset="0"/>
              </a:rPr>
              <a:t>+</a:t>
            </a:r>
            <a:r>
              <a:rPr lang="en-US" sz="2000" b="1" dirty="0">
                <a:solidFill>
                  <a:srgbClr val="0D5929"/>
                </a:solidFill>
                <a:latin typeface="Helvetica" pitchFamily="2" charset="0"/>
              </a:rPr>
              <a:t> </a:t>
            </a:r>
            <a:r>
              <a:rPr lang="en-US" sz="2000" b="1" dirty="0">
                <a:solidFill>
                  <a:srgbClr val="0070C0"/>
                </a:solidFill>
                <a:latin typeface="Helvetica" pitchFamily="2" charset="0"/>
              </a:rPr>
              <a:t>Milk</a:t>
            </a:r>
          </a:p>
        </p:txBody>
      </p:sp>
    </p:spTree>
    <p:extLst>
      <p:ext uri="{BB962C8B-B14F-4D97-AF65-F5344CB8AC3E}">
        <p14:creationId xmlns:p14="http://schemas.microsoft.com/office/powerpoint/2010/main" val="2479568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A232-D2D3-F344-8045-2935B11FF487}"/>
              </a:ext>
            </a:extLst>
          </p:cNvPr>
          <p:cNvSpPr>
            <a:spLocks noGrp="1"/>
          </p:cNvSpPr>
          <p:nvPr>
            <p:ph type="title"/>
          </p:nvPr>
        </p:nvSpPr>
        <p:spPr>
          <a:xfrm>
            <a:off x="0" y="0"/>
            <a:ext cx="8865326" cy="1009979"/>
          </a:xfrm>
        </p:spPr>
        <p:txBody>
          <a:bodyPr/>
          <a:lstStyle/>
          <a:p>
            <a:pPr>
              <a:spcBef>
                <a:spcPts val="4200"/>
              </a:spcBef>
            </a:pPr>
            <a:r>
              <a:rPr lang="en-US" dirty="0"/>
              <a:t>Serving Vegetables at Snack More Examples </a:t>
            </a:r>
            <a:endParaRPr lang="en-US" dirty="0">
              <a:solidFill>
                <a:schemeClr val="bg1"/>
              </a:solidFill>
            </a:endParaRPr>
          </a:p>
        </p:txBody>
      </p:sp>
      <p:pic>
        <p:nvPicPr>
          <p:cNvPr id="26" name="Picture 25" descr="Water">
            <a:extLst>
              <a:ext uri="{FF2B5EF4-FFF2-40B4-BE49-F238E27FC236}">
                <a16:creationId xmlns:a16="http://schemas.microsoft.com/office/drawing/2014/main" id="{C66CEB39-B074-E449-9F06-01079CE695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61932" y="1176036"/>
            <a:ext cx="1393591" cy="1910718"/>
          </a:xfrm>
          <a:prstGeom prst="rect">
            <a:avLst/>
          </a:prstGeom>
        </p:spPr>
      </p:pic>
      <p:pic>
        <p:nvPicPr>
          <p:cNvPr id="4" name="Picture 3" descr="Tropical Bean Salad">
            <a:extLst>
              <a:ext uri="{FF2B5EF4-FFF2-40B4-BE49-F238E27FC236}">
                <a16:creationId xmlns:a16="http://schemas.microsoft.com/office/drawing/2014/main" id="{DD7B7AF4-00D2-4A44-AECA-4BEAB8963324}"/>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94486" y="2422630"/>
            <a:ext cx="2957074" cy="1934370"/>
          </a:xfrm>
          <a:prstGeom prst="rect">
            <a:avLst/>
          </a:prstGeom>
          <a:effectLst>
            <a:outerShdw blurRad="177800" dist="88900" dir="5400000" sx="75000" sy="75000" algn="ctr" rotWithShape="0">
              <a:srgbClr val="000000"/>
            </a:outerShdw>
          </a:effectLst>
        </p:spPr>
      </p:pic>
      <p:sp>
        <p:nvSpPr>
          <p:cNvPr id="16" name="L-Shape 15" descr="Checkmark">
            <a:extLst>
              <a:ext uri="{FF2B5EF4-FFF2-40B4-BE49-F238E27FC236}">
                <a16:creationId xmlns:a16="http://schemas.microsoft.com/office/drawing/2014/main" id="{B39B24A1-E9FD-9C41-991E-F2FB216B5C2A}"/>
              </a:ext>
            </a:extLst>
          </p:cNvPr>
          <p:cNvSpPr/>
          <p:nvPr/>
        </p:nvSpPr>
        <p:spPr>
          <a:xfrm rot="18190754">
            <a:off x="1087109" y="4477651"/>
            <a:ext cx="243534" cy="105584"/>
          </a:xfrm>
          <a:prstGeom prst="corner">
            <a:avLst>
              <a:gd name="adj1" fmla="val 15877"/>
              <a:gd name="adj2" fmla="val 15877"/>
            </a:avLst>
          </a:prstGeom>
          <a:solidFill>
            <a:srgbClr val="14504F"/>
          </a:solidFill>
          <a:ln w="38100">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4435370-D30B-A84B-A04B-B243898224D1}"/>
              </a:ext>
            </a:extLst>
          </p:cNvPr>
          <p:cNvSpPr/>
          <p:nvPr/>
        </p:nvSpPr>
        <p:spPr>
          <a:xfrm>
            <a:off x="531732" y="4383871"/>
            <a:ext cx="3781713" cy="400110"/>
          </a:xfrm>
          <a:prstGeom prst="rect">
            <a:avLst/>
          </a:prstGeom>
        </p:spPr>
        <p:txBody>
          <a:bodyPr wrap="square">
            <a:spAutoFit/>
          </a:bodyPr>
          <a:lstStyle/>
          <a:p>
            <a:pPr algn="ctr">
              <a:spcBef>
                <a:spcPts val="1200"/>
              </a:spcBef>
              <a:buClr>
                <a:srgbClr val="0D5929"/>
              </a:buClr>
            </a:pPr>
            <a:r>
              <a:rPr lang="en-US" sz="2000" b="1" dirty="0">
                <a:solidFill>
                  <a:srgbClr val="0D5929"/>
                </a:solidFill>
                <a:latin typeface="Helvetica" pitchFamily="2" charset="0"/>
              </a:rPr>
              <a:t>Vegetable </a:t>
            </a:r>
            <a:r>
              <a:rPr lang="en-US" sz="2000" b="1" dirty="0">
                <a:solidFill>
                  <a:schemeClr val="tx1">
                    <a:lumMod val="50000"/>
                    <a:lumOff val="50000"/>
                  </a:schemeClr>
                </a:solidFill>
                <a:latin typeface="Helvetica" pitchFamily="2" charset="0"/>
              </a:rPr>
              <a:t>+</a:t>
            </a:r>
            <a:r>
              <a:rPr lang="en-US" sz="2000" b="1" dirty="0">
                <a:solidFill>
                  <a:srgbClr val="0D5929"/>
                </a:solidFill>
                <a:latin typeface="Helvetica" pitchFamily="2" charset="0"/>
              </a:rPr>
              <a:t> </a:t>
            </a:r>
            <a:r>
              <a:rPr lang="en-US" sz="2000" b="1" dirty="0">
                <a:solidFill>
                  <a:srgbClr val="DD3838"/>
                </a:solidFill>
                <a:latin typeface="Helvetica" pitchFamily="2" charset="0"/>
              </a:rPr>
              <a:t>Fruit</a:t>
            </a:r>
          </a:p>
        </p:txBody>
      </p:sp>
      <p:sp>
        <p:nvSpPr>
          <p:cNvPr id="6" name="Rectangle 5" descr="[decorative]">
            <a:extLst>
              <a:ext uri="{FF2B5EF4-FFF2-40B4-BE49-F238E27FC236}">
                <a16:creationId xmlns:a16="http://schemas.microsoft.com/office/drawing/2014/main" id="{0EE2A305-5636-8C4C-81F8-623F1DA30C56}"/>
              </a:ext>
            </a:extLst>
          </p:cNvPr>
          <p:cNvSpPr/>
          <p:nvPr/>
        </p:nvSpPr>
        <p:spPr>
          <a:xfrm>
            <a:off x="4481641" y="1009979"/>
            <a:ext cx="45719" cy="37955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Whole grain-rich crackers">
            <a:extLst>
              <a:ext uri="{FF2B5EF4-FFF2-40B4-BE49-F238E27FC236}">
                <a16:creationId xmlns:a16="http://schemas.microsoft.com/office/drawing/2014/main" id="{6E25E230-0497-D148-BBBF-F43A20AB395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0700000">
            <a:off x="5036944" y="1748850"/>
            <a:ext cx="1601255" cy="1146006"/>
          </a:xfrm>
          <a:prstGeom prst="rect">
            <a:avLst/>
          </a:prstGeom>
        </p:spPr>
      </p:pic>
      <p:pic>
        <p:nvPicPr>
          <p:cNvPr id="22" name="Picture 21" descr="Water">
            <a:extLst>
              <a:ext uri="{FF2B5EF4-FFF2-40B4-BE49-F238E27FC236}">
                <a16:creationId xmlns:a16="http://schemas.microsoft.com/office/drawing/2014/main" id="{0256ECFB-15FB-5B4D-8FC1-5C7743184F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65673" y="1129567"/>
            <a:ext cx="1393591" cy="1910718"/>
          </a:xfrm>
          <a:prstGeom prst="rect">
            <a:avLst/>
          </a:prstGeom>
        </p:spPr>
      </p:pic>
      <p:pic>
        <p:nvPicPr>
          <p:cNvPr id="20" name="Picture 19" descr="Garden salad">
            <a:extLst>
              <a:ext uri="{FF2B5EF4-FFF2-40B4-BE49-F238E27FC236}">
                <a16:creationId xmlns:a16="http://schemas.microsoft.com/office/drawing/2014/main" id="{74DC1F8B-2A86-0D47-8F09-FFF8AF67C0D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4711" b="82314" l="9909" r="89961"/>
                    </a14:imgEffect>
                  </a14:imgLayer>
                </a14:imgProps>
              </a:ext>
              <a:ext uri="{28A0092B-C50C-407E-A947-70E740481C1C}">
                <a14:useLocalDpi xmlns:a14="http://schemas.microsoft.com/office/drawing/2010/main"/>
              </a:ext>
            </a:extLst>
          </a:blip>
          <a:stretch>
            <a:fillRect/>
          </a:stretch>
        </p:blipFill>
        <p:spPr>
          <a:xfrm>
            <a:off x="5950074" y="2876379"/>
            <a:ext cx="1881831" cy="1485451"/>
          </a:xfrm>
          <a:prstGeom prst="rect">
            <a:avLst/>
          </a:prstGeom>
        </p:spPr>
      </p:pic>
      <p:sp>
        <p:nvSpPr>
          <p:cNvPr id="21" name="L-Shape 20" descr="Checkmark">
            <a:extLst>
              <a:ext uri="{FF2B5EF4-FFF2-40B4-BE49-F238E27FC236}">
                <a16:creationId xmlns:a16="http://schemas.microsoft.com/office/drawing/2014/main" id="{CDCB3D79-3C5A-9B41-B18B-270EBEEC5A2B}"/>
              </a:ext>
            </a:extLst>
          </p:cNvPr>
          <p:cNvSpPr/>
          <p:nvPr/>
        </p:nvSpPr>
        <p:spPr>
          <a:xfrm rot="18190754">
            <a:off x="5402741" y="4485533"/>
            <a:ext cx="243534" cy="105584"/>
          </a:xfrm>
          <a:prstGeom prst="corner">
            <a:avLst>
              <a:gd name="adj1" fmla="val 15877"/>
              <a:gd name="adj2" fmla="val 15877"/>
            </a:avLst>
          </a:prstGeom>
          <a:solidFill>
            <a:srgbClr val="14504F"/>
          </a:solidFill>
          <a:ln w="38100">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A8E48C-C898-4948-954B-FAF3732A32C5}"/>
              </a:ext>
            </a:extLst>
          </p:cNvPr>
          <p:cNvSpPr/>
          <p:nvPr/>
        </p:nvSpPr>
        <p:spPr>
          <a:xfrm>
            <a:off x="5119086" y="4383871"/>
            <a:ext cx="3342970" cy="400110"/>
          </a:xfrm>
          <a:prstGeom prst="rect">
            <a:avLst/>
          </a:prstGeom>
        </p:spPr>
        <p:txBody>
          <a:bodyPr wrap="square">
            <a:spAutoFit/>
          </a:bodyPr>
          <a:lstStyle/>
          <a:p>
            <a:pPr algn="ctr">
              <a:spcBef>
                <a:spcPts val="1200"/>
              </a:spcBef>
              <a:buClr>
                <a:srgbClr val="0D5929"/>
              </a:buClr>
            </a:pPr>
            <a:r>
              <a:rPr lang="en-US" sz="2000" b="1" dirty="0">
                <a:solidFill>
                  <a:srgbClr val="0D5929"/>
                </a:solidFill>
                <a:latin typeface="Helvetica" pitchFamily="2" charset="0"/>
              </a:rPr>
              <a:t>Vegetable </a:t>
            </a:r>
            <a:r>
              <a:rPr lang="en-US" sz="2000" b="1" dirty="0">
                <a:solidFill>
                  <a:schemeClr val="tx1">
                    <a:lumMod val="50000"/>
                    <a:lumOff val="50000"/>
                  </a:schemeClr>
                </a:solidFill>
                <a:latin typeface="Helvetica" pitchFamily="2" charset="0"/>
              </a:rPr>
              <a:t>+</a:t>
            </a:r>
            <a:r>
              <a:rPr lang="en-US" sz="2000" b="1" dirty="0">
                <a:solidFill>
                  <a:srgbClr val="0D5929"/>
                </a:solidFill>
                <a:latin typeface="Helvetica" pitchFamily="2" charset="0"/>
              </a:rPr>
              <a:t> </a:t>
            </a:r>
            <a:r>
              <a:rPr lang="en-US" sz="2000" b="1" dirty="0">
                <a:solidFill>
                  <a:srgbClr val="884B28"/>
                </a:solidFill>
                <a:latin typeface="Helvetica" pitchFamily="2" charset="0"/>
              </a:rPr>
              <a:t>Grain</a:t>
            </a:r>
          </a:p>
        </p:txBody>
      </p:sp>
    </p:spTree>
    <p:extLst>
      <p:ext uri="{BB962C8B-B14F-4D97-AF65-F5344CB8AC3E}">
        <p14:creationId xmlns:p14="http://schemas.microsoft.com/office/powerpoint/2010/main" val="925683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A232-D2D3-F344-8045-2935B11FF487}"/>
              </a:ext>
            </a:extLst>
          </p:cNvPr>
          <p:cNvSpPr>
            <a:spLocks noGrp="1"/>
          </p:cNvSpPr>
          <p:nvPr>
            <p:ph type="title"/>
          </p:nvPr>
        </p:nvSpPr>
        <p:spPr>
          <a:xfrm>
            <a:off x="0" y="0"/>
            <a:ext cx="8865326" cy="1009979"/>
          </a:xfrm>
        </p:spPr>
        <p:txBody>
          <a:bodyPr/>
          <a:lstStyle/>
          <a:p>
            <a:pPr>
              <a:spcBef>
                <a:spcPts val="4200"/>
              </a:spcBef>
            </a:pPr>
            <a:r>
              <a:rPr lang="en-US" dirty="0"/>
              <a:t>Serving Vegetables at Snack Reminders </a:t>
            </a:r>
            <a:endParaRPr lang="en-US" dirty="0">
              <a:solidFill>
                <a:schemeClr val="bg1"/>
              </a:solidFill>
            </a:endParaRPr>
          </a:p>
        </p:txBody>
      </p:sp>
      <p:pic>
        <p:nvPicPr>
          <p:cNvPr id="16" name="Picture 15" descr="Tomatoes">
            <a:extLst>
              <a:ext uri="{FF2B5EF4-FFF2-40B4-BE49-F238E27FC236}">
                <a16:creationId xmlns:a16="http://schemas.microsoft.com/office/drawing/2014/main" id="{74E22543-B0A3-8649-B00D-6A234B1E9B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6828" y="2158164"/>
            <a:ext cx="1682713" cy="1528739"/>
          </a:xfrm>
          <a:prstGeom prst="rect">
            <a:avLst/>
          </a:prstGeom>
        </p:spPr>
      </p:pic>
      <p:pic>
        <p:nvPicPr>
          <p:cNvPr id="21" name="Picture 20" descr="Green bell pepper strips">
            <a:extLst>
              <a:ext uri="{FF2B5EF4-FFF2-40B4-BE49-F238E27FC236}">
                <a16:creationId xmlns:a16="http://schemas.microsoft.com/office/drawing/2014/main" id="{A3910FF9-250D-6743-9BEB-F24E0C68B07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41993" y="2080342"/>
            <a:ext cx="1806757" cy="1684382"/>
          </a:xfrm>
          <a:prstGeom prst="rect">
            <a:avLst/>
          </a:prstGeom>
        </p:spPr>
      </p:pic>
      <p:sp>
        <p:nvSpPr>
          <p:cNvPr id="15" name="Cross 14" descr="X mark">
            <a:extLst>
              <a:ext uri="{FF2B5EF4-FFF2-40B4-BE49-F238E27FC236}">
                <a16:creationId xmlns:a16="http://schemas.microsoft.com/office/drawing/2014/main" id="{F3592053-5594-9345-BEF0-1F37CD523DCF}"/>
              </a:ext>
            </a:extLst>
          </p:cNvPr>
          <p:cNvSpPr/>
          <p:nvPr/>
        </p:nvSpPr>
        <p:spPr>
          <a:xfrm rot="2700000">
            <a:off x="545825" y="4419410"/>
            <a:ext cx="302021" cy="302021"/>
          </a:xfrm>
          <a:prstGeom prst="plus">
            <a:avLst>
              <a:gd name="adj" fmla="val 47368"/>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4435370-D30B-A84B-A04B-B243898224D1}"/>
              </a:ext>
            </a:extLst>
          </p:cNvPr>
          <p:cNvSpPr/>
          <p:nvPr/>
        </p:nvSpPr>
        <p:spPr>
          <a:xfrm>
            <a:off x="750486" y="4383871"/>
            <a:ext cx="3342970" cy="861774"/>
          </a:xfrm>
          <a:prstGeom prst="rect">
            <a:avLst/>
          </a:prstGeom>
        </p:spPr>
        <p:txBody>
          <a:bodyPr wrap="square">
            <a:spAutoFit/>
          </a:bodyPr>
          <a:lstStyle/>
          <a:p>
            <a:pPr algn="ctr">
              <a:spcBef>
                <a:spcPts val="1200"/>
              </a:spcBef>
              <a:buClr>
                <a:srgbClr val="0D5929"/>
              </a:buClr>
            </a:pPr>
            <a:r>
              <a:rPr lang="en-US" sz="2000" b="1" dirty="0">
                <a:solidFill>
                  <a:srgbClr val="0D5929"/>
                </a:solidFill>
                <a:latin typeface="Helvetica" pitchFamily="2" charset="0"/>
              </a:rPr>
              <a:t>Vegetable </a:t>
            </a:r>
            <a:r>
              <a:rPr lang="en-US" sz="2000" b="1" dirty="0">
                <a:solidFill>
                  <a:schemeClr val="tx1">
                    <a:lumMod val="50000"/>
                    <a:lumOff val="50000"/>
                  </a:schemeClr>
                </a:solidFill>
                <a:latin typeface="Helvetica" pitchFamily="2" charset="0"/>
              </a:rPr>
              <a:t>+</a:t>
            </a:r>
            <a:r>
              <a:rPr lang="en-US" sz="2000" b="1" dirty="0">
                <a:solidFill>
                  <a:srgbClr val="0D5929"/>
                </a:solidFill>
                <a:latin typeface="Helvetica" pitchFamily="2" charset="0"/>
              </a:rPr>
              <a:t> Vegetable</a:t>
            </a:r>
          </a:p>
          <a:p>
            <a:pPr algn="ctr">
              <a:spcBef>
                <a:spcPts val="1200"/>
              </a:spcBef>
              <a:buClr>
                <a:srgbClr val="0D5929"/>
              </a:buClr>
            </a:pPr>
            <a:endParaRPr lang="en-US" sz="2000" b="1" dirty="0">
              <a:solidFill>
                <a:srgbClr val="FF0000"/>
              </a:solidFill>
              <a:latin typeface="Helvetica" pitchFamily="2" charset="0"/>
            </a:endParaRPr>
          </a:p>
        </p:txBody>
      </p:sp>
      <p:sp>
        <p:nvSpPr>
          <p:cNvPr id="6" name="Rectangle 5" descr="[decorative]">
            <a:extLst>
              <a:ext uri="{FF2B5EF4-FFF2-40B4-BE49-F238E27FC236}">
                <a16:creationId xmlns:a16="http://schemas.microsoft.com/office/drawing/2014/main" id="{0EE2A305-5636-8C4C-81F8-623F1DA30C56}"/>
              </a:ext>
            </a:extLst>
          </p:cNvPr>
          <p:cNvSpPr/>
          <p:nvPr/>
        </p:nvSpPr>
        <p:spPr>
          <a:xfrm>
            <a:off x="4481641" y="1009979"/>
            <a:ext cx="45719" cy="37955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lended fruit and vegetable juice">
            <a:extLst>
              <a:ext uri="{FF2B5EF4-FFF2-40B4-BE49-F238E27FC236}">
                <a16:creationId xmlns:a16="http://schemas.microsoft.com/office/drawing/2014/main" id="{36600B0C-B863-784B-9AFE-87139E317133}"/>
              </a:ext>
            </a:extLst>
          </p:cNvPr>
          <p:cNvPicPr>
            <a:picLocks noChangeAspect="1"/>
          </p:cNvPicPr>
          <p:nvPr/>
        </p:nvPicPr>
        <p:blipFill>
          <a:blip r:embed="rId5"/>
          <a:srcRect/>
          <a:stretch/>
        </p:blipFill>
        <p:spPr>
          <a:xfrm>
            <a:off x="4780356" y="1036992"/>
            <a:ext cx="3659552" cy="3519778"/>
          </a:xfrm>
          <a:prstGeom prst="rect">
            <a:avLst/>
          </a:prstGeom>
        </p:spPr>
      </p:pic>
      <p:sp>
        <p:nvSpPr>
          <p:cNvPr id="17" name="Cross 16" descr="X mark">
            <a:extLst>
              <a:ext uri="{FF2B5EF4-FFF2-40B4-BE49-F238E27FC236}">
                <a16:creationId xmlns:a16="http://schemas.microsoft.com/office/drawing/2014/main" id="{03544960-B2E1-5B47-9B64-CF43BD796C0C}"/>
              </a:ext>
            </a:extLst>
          </p:cNvPr>
          <p:cNvSpPr/>
          <p:nvPr/>
        </p:nvSpPr>
        <p:spPr>
          <a:xfrm rot="2700000">
            <a:off x="4725100" y="4419409"/>
            <a:ext cx="302021" cy="302021"/>
          </a:xfrm>
          <a:prstGeom prst="plus">
            <a:avLst>
              <a:gd name="adj" fmla="val 47368"/>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A8E48C-C898-4948-954B-FAF3732A32C5}"/>
              </a:ext>
            </a:extLst>
          </p:cNvPr>
          <p:cNvSpPr/>
          <p:nvPr/>
        </p:nvSpPr>
        <p:spPr>
          <a:xfrm>
            <a:off x="4915545" y="4383871"/>
            <a:ext cx="4247209" cy="861774"/>
          </a:xfrm>
          <a:prstGeom prst="rect">
            <a:avLst/>
          </a:prstGeom>
        </p:spPr>
        <p:txBody>
          <a:bodyPr wrap="square">
            <a:spAutoFit/>
          </a:bodyPr>
          <a:lstStyle/>
          <a:p>
            <a:pPr algn="ctr">
              <a:spcBef>
                <a:spcPts val="1200"/>
              </a:spcBef>
              <a:buClr>
                <a:srgbClr val="0D5929"/>
              </a:buClr>
            </a:pPr>
            <a:r>
              <a:rPr lang="en-US" sz="2000" b="1" dirty="0">
                <a:solidFill>
                  <a:srgbClr val="0D5929"/>
                </a:solidFill>
                <a:latin typeface="Helvetica" pitchFamily="2" charset="0"/>
              </a:rPr>
              <a:t>Blended Vegetable </a:t>
            </a:r>
            <a:r>
              <a:rPr lang="en-US" sz="2000" b="1" dirty="0">
                <a:solidFill>
                  <a:schemeClr val="tx1">
                    <a:lumMod val="50000"/>
                    <a:lumOff val="50000"/>
                  </a:schemeClr>
                </a:solidFill>
                <a:latin typeface="Helvetica" pitchFamily="2" charset="0"/>
              </a:rPr>
              <a:t>+</a:t>
            </a:r>
            <a:r>
              <a:rPr lang="en-US" sz="2000" b="1" dirty="0">
                <a:solidFill>
                  <a:srgbClr val="FF0000"/>
                </a:solidFill>
                <a:latin typeface="Helvetica" pitchFamily="2" charset="0"/>
              </a:rPr>
              <a:t> </a:t>
            </a:r>
            <a:r>
              <a:rPr lang="en-US" sz="2000" b="1" dirty="0">
                <a:solidFill>
                  <a:srgbClr val="DD3838"/>
                </a:solidFill>
                <a:latin typeface="Helvetica" pitchFamily="2" charset="0"/>
              </a:rPr>
              <a:t>Fruit Juice</a:t>
            </a:r>
          </a:p>
          <a:p>
            <a:pPr algn="ctr">
              <a:spcBef>
                <a:spcPts val="1200"/>
              </a:spcBef>
              <a:buClr>
                <a:srgbClr val="0D5929"/>
              </a:buClr>
            </a:pPr>
            <a:endParaRPr lang="en-US" sz="2000" b="1" dirty="0">
              <a:solidFill>
                <a:srgbClr val="FF0000"/>
              </a:solidFill>
              <a:latin typeface="Helvetica" pitchFamily="2" charset="0"/>
            </a:endParaRPr>
          </a:p>
        </p:txBody>
      </p:sp>
    </p:spTree>
    <p:extLst>
      <p:ext uri="{BB962C8B-B14F-4D97-AF65-F5344CB8AC3E}">
        <p14:creationId xmlns:p14="http://schemas.microsoft.com/office/powerpoint/2010/main" val="374414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Question mark">
            <a:extLst>
              <a:ext uri="{FF2B5EF4-FFF2-40B4-BE49-F238E27FC236}">
                <a16:creationId xmlns:a16="http://schemas.microsoft.com/office/drawing/2014/main" id="{3CDC9BC1-D9CD-424E-8A7D-FE3F5491659B}"/>
              </a:ext>
              <a:ext uri="{C183D7F6-B498-43B3-948B-1728B52AA6E4}">
                <adec:decorative xmlns:adec="http://schemas.microsoft.com/office/drawing/2017/decorative" val="0"/>
              </a:ext>
            </a:extLst>
          </p:cNvPr>
          <p:cNvSpPr txBox="1"/>
          <p:nvPr/>
        </p:nvSpPr>
        <p:spPr>
          <a:xfrm>
            <a:off x="-68054" y="812918"/>
            <a:ext cx="3173506" cy="1938992"/>
          </a:xfrm>
          <a:prstGeom prst="rect">
            <a:avLst/>
          </a:prstGeom>
          <a:noFill/>
        </p:spPr>
        <p:txBody>
          <a:bodyPr wrap="square" rtlCol="0">
            <a:spAutoFit/>
          </a:bodyPr>
          <a:lstStyle/>
          <a:p>
            <a:pPr algn="ctr"/>
            <a:r>
              <a:rPr lang="en-US" sz="12000" b="1" dirty="0">
                <a:solidFill>
                  <a:srgbClr val="0D5929"/>
                </a:solidFill>
                <a:latin typeface="Helvetica" pitchFamily="2" charset="0"/>
              </a:rPr>
              <a:t>?</a:t>
            </a:r>
          </a:p>
        </p:txBody>
      </p:sp>
      <p:sp>
        <p:nvSpPr>
          <p:cNvPr id="2" name="Title 1">
            <a:extLst>
              <a:ext uri="{FF2B5EF4-FFF2-40B4-BE49-F238E27FC236}">
                <a16:creationId xmlns:a16="http://schemas.microsoft.com/office/drawing/2014/main" id="{94755CF0-EA1B-BF44-A9E8-B10C9AE77E02}"/>
              </a:ext>
            </a:extLst>
          </p:cNvPr>
          <p:cNvSpPr>
            <a:spLocks noGrp="1"/>
          </p:cNvSpPr>
          <p:nvPr>
            <p:ph type="title"/>
          </p:nvPr>
        </p:nvSpPr>
        <p:spPr>
          <a:xfrm>
            <a:off x="0" y="2246274"/>
            <a:ext cx="3037398" cy="1669773"/>
          </a:xfrm>
        </p:spPr>
        <p:txBody>
          <a:bodyPr/>
          <a:lstStyle/>
          <a:p>
            <a:pPr algn="ctr"/>
            <a:r>
              <a:rPr lang="en-US" dirty="0"/>
              <a:t>Try It Out 3!</a:t>
            </a:r>
            <a:endParaRPr lang="en-US" b="0" dirty="0"/>
          </a:p>
        </p:txBody>
      </p:sp>
      <p:pic>
        <p:nvPicPr>
          <p:cNvPr id="6" name="Picture 5" descr="Picture of a reimbursable snack">
            <a:extLst>
              <a:ext uri="{FF2B5EF4-FFF2-40B4-BE49-F238E27FC236}">
                <a16:creationId xmlns:a16="http://schemas.microsoft.com/office/drawing/2014/main" id="{2CCB67EA-EA58-384C-9FE6-4CF9BBA86BDA}"/>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88117" y="3200713"/>
            <a:ext cx="2418595" cy="1611711"/>
          </a:xfrm>
          <a:prstGeom prst="rect">
            <a:avLst/>
          </a:prstGeom>
          <a:ln w="22225">
            <a:solidFill>
              <a:schemeClr val="bg1"/>
            </a:solidFill>
          </a:ln>
        </p:spPr>
      </p:pic>
      <p:sp>
        <p:nvSpPr>
          <p:cNvPr id="11" name="Rectangle 10">
            <a:extLst>
              <a:ext uri="{FF2B5EF4-FFF2-40B4-BE49-F238E27FC236}">
                <a16:creationId xmlns:a16="http://schemas.microsoft.com/office/drawing/2014/main" id="{F9632252-D1D2-2447-8030-5C361FB250F7}"/>
              </a:ext>
            </a:extLst>
          </p:cNvPr>
          <p:cNvSpPr/>
          <p:nvPr/>
        </p:nvSpPr>
        <p:spPr>
          <a:xfrm>
            <a:off x="3599712" y="1061654"/>
            <a:ext cx="4799448" cy="400110"/>
          </a:xfrm>
          <a:prstGeom prst="rect">
            <a:avLst/>
          </a:prstGeom>
        </p:spPr>
        <p:txBody>
          <a:bodyPr wrap="square">
            <a:spAutoFit/>
          </a:bodyPr>
          <a:lstStyle/>
          <a:p>
            <a:pPr>
              <a:spcBef>
                <a:spcPts val="1200"/>
              </a:spcBef>
              <a:buClr>
                <a:srgbClr val="0D5929"/>
              </a:buClr>
            </a:pPr>
            <a:r>
              <a:rPr lang="en-US" sz="2000" dirty="0">
                <a:solidFill>
                  <a:schemeClr val="tx1">
                    <a:lumMod val="65000"/>
                    <a:lumOff val="35000"/>
                  </a:schemeClr>
                </a:solidFill>
                <a:latin typeface="Helvetica" pitchFamily="2" charset="0"/>
              </a:rPr>
              <a:t>Which snacks are reimbursable? </a:t>
            </a:r>
          </a:p>
        </p:txBody>
      </p:sp>
      <p:sp>
        <p:nvSpPr>
          <p:cNvPr id="13" name="TextBox 12">
            <a:extLst>
              <a:ext uri="{FF2B5EF4-FFF2-40B4-BE49-F238E27FC236}">
                <a16:creationId xmlns:a16="http://schemas.microsoft.com/office/drawing/2014/main" id="{BCC53135-53BE-4442-92D6-B1D3FC720A7E}"/>
              </a:ext>
            </a:extLst>
          </p:cNvPr>
          <p:cNvSpPr txBox="1"/>
          <p:nvPr/>
        </p:nvSpPr>
        <p:spPr>
          <a:xfrm>
            <a:off x="3549428" y="1765821"/>
            <a:ext cx="1648208" cy="261610"/>
          </a:xfrm>
          <a:prstGeom prst="rect">
            <a:avLst/>
          </a:prstGeom>
          <a:noFill/>
        </p:spPr>
        <p:txBody>
          <a:bodyPr wrap="none" rtlCol="0">
            <a:spAutoFit/>
          </a:bodyPr>
          <a:lstStyle/>
          <a:p>
            <a:r>
              <a:rPr lang="en-US" sz="1100" b="1" dirty="0">
                <a:solidFill>
                  <a:schemeClr val="tx1">
                    <a:lumMod val="65000"/>
                    <a:lumOff val="35000"/>
                  </a:schemeClr>
                </a:solidFill>
                <a:latin typeface="Helvetica" pitchFamily="2" charset="0"/>
              </a:rPr>
              <a:t>Choose all that apply:</a:t>
            </a:r>
          </a:p>
        </p:txBody>
      </p:sp>
      <p:sp>
        <p:nvSpPr>
          <p:cNvPr id="12" name="Rectangle 11">
            <a:extLst>
              <a:ext uri="{FF2B5EF4-FFF2-40B4-BE49-F238E27FC236}">
                <a16:creationId xmlns:a16="http://schemas.microsoft.com/office/drawing/2014/main" id="{E80667EC-7B21-B844-969A-F9156CD5E0BD}"/>
              </a:ext>
            </a:extLst>
          </p:cNvPr>
          <p:cNvSpPr/>
          <p:nvPr/>
        </p:nvSpPr>
        <p:spPr>
          <a:xfrm>
            <a:off x="3599713" y="2070102"/>
            <a:ext cx="4093860" cy="3077766"/>
          </a:xfrm>
          <a:prstGeom prst="rect">
            <a:avLst/>
          </a:prstGeom>
        </p:spPr>
        <p:txBody>
          <a:bodyPr wrap="square">
            <a:spAutoFit/>
          </a:bodyPr>
          <a:lstStyle/>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Bananas, sunflower seed butter, and water</a:t>
            </a:r>
          </a:p>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Watermelon cubes and orange juice </a:t>
            </a:r>
          </a:p>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Carrot sticks, bean dip, and milk</a:t>
            </a:r>
          </a:p>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Grilled cheese sandwiches (made with whole grain-rich toast and cheddar cheese) and water </a:t>
            </a:r>
          </a:p>
          <a:p>
            <a:pPr marL="342900" indent="-342900">
              <a:spcBef>
                <a:spcPts val="1200"/>
              </a:spcBef>
              <a:buClr>
                <a:srgbClr val="0D5929"/>
              </a:buClr>
              <a:buFont typeface="+mj-lt"/>
              <a:buAutoNum type="alphaUcPeriod"/>
            </a:pPr>
            <a:endParaRPr lang="en-US" sz="1600" dirty="0">
              <a:solidFill>
                <a:schemeClr val="tx1">
                  <a:lumMod val="65000"/>
                  <a:lumOff val="35000"/>
                </a:schemeClr>
              </a:solidFill>
              <a:latin typeface="Helvetica" pitchFamily="2" charset="0"/>
            </a:endParaRPr>
          </a:p>
          <a:p>
            <a:pPr marL="342900" indent="-342900">
              <a:spcBef>
                <a:spcPts val="1200"/>
              </a:spcBef>
              <a:buClr>
                <a:srgbClr val="0D5929"/>
              </a:buClr>
              <a:buFont typeface="+mj-lt"/>
              <a:buAutoNum type="alphaUcPeriod"/>
            </a:pPr>
            <a:endParaRPr lang="en-US" sz="1600" dirty="0">
              <a:solidFill>
                <a:schemeClr val="tx1">
                  <a:lumMod val="65000"/>
                  <a:lumOff val="35000"/>
                </a:schemeClr>
              </a:solidFill>
              <a:latin typeface="Helvetica" pitchFamily="2" charset="0"/>
            </a:endParaRPr>
          </a:p>
        </p:txBody>
      </p:sp>
    </p:spTree>
    <p:extLst>
      <p:ext uri="{BB962C8B-B14F-4D97-AF65-F5344CB8AC3E}">
        <p14:creationId xmlns:p14="http://schemas.microsoft.com/office/powerpoint/2010/main" val="1929753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Question mark">
            <a:extLst>
              <a:ext uri="{FF2B5EF4-FFF2-40B4-BE49-F238E27FC236}">
                <a16:creationId xmlns:a16="http://schemas.microsoft.com/office/drawing/2014/main" id="{3CDC9BC1-D9CD-424E-8A7D-FE3F5491659B}"/>
              </a:ext>
              <a:ext uri="{C183D7F6-B498-43B3-948B-1728B52AA6E4}">
                <adec:decorative xmlns:adec="http://schemas.microsoft.com/office/drawing/2017/decorative" val="0"/>
              </a:ext>
            </a:extLst>
          </p:cNvPr>
          <p:cNvSpPr txBox="1"/>
          <p:nvPr/>
        </p:nvSpPr>
        <p:spPr>
          <a:xfrm>
            <a:off x="-68054" y="1536564"/>
            <a:ext cx="3173506" cy="1938992"/>
          </a:xfrm>
          <a:prstGeom prst="rect">
            <a:avLst/>
          </a:prstGeom>
          <a:noFill/>
        </p:spPr>
        <p:txBody>
          <a:bodyPr wrap="square" rtlCol="0">
            <a:spAutoFit/>
          </a:bodyPr>
          <a:lstStyle/>
          <a:p>
            <a:pPr algn="ctr"/>
            <a:r>
              <a:rPr lang="en-US" sz="12000" b="1" dirty="0">
                <a:solidFill>
                  <a:srgbClr val="0D5929"/>
                </a:solidFill>
                <a:latin typeface="Helvetica" pitchFamily="2" charset="0"/>
              </a:rPr>
              <a:t>?</a:t>
            </a:r>
          </a:p>
        </p:txBody>
      </p:sp>
      <p:sp>
        <p:nvSpPr>
          <p:cNvPr id="2" name="Title 1">
            <a:extLst>
              <a:ext uri="{FF2B5EF4-FFF2-40B4-BE49-F238E27FC236}">
                <a16:creationId xmlns:a16="http://schemas.microsoft.com/office/drawing/2014/main" id="{94755CF0-EA1B-BF44-A9E8-B10C9AE77E02}"/>
              </a:ext>
            </a:extLst>
          </p:cNvPr>
          <p:cNvSpPr>
            <a:spLocks noGrp="1"/>
          </p:cNvSpPr>
          <p:nvPr>
            <p:ph type="title"/>
          </p:nvPr>
        </p:nvSpPr>
        <p:spPr>
          <a:xfrm>
            <a:off x="0" y="3077985"/>
            <a:ext cx="3037398" cy="1669773"/>
          </a:xfrm>
        </p:spPr>
        <p:txBody>
          <a:bodyPr/>
          <a:lstStyle/>
          <a:p>
            <a:pPr algn="ctr"/>
            <a:r>
              <a:rPr lang="en-US" dirty="0"/>
              <a:t>Try It Out 3!</a:t>
            </a:r>
            <a:br>
              <a:rPr lang="en-US" dirty="0"/>
            </a:br>
            <a:r>
              <a:rPr lang="en-US" dirty="0"/>
              <a:t>Answer</a:t>
            </a:r>
            <a:endParaRPr lang="en-US" b="0" dirty="0"/>
          </a:p>
        </p:txBody>
      </p:sp>
      <p:sp>
        <p:nvSpPr>
          <p:cNvPr id="30" name="Rectangle 29">
            <a:extLst>
              <a:ext uri="{FF2B5EF4-FFF2-40B4-BE49-F238E27FC236}">
                <a16:creationId xmlns:a16="http://schemas.microsoft.com/office/drawing/2014/main" id="{890F42CD-DDDF-BD43-8BE2-A4B278655EB2}"/>
              </a:ext>
            </a:extLst>
          </p:cNvPr>
          <p:cNvSpPr/>
          <p:nvPr/>
        </p:nvSpPr>
        <p:spPr>
          <a:xfrm>
            <a:off x="3599712" y="1061654"/>
            <a:ext cx="4799448" cy="400110"/>
          </a:xfrm>
          <a:prstGeom prst="rect">
            <a:avLst/>
          </a:prstGeom>
        </p:spPr>
        <p:txBody>
          <a:bodyPr wrap="square">
            <a:spAutoFit/>
          </a:bodyPr>
          <a:lstStyle/>
          <a:p>
            <a:pPr>
              <a:spcBef>
                <a:spcPts val="1200"/>
              </a:spcBef>
              <a:buClr>
                <a:srgbClr val="0D5929"/>
              </a:buClr>
            </a:pPr>
            <a:r>
              <a:rPr lang="en-US" sz="2000" dirty="0">
                <a:solidFill>
                  <a:schemeClr val="tx1">
                    <a:lumMod val="65000"/>
                    <a:lumOff val="35000"/>
                  </a:schemeClr>
                </a:solidFill>
                <a:latin typeface="Helvetica" pitchFamily="2" charset="0"/>
              </a:rPr>
              <a:t>Which snacks are reimbursable? </a:t>
            </a:r>
          </a:p>
        </p:txBody>
      </p:sp>
      <p:sp>
        <p:nvSpPr>
          <p:cNvPr id="10" name="TextBox 9">
            <a:extLst>
              <a:ext uri="{FF2B5EF4-FFF2-40B4-BE49-F238E27FC236}">
                <a16:creationId xmlns:a16="http://schemas.microsoft.com/office/drawing/2014/main" id="{39BC7986-E5D9-2F45-8F47-D3BA2F9BC404}"/>
              </a:ext>
            </a:extLst>
          </p:cNvPr>
          <p:cNvSpPr txBox="1"/>
          <p:nvPr/>
        </p:nvSpPr>
        <p:spPr>
          <a:xfrm>
            <a:off x="3549428" y="1765821"/>
            <a:ext cx="1851789" cy="261610"/>
          </a:xfrm>
          <a:prstGeom prst="rect">
            <a:avLst/>
          </a:prstGeom>
          <a:noFill/>
        </p:spPr>
        <p:txBody>
          <a:bodyPr wrap="none" rtlCol="0">
            <a:spAutoFit/>
          </a:bodyPr>
          <a:lstStyle/>
          <a:p>
            <a:r>
              <a:rPr lang="en-US" sz="1100" b="1" dirty="0">
                <a:solidFill>
                  <a:schemeClr val="tx1">
                    <a:lumMod val="65000"/>
                    <a:lumOff val="35000"/>
                  </a:schemeClr>
                </a:solidFill>
                <a:latin typeface="Helvetica" pitchFamily="2" charset="0"/>
              </a:rPr>
              <a:t>The correct answers are:</a:t>
            </a:r>
          </a:p>
        </p:txBody>
      </p:sp>
      <p:sp>
        <p:nvSpPr>
          <p:cNvPr id="9" name="L-Shape 8" descr="Checkmark">
            <a:extLst>
              <a:ext uri="{FF2B5EF4-FFF2-40B4-BE49-F238E27FC236}">
                <a16:creationId xmlns:a16="http://schemas.microsoft.com/office/drawing/2014/main" id="{AB41D558-E94C-8344-B738-CCF9B1F7F359}"/>
              </a:ext>
            </a:extLst>
          </p:cNvPr>
          <p:cNvSpPr/>
          <p:nvPr/>
        </p:nvSpPr>
        <p:spPr>
          <a:xfrm rot="18190754">
            <a:off x="3367121" y="2132123"/>
            <a:ext cx="243534" cy="105584"/>
          </a:xfrm>
          <a:prstGeom prst="corner">
            <a:avLst>
              <a:gd name="adj1" fmla="val 15877"/>
              <a:gd name="adj2" fmla="val 15877"/>
            </a:avLst>
          </a:prstGeom>
          <a:solidFill>
            <a:srgbClr val="14504F"/>
          </a:solidFill>
          <a:ln w="28575">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ross 32" descr="X mark">
            <a:extLst>
              <a:ext uri="{FF2B5EF4-FFF2-40B4-BE49-F238E27FC236}">
                <a16:creationId xmlns:a16="http://schemas.microsoft.com/office/drawing/2014/main" id="{03C6B490-E77E-9D42-A582-3E84A5B31762}"/>
              </a:ext>
            </a:extLst>
          </p:cNvPr>
          <p:cNvSpPr/>
          <p:nvPr/>
        </p:nvSpPr>
        <p:spPr>
          <a:xfrm rot="2700000">
            <a:off x="3333895" y="2703749"/>
            <a:ext cx="302021" cy="302021"/>
          </a:xfrm>
          <a:prstGeom prst="plus">
            <a:avLst>
              <a:gd name="adj" fmla="val 47368"/>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Shape 30" descr="Checkmark">
            <a:extLst>
              <a:ext uri="{FF2B5EF4-FFF2-40B4-BE49-F238E27FC236}">
                <a16:creationId xmlns:a16="http://schemas.microsoft.com/office/drawing/2014/main" id="{8B0647DA-959E-964C-832B-D57E0900FEF4}"/>
              </a:ext>
            </a:extLst>
          </p:cNvPr>
          <p:cNvSpPr/>
          <p:nvPr/>
        </p:nvSpPr>
        <p:spPr>
          <a:xfrm rot="18190754">
            <a:off x="3367121" y="3172647"/>
            <a:ext cx="243534" cy="105584"/>
          </a:xfrm>
          <a:prstGeom prst="corner">
            <a:avLst>
              <a:gd name="adj1" fmla="val 15877"/>
              <a:gd name="adj2" fmla="val 15877"/>
            </a:avLst>
          </a:prstGeom>
          <a:solidFill>
            <a:srgbClr val="14504F"/>
          </a:solidFill>
          <a:ln w="28575">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Shape 31" descr="Checkmark">
            <a:extLst>
              <a:ext uri="{FF2B5EF4-FFF2-40B4-BE49-F238E27FC236}">
                <a16:creationId xmlns:a16="http://schemas.microsoft.com/office/drawing/2014/main" id="{F11F1A54-BD3A-1D40-8882-94BD354FE7AA}"/>
              </a:ext>
            </a:extLst>
          </p:cNvPr>
          <p:cNvSpPr/>
          <p:nvPr/>
        </p:nvSpPr>
        <p:spPr>
          <a:xfrm rot="18190754">
            <a:off x="3367121" y="3574668"/>
            <a:ext cx="243534" cy="105584"/>
          </a:xfrm>
          <a:prstGeom prst="corner">
            <a:avLst>
              <a:gd name="adj1" fmla="val 15877"/>
              <a:gd name="adj2" fmla="val 15877"/>
            </a:avLst>
          </a:prstGeom>
          <a:solidFill>
            <a:srgbClr val="14504F"/>
          </a:solidFill>
          <a:ln w="28575">
            <a:solidFill>
              <a:srgbClr val="0D5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F4B4FB9-1F38-EB41-90AC-5E0FFC2BA447}"/>
              </a:ext>
            </a:extLst>
          </p:cNvPr>
          <p:cNvSpPr/>
          <p:nvPr/>
        </p:nvSpPr>
        <p:spPr>
          <a:xfrm>
            <a:off x="3599713" y="2070102"/>
            <a:ext cx="4093860" cy="2277547"/>
          </a:xfrm>
          <a:prstGeom prst="rect">
            <a:avLst/>
          </a:prstGeom>
        </p:spPr>
        <p:txBody>
          <a:bodyPr wrap="square">
            <a:spAutoFit/>
          </a:bodyPr>
          <a:lstStyle/>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Bananas, sunflower seed butter, and water</a:t>
            </a:r>
          </a:p>
          <a:p>
            <a:pPr marL="342900" indent="-342900">
              <a:spcBef>
                <a:spcPts val="1200"/>
              </a:spcBef>
              <a:buClr>
                <a:srgbClr val="FF0000"/>
              </a:buClr>
              <a:buFont typeface="+mj-lt"/>
              <a:buAutoNum type="alphaUcPeriod"/>
            </a:pPr>
            <a:r>
              <a:rPr lang="en-US" sz="1600" dirty="0">
                <a:solidFill>
                  <a:srgbClr val="FF0000"/>
                </a:solidFill>
                <a:latin typeface="Helvetica" pitchFamily="2" charset="0"/>
              </a:rPr>
              <a:t>Watermelon cubes and orange juice </a:t>
            </a:r>
          </a:p>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Carrot sticks, bean dip, and milk</a:t>
            </a:r>
          </a:p>
          <a:p>
            <a:pPr marL="342900" indent="-342900">
              <a:spcBef>
                <a:spcPts val="1200"/>
              </a:spcBef>
              <a:buClr>
                <a:srgbClr val="0D5929"/>
              </a:buClr>
              <a:buFont typeface="+mj-lt"/>
              <a:buAutoNum type="alphaUcPeriod"/>
            </a:pPr>
            <a:r>
              <a:rPr lang="en-US" sz="1600" dirty="0">
                <a:solidFill>
                  <a:schemeClr val="tx1">
                    <a:lumMod val="65000"/>
                    <a:lumOff val="35000"/>
                  </a:schemeClr>
                </a:solidFill>
                <a:latin typeface="Helvetica" pitchFamily="2" charset="0"/>
              </a:rPr>
              <a:t>Grilled cheese sandwiches (made with whole grain-rich toast and cheddar cheese) and water </a:t>
            </a:r>
          </a:p>
        </p:txBody>
      </p:sp>
      <p:sp>
        <p:nvSpPr>
          <p:cNvPr id="6" name="Rectangle 5" descr="[decorative]">
            <a:extLst>
              <a:ext uri="{FF2B5EF4-FFF2-40B4-BE49-F238E27FC236}">
                <a16:creationId xmlns:a16="http://schemas.microsoft.com/office/drawing/2014/main" id="{A233A7B1-06DD-1623-9E86-014E9AEBAA4E}"/>
              </a:ext>
            </a:extLst>
          </p:cNvPr>
          <p:cNvSpPr/>
          <p:nvPr/>
        </p:nvSpPr>
        <p:spPr>
          <a:xfrm>
            <a:off x="4026836" y="2134982"/>
            <a:ext cx="818931" cy="242028"/>
          </a:xfrm>
          <a:prstGeom prst="rect">
            <a:avLst/>
          </a:prstGeom>
          <a:solidFill>
            <a:srgbClr val="FF0000">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latin typeface="+mj-lt"/>
            </a:endParaRPr>
          </a:p>
        </p:txBody>
      </p:sp>
      <p:sp>
        <p:nvSpPr>
          <p:cNvPr id="8" name="Rectangle 7" descr="[decorative]">
            <a:extLst>
              <a:ext uri="{FF2B5EF4-FFF2-40B4-BE49-F238E27FC236}">
                <a16:creationId xmlns:a16="http://schemas.microsoft.com/office/drawing/2014/main" id="{182F1521-2CF5-E22F-4420-DA3C496C6994}"/>
              </a:ext>
            </a:extLst>
          </p:cNvPr>
          <p:cNvSpPr/>
          <p:nvPr/>
        </p:nvSpPr>
        <p:spPr>
          <a:xfrm>
            <a:off x="4947385" y="2073302"/>
            <a:ext cx="1952381" cy="362957"/>
          </a:xfrm>
          <a:prstGeom prst="rect">
            <a:avLst/>
          </a:prstGeom>
          <a:solidFill>
            <a:srgbClr val="884B28">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latin typeface="+mj-lt"/>
            </a:endParaRPr>
          </a:p>
        </p:txBody>
      </p:sp>
      <p:sp>
        <p:nvSpPr>
          <p:cNvPr id="4" name="Rectangle 3" descr="[decorative]">
            <a:extLst>
              <a:ext uri="{FF2B5EF4-FFF2-40B4-BE49-F238E27FC236}">
                <a16:creationId xmlns:a16="http://schemas.microsoft.com/office/drawing/2014/main" id="{6E633A4F-8D12-D39F-65F5-206C5BFF9B77}"/>
              </a:ext>
            </a:extLst>
          </p:cNvPr>
          <p:cNvSpPr/>
          <p:nvPr/>
        </p:nvSpPr>
        <p:spPr>
          <a:xfrm>
            <a:off x="4012573" y="2725900"/>
            <a:ext cx="3283375" cy="299504"/>
          </a:xfrm>
          <a:prstGeom prst="rect">
            <a:avLst/>
          </a:prstGeom>
          <a:solidFill>
            <a:srgbClr val="FF0000">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latin typeface="+mj-lt"/>
            </a:endParaRPr>
          </a:p>
        </p:txBody>
      </p:sp>
      <p:sp>
        <p:nvSpPr>
          <p:cNvPr id="15" name="Rectangle 14" descr="[decorative]">
            <a:extLst>
              <a:ext uri="{FF2B5EF4-FFF2-40B4-BE49-F238E27FC236}">
                <a16:creationId xmlns:a16="http://schemas.microsoft.com/office/drawing/2014/main" id="{3CFF4A4B-C489-7B11-6728-45C7BEF2E18D}"/>
              </a:ext>
            </a:extLst>
          </p:cNvPr>
          <p:cNvSpPr/>
          <p:nvPr/>
        </p:nvSpPr>
        <p:spPr>
          <a:xfrm>
            <a:off x="4001737" y="3123598"/>
            <a:ext cx="2023678" cy="299504"/>
          </a:xfrm>
          <a:prstGeom prst="rect">
            <a:avLst/>
          </a:prstGeom>
          <a:solidFill>
            <a:srgbClr val="00B050">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latin typeface="+mj-lt"/>
            </a:endParaRPr>
          </a:p>
        </p:txBody>
      </p:sp>
      <p:sp>
        <p:nvSpPr>
          <p:cNvPr id="3" name="Rectangle 2" descr="[decorative]">
            <a:extLst>
              <a:ext uri="{FF2B5EF4-FFF2-40B4-BE49-F238E27FC236}">
                <a16:creationId xmlns:a16="http://schemas.microsoft.com/office/drawing/2014/main" id="{D05351DC-10F2-DB54-2946-121399553E9C}"/>
              </a:ext>
            </a:extLst>
          </p:cNvPr>
          <p:cNvSpPr/>
          <p:nvPr/>
        </p:nvSpPr>
        <p:spPr>
          <a:xfrm>
            <a:off x="6587730" y="3130117"/>
            <a:ext cx="312036" cy="299504"/>
          </a:xfrm>
          <a:prstGeom prst="rect">
            <a:avLst/>
          </a:prstGeom>
          <a:solidFill>
            <a:srgbClr val="00B0F0">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latin typeface="+mj-lt"/>
            </a:endParaRPr>
          </a:p>
        </p:txBody>
      </p:sp>
      <p:sp>
        <p:nvSpPr>
          <p:cNvPr id="16" name="Rectangle 15" descr="[decorative]">
            <a:extLst>
              <a:ext uri="{FF2B5EF4-FFF2-40B4-BE49-F238E27FC236}">
                <a16:creationId xmlns:a16="http://schemas.microsoft.com/office/drawing/2014/main" id="{ABC352A7-47D9-2B3A-DF44-701B7CF98DB1}"/>
              </a:ext>
            </a:extLst>
          </p:cNvPr>
          <p:cNvSpPr/>
          <p:nvPr/>
        </p:nvSpPr>
        <p:spPr>
          <a:xfrm>
            <a:off x="4014946" y="3776448"/>
            <a:ext cx="1915145" cy="299504"/>
          </a:xfrm>
          <a:prstGeom prst="rect">
            <a:avLst/>
          </a:prstGeom>
          <a:solidFill>
            <a:srgbClr val="FFC000">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dirty="0">
              <a:latin typeface="+mj-lt"/>
            </a:endParaRPr>
          </a:p>
        </p:txBody>
      </p:sp>
      <p:sp>
        <p:nvSpPr>
          <p:cNvPr id="7" name="Rectangle 6" descr="[decorative]">
            <a:extLst>
              <a:ext uri="{FF2B5EF4-FFF2-40B4-BE49-F238E27FC236}">
                <a16:creationId xmlns:a16="http://schemas.microsoft.com/office/drawing/2014/main" id="{EBD836BA-8F3A-9EB6-2E99-AAC4AFF9B1F7}"/>
              </a:ext>
            </a:extLst>
          </p:cNvPr>
          <p:cNvSpPr/>
          <p:nvPr/>
        </p:nvSpPr>
        <p:spPr>
          <a:xfrm>
            <a:off x="6406875" y="3790456"/>
            <a:ext cx="758989" cy="285496"/>
          </a:xfrm>
          <a:prstGeom prst="rect">
            <a:avLst/>
          </a:prstGeom>
          <a:solidFill>
            <a:srgbClr val="884B28">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latin typeface="+mj-lt"/>
            </a:endParaRPr>
          </a:p>
        </p:txBody>
      </p:sp>
      <p:sp>
        <p:nvSpPr>
          <p:cNvPr id="17" name="Rectangle 16" descr="[decorative]">
            <a:extLst>
              <a:ext uri="{FF2B5EF4-FFF2-40B4-BE49-F238E27FC236}">
                <a16:creationId xmlns:a16="http://schemas.microsoft.com/office/drawing/2014/main" id="{1340217E-91B6-45BE-E64D-3C22B24AA99F}"/>
              </a:ext>
            </a:extLst>
          </p:cNvPr>
          <p:cNvSpPr/>
          <p:nvPr/>
        </p:nvSpPr>
        <p:spPr>
          <a:xfrm>
            <a:off x="4012264" y="4069053"/>
            <a:ext cx="758989" cy="235877"/>
          </a:xfrm>
          <a:prstGeom prst="rect">
            <a:avLst/>
          </a:prstGeom>
          <a:solidFill>
            <a:srgbClr val="884B28">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latin typeface="+mj-lt"/>
            </a:endParaRPr>
          </a:p>
        </p:txBody>
      </p:sp>
      <p:sp>
        <p:nvSpPr>
          <p:cNvPr id="11" name="Rectangle 10">
            <a:extLst>
              <a:ext uri="{FF2B5EF4-FFF2-40B4-BE49-F238E27FC236}">
                <a16:creationId xmlns:a16="http://schemas.microsoft.com/office/drawing/2014/main" id="{78D21BCE-68D9-4B46-AF51-BB752FBC4C59}"/>
              </a:ext>
            </a:extLst>
          </p:cNvPr>
          <p:cNvSpPr/>
          <p:nvPr/>
        </p:nvSpPr>
        <p:spPr>
          <a:xfrm>
            <a:off x="7629947" y="2079569"/>
            <a:ext cx="1321965" cy="646331"/>
          </a:xfrm>
          <a:prstGeom prst="rect">
            <a:avLst/>
          </a:prstGeom>
        </p:spPr>
        <p:txBody>
          <a:bodyPr wrap="none">
            <a:spAutoFit/>
          </a:bodyPr>
          <a:lstStyle/>
          <a:p>
            <a:r>
              <a:rPr lang="en-US" sz="1200" b="1" dirty="0">
                <a:solidFill>
                  <a:srgbClr val="FF0000"/>
                </a:solidFill>
                <a:latin typeface="Helvetica" pitchFamily="2" charset="0"/>
              </a:rPr>
              <a:t>Fruit</a:t>
            </a:r>
            <a:r>
              <a:rPr lang="en-US" sz="1200" dirty="0">
                <a:solidFill>
                  <a:schemeClr val="tx1">
                    <a:lumMod val="65000"/>
                    <a:lumOff val="35000"/>
                  </a:schemeClr>
                </a:solidFill>
                <a:latin typeface="Helvetica" pitchFamily="2" charset="0"/>
              </a:rPr>
              <a:t> </a:t>
            </a:r>
          </a:p>
          <a:p>
            <a:r>
              <a:rPr lang="en-US" sz="1200" b="1" dirty="0">
                <a:solidFill>
                  <a:srgbClr val="884B28"/>
                </a:solidFill>
                <a:latin typeface="Helvetica" pitchFamily="2" charset="0"/>
              </a:rPr>
              <a:t>Meat Alternates</a:t>
            </a:r>
          </a:p>
          <a:p>
            <a:endParaRPr lang="en-US" sz="1200" dirty="0">
              <a:solidFill>
                <a:schemeClr val="tx1">
                  <a:lumMod val="65000"/>
                  <a:lumOff val="35000"/>
                </a:schemeClr>
              </a:solidFill>
              <a:latin typeface="Helvetica" pitchFamily="2" charset="0"/>
            </a:endParaRPr>
          </a:p>
        </p:txBody>
      </p:sp>
      <p:sp>
        <p:nvSpPr>
          <p:cNvPr id="12" name="Rectangle 11">
            <a:extLst>
              <a:ext uri="{FF2B5EF4-FFF2-40B4-BE49-F238E27FC236}">
                <a16:creationId xmlns:a16="http://schemas.microsoft.com/office/drawing/2014/main" id="{C7500A1C-AD92-254E-867E-E0DFFC362311}"/>
              </a:ext>
            </a:extLst>
          </p:cNvPr>
          <p:cNvSpPr/>
          <p:nvPr/>
        </p:nvSpPr>
        <p:spPr>
          <a:xfrm>
            <a:off x="7629947" y="2661933"/>
            <a:ext cx="527709" cy="461665"/>
          </a:xfrm>
          <a:prstGeom prst="rect">
            <a:avLst/>
          </a:prstGeom>
        </p:spPr>
        <p:txBody>
          <a:bodyPr wrap="none">
            <a:spAutoFit/>
          </a:bodyPr>
          <a:lstStyle/>
          <a:p>
            <a:r>
              <a:rPr lang="en-US" sz="1200" b="1" dirty="0">
                <a:solidFill>
                  <a:schemeClr val="tx1">
                    <a:lumMod val="65000"/>
                    <a:lumOff val="35000"/>
                  </a:schemeClr>
                </a:solidFill>
                <a:latin typeface="Helvetica" pitchFamily="2" charset="0"/>
              </a:rPr>
              <a:t>Fruit</a:t>
            </a:r>
            <a:br>
              <a:rPr lang="en-US" sz="1200" b="1" dirty="0">
                <a:solidFill>
                  <a:schemeClr val="tx1">
                    <a:lumMod val="65000"/>
                    <a:lumOff val="35000"/>
                  </a:schemeClr>
                </a:solidFill>
                <a:latin typeface="Helvetica" pitchFamily="2" charset="0"/>
              </a:rPr>
            </a:br>
            <a:r>
              <a:rPr lang="en-US" sz="1200" b="1" dirty="0">
                <a:solidFill>
                  <a:schemeClr val="tx1">
                    <a:lumMod val="65000"/>
                    <a:lumOff val="35000"/>
                  </a:schemeClr>
                </a:solidFill>
                <a:latin typeface="Helvetica" pitchFamily="2" charset="0"/>
              </a:rPr>
              <a:t>Fruit</a:t>
            </a:r>
          </a:p>
        </p:txBody>
      </p:sp>
      <p:sp>
        <p:nvSpPr>
          <p:cNvPr id="13" name="Rectangle 12">
            <a:extLst>
              <a:ext uri="{FF2B5EF4-FFF2-40B4-BE49-F238E27FC236}">
                <a16:creationId xmlns:a16="http://schemas.microsoft.com/office/drawing/2014/main" id="{FB4B9D5A-42C5-3D4F-8BB5-38DDB49F052F}"/>
              </a:ext>
            </a:extLst>
          </p:cNvPr>
          <p:cNvSpPr/>
          <p:nvPr/>
        </p:nvSpPr>
        <p:spPr>
          <a:xfrm>
            <a:off x="7629947" y="3130117"/>
            <a:ext cx="1030667" cy="646331"/>
          </a:xfrm>
          <a:prstGeom prst="rect">
            <a:avLst/>
          </a:prstGeom>
        </p:spPr>
        <p:txBody>
          <a:bodyPr wrap="none">
            <a:spAutoFit/>
          </a:bodyPr>
          <a:lstStyle/>
          <a:p>
            <a:r>
              <a:rPr lang="en-US" sz="1200" b="1" dirty="0">
                <a:solidFill>
                  <a:srgbClr val="00B050"/>
                </a:solidFill>
                <a:latin typeface="Helvetica" pitchFamily="2" charset="0"/>
              </a:rPr>
              <a:t>Vegetables</a:t>
            </a:r>
            <a:r>
              <a:rPr lang="en-US" sz="1200" dirty="0">
                <a:solidFill>
                  <a:schemeClr val="tx1">
                    <a:lumMod val="65000"/>
                    <a:lumOff val="35000"/>
                  </a:schemeClr>
                </a:solidFill>
                <a:latin typeface="Helvetica" pitchFamily="2" charset="0"/>
              </a:rPr>
              <a:t> </a:t>
            </a:r>
          </a:p>
          <a:p>
            <a:r>
              <a:rPr lang="en-US" sz="1200" b="1" dirty="0">
                <a:solidFill>
                  <a:srgbClr val="00B0F0"/>
                </a:solidFill>
                <a:latin typeface="Helvetica" pitchFamily="2" charset="0"/>
              </a:rPr>
              <a:t>Milk</a:t>
            </a:r>
          </a:p>
          <a:p>
            <a:endParaRPr lang="en-US" sz="1200" dirty="0">
              <a:solidFill>
                <a:schemeClr val="tx1">
                  <a:lumMod val="65000"/>
                  <a:lumOff val="35000"/>
                </a:schemeClr>
              </a:solidFill>
              <a:latin typeface="Helvetica" pitchFamily="2" charset="0"/>
            </a:endParaRPr>
          </a:p>
        </p:txBody>
      </p:sp>
      <p:sp>
        <p:nvSpPr>
          <p:cNvPr id="14" name="Rectangle 13">
            <a:extLst>
              <a:ext uri="{FF2B5EF4-FFF2-40B4-BE49-F238E27FC236}">
                <a16:creationId xmlns:a16="http://schemas.microsoft.com/office/drawing/2014/main" id="{0AE9B9E5-2414-0E4B-872E-A609BE22AD2D}"/>
              </a:ext>
            </a:extLst>
          </p:cNvPr>
          <p:cNvSpPr/>
          <p:nvPr/>
        </p:nvSpPr>
        <p:spPr>
          <a:xfrm>
            <a:off x="7629947" y="3658599"/>
            <a:ext cx="1321965" cy="646331"/>
          </a:xfrm>
          <a:prstGeom prst="rect">
            <a:avLst/>
          </a:prstGeom>
        </p:spPr>
        <p:txBody>
          <a:bodyPr wrap="none">
            <a:spAutoFit/>
          </a:bodyPr>
          <a:lstStyle/>
          <a:p>
            <a:r>
              <a:rPr lang="en-US" sz="1200" b="1" dirty="0">
                <a:solidFill>
                  <a:srgbClr val="FFC000"/>
                </a:solidFill>
                <a:latin typeface="Helvetica" pitchFamily="2" charset="0"/>
              </a:rPr>
              <a:t>Grains </a:t>
            </a:r>
          </a:p>
          <a:p>
            <a:r>
              <a:rPr lang="en-US" sz="1200" b="1" dirty="0">
                <a:solidFill>
                  <a:srgbClr val="884B28"/>
                </a:solidFill>
                <a:latin typeface="Helvetica" pitchFamily="2" charset="0"/>
              </a:rPr>
              <a:t>Meat Alternates</a:t>
            </a:r>
          </a:p>
          <a:p>
            <a:endParaRPr lang="en-US" sz="1200" dirty="0">
              <a:solidFill>
                <a:schemeClr val="tx1">
                  <a:lumMod val="65000"/>
                  <a:lumOff val="35000"/>
                </a:schemeClr>
              </a:solidFill>
              <a:latin typeface="Helvetica" pitchFamily="2" charset="0"/>
            </a:endParaRPr>
          </a:p>
        </p:txBody>
      </p:sp>
    </p:spTree>
    <p:extLst>
      <p:ext uri="{BB962C8B-B14F-4D97-AF65-F5344CB8AC3E}">
        <p14:creationId xmlns:p14="http://schemas.microsoft.com/office/powerpoint/2010/main" val="2623262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73F9E-EB6D-FD46-9FBC-6529E99C5CEE}"/>
              </a:ext>
            </a:extLst>
          </p:cNvPr>
          <p:cNvSpPr>
            <a:spLocks noGrp="1"/>
          </p:cNvSpPr>
          <p:nvPr>
            <p:ph type="title"/>
          </p:nvPr>
        </p:nvSpPr>
        <p:spPr>
          <a:xfrm>
            <a:off x="229189" y="274320"/>
            <a:ext cx="8555277" cy="475488"/>
          </a:xfrm>
        </p:spPr>
        <p:txBody>
          <a:bodyPr/>
          <a:lstStyle/>
          <a:p>
            <a:r>
              <a:rPr lang="en-US" dirty="0">
                <a:solidFill>
                  <a:srgbClr val="0D5929"/>
                </a:solidFill>
              </a:rPr>
              <a:t>Vegetable Recipes for the CACFP </a:t>
            </a:r>
          </a:p>
        </p:txBody>
      </p:sp>
      <p:pic>
        <p:nvPicPr>
          <p:cNvPr id="17" name="Picture 16" descr="[decorative]">
            <a:extLst>
              <a:ext uri="{FF2B5EF4-FFF2-40B4-BE49-F238E27FC236}">
                <a16:creationId xmlns:a16="http://schemas.microsoft.com/office/drawing/2014/main" id="{5E51F42F-5E4F-9E4F-81E1-905C99C5B2B3}"/>
              </a:ext>
            </a:extLst>
          </p:cNvPr>
          <p:cNvPicPr>
            <a:picLocks noChangeAspect="1"/>
          </p:cNvPicPr>
          <p:nvPr/>
        </p:nvPicPr>
        <p:blipFill rotWithShape="1">
          <a:blip r:embed="rId3"/>
          <a:srcRect l="3611" r="81677"/>
          <a:stretch/>
        </p:blipFill>
        <p:spPr>
          <a:xfrm>
            <a:off x="229189" y="1281426"/>
            <a:ext cx="842100" cy="2933564"/>
          </a:xfrm>
          <a:prstGeom prst="rect">
            <a:avLst/>
          </a:prstGeom>
          <a:effectLst>
            <a:outerShdw blurRad="63500" sx="102000" sy="102000" algn="ctr" rotWithShape="0">
              <a:srgbClr val="000000">
                <a:alpha val="10000"/>
              </a:srgbClr>
            </a:outerShdw>
          </a:effectLst>
        </p:spPr>
      </p:pic>
      <p:grpSp>
        <p:nvGrpSpPr>
          <p:cNvPr id="3" name="Group 2" descr="Pictures of USDA's standardized recipe collection">
            <a:extLst>
              <a:ext uri="{FF2B5EF4-FFF2-40B4-BE49-F238E27FC236}">
                <a16:creationId xmlns:a16="http://schemas.microsoft.com/office/drawing/2014/main" id="{23ABDB57-BC1F-4445-8C7B-8E1CDA0F93C7}"/>
              </a:ext>
            </a:extLst>
          </p:cNvPr>
          <p:cNvGrpSpPr/>
          <p:nvPr/>
        </p:nvGrpSpPr>
        <p:grpSpPr>
          <a:xfrm>
            <a:off x="1165382" y="1158029"/>
            <a:ext cx="7163603" cy="3180435"/>
            <a:chOff x="1165382" y="1158029"/>
            <a:chExt cx="7163603" cy="3180435"/>
          </a:xfrm>
        </p:grpSpPr>
        <p:pic>
          <p:nvPicPr>
            <p:cNvPr id="20" name="Picture 19" descr="Standardized recipe">
              <a:extLst>
                <a:ext uri="{FF2B5EF4-FFF2-40B4-BE49-F238E27FC236}">
                  <a16:creationId xmlns:a16="http://schemas.microsoft.com/office/drawing/2014/main" id="{DA479516-FC68-C54D-AA52-C633F1C15E8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65382" y="1158030"/>
              <a:ext cx="2393065" cy="1590180"/>
            </a:xfrm>
            <a:prstGeom prst="rect">
              <a:avLst/>
            </a:prstGeom>
          </p:spPr>
        </p:pic>
        <p:pic>
          <p:nvPicPr>
            <p:cNvPr id="6" name="Picture 5" descr="Standardized recipe">
              <a:extLst>
                <a:ext uri="{FF2B5EF4-FFF2-40B4-BE49-F238E27FC236}">
                  <a16:creationId xmlns:a16="http://schemas.microsoft.com/office/drawing/2014/main" id="{F93EC188-8B84-2A4A-8E9E-8ED3442C5651}"/>
                </a:ext>
              </a:extLst>
            </p:cNvPr>
            <p:cNvPicPr>
              <a:picLocks noChangeAspect="1"/>
            </p:cNvPicPr>
            <p:nvPr/>
          </p:nvPicPr>
          <p:blipFill>
            <a:blip r:embed="rId5"/>
            <a:stretch>
              <a:fillRect/>
            </a:stretch>
          </p:blipFill>
          <p:spPr>
            <a:xfrm>
              <a:off x="3558446" y="1158029"/>
              <a:ext cx="2385269" cy="1590179"/>
            </a:xfrm>
            <a:prstGeom prst="rect">
              <a:avLst/>
            </a:prstGeom>
          </p:spPr>
        </p:pic>
        <p:pic>
          <p:nvPicPr>
            <p:cNvPr id="4" name="Picture 3" descr="Standardized recipe">
              <a:extLst>
                <a:ext uri="{FF2B5EF4-FFF2-40B4-BE49-F238E27FC236}">
                  <a16:creationId xmlns:a16="http://schemas.microsoft.com/office/drawing/2014/main" id="{8DFCB715-4121-3F45-B468-54B52CCF80FD}"/>
                </a:ext>
              </a:extLst>
            </p:cNvPr>
            <p:cNvPicPr>
              <a:picLocks noChangeAspect="1"/>
            </p:cNvPicPr>
            <p:nvPr/>
          </p:nvPicPr>
          <p:blipFill>
            <a:blip r:embed="rId6"/>
            <a:stretch>
              <a:fillRect/>
            </a:stretch>
          </p:blipFill>
          <p:spPr>
            <a:xfrm>
              <a:off x="5943715" y="1158030"/>
              <a:ext cx="2385270" cy="1590180"/>
            </a:xfrm>
            <a:prstGeom prst="rect">
              <a:avLst/>
            </a:prstGeom>
          </p:spPr>
        </p:pic>
        <p:pic>
          <p:nvPicPr>
            <p:cNvPr id="19" name="Picture 18" descr="Standardized recipe">
              <a:extLst>
                <a:ext uri="{FF2B5EF4-FFF2-40B4-BE49-F238E27FC236}">
                  <a16:creationId xmlns:a16="http://schemas.microsoft.com/office/drawing/2014/main" id="{3BF9E88A-BF31-6349-A1DC-9C8AEAF2F36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67817" y="2748284"/>
              <a:ext cx="2385269" cy="1590180"/>
            </a:xfrm>
            <a:prstGeom prst="rect">
              <a:avLst/>
            </a:prstGeom>
          </p:spPr>
        </p:pic>
        <p:pic>
          <p:nvPicPr>
            <p:cNvPr id="11" name="Picture 10" descr="Standardized recipe">
              <a:extLst>
                <a:ext uri="{FF2B5EF4-FFF2-40B4-BE49-F238E27FC236}">
                  <a16:creationId xmlns:a16="http://schemas.microsoft.com/office/drawing/2014/main" id="{BC11CADB-7961-FC43-8800-B10B68985D8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553085" y="2748284"/>
              <a:ext cx="2385270" cy="1590180"/>
            </a:xfrm>
            <a:prstGeom prst="rect">
              <a:avLst/>
            </a:prstGeom>
          </p:spPr>
        </p:pic>
        <p:pic>
          <p:nvPicPr>
            <p:cNvPr id="16" name="Picture 15" descr="Standardized recipe">
              <a:extLst>
                <a:ext uri="{FF2B5EF4-FFF2-40B4-BE49-F238E27FC236}">
                  <a16:creationId xmlns:a16="http://schemas.microsoft.com/office/drawing/2014/main" id="{40CE7A3F-C2D6-444C-A5AA-D36250DBDE2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943715" y="2748208"/>
              <a:ext cx="2385270" cy="1590180"/>
            </a:xfrm>
            <a:prstGeom prst="rect">
              <a:avLst/>
            </a:prstGeom>
          </p:spPr>
        </p:pic>
      </p:grpSp>
      <p:pic>
        <p:nvPicPr>
          <p:cNvPr id="10" name="Picture 9" descr="Hyperlink Icon">
            <a:extLst>
              <a:ext uri="{FF2B5EF4-FFF2-40B4-BE49-F238E27FC236}">
                <a16:creationId xmlns:a16="http://schemas.microsoft.com/office/drawing/2014/main" id="{5EBA5825-5408-DE40-B186-7EA9EC5E8E1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21562" y="4660276"/>
            <a:ext cx="275267" cy="275267"/>
          </a:xfrm>
          <a:prstGeom prst="rect">
            <a:avLst/>
          </a:prstGeom>
        </p:spPr>
      </p:pic>
      <p:sp>
        <p:nvSpPr>
          <p:cNvPr id="13" name="TextBox 12">
            <a:extLst>
              <a:ext uri="{FF2B5EF4-FFF2-40B4-BE49-F238E27FC236}">
                <a16:creationId xmlns:a16="http://schemas.microsoft.com/office/drawing/2014/main" id="{50E937D0-5384-D046-8EB4-1240F450F314}"/>
              </a:ext>
            </a:extLst>
          </p:cNvPr>
          <p:cNvSpPr txBox="1"/>
          <p:nvPr/>
        </p:nvSpPr>
        <p:spPr>
          <a:xfrm>
            <a:off x="3559196" y="4628632"/>
            <a:ext cx="1895262" cy="338554"/>
          </a:xfrm>
          <a:prstGeom prst="rect">
            <a:avLst/>
          </a:prstGeom>
          <a:noFill/>
        </p:spPr>
        <p:txBody>
          <a:bodyPr wrap="square" rtlCol="0">
            <a:spAutoFit/>
          </a:bodyPr>
          <a:lstStyle/>
          <a:p>
            <a:pPr algn="ctr"/>
            <a:r>
              <a:rPr lang="en-US" sz="1600" b="1" u="sng" dirty="0">
                <a:solidFill>
                  <a:srgbClr val="007100"/>
                </a:solidFill>
                <a:hlinkClick r:id="rId11">
                  <a:extLst>
                    <a:ext uri="{A12FA001-AC4F-418D-AE19-62706E023703}">
                      <ahyp:hlinkClr xmlns:ahyp="http://schemas.microsoft.com/office/drawing/2018/hyperlinkcolor" val="tx"/>
                    </a:ext>
                  </a:extLst>
                </a:hlinkClick>
              </a:rPr>
              <a:t>theicn.org/</a:t>
            </a:r>
            <a:r>
              <a:rPr lang="en-US" sz="1600" b="1" u="sng" dirty="0" err="1">
                <a:solidFill>
                  <a:srgbClr val="007100"/>
                </a:solidFill>
                <a:hlinkClick r:id="rId11">
                  <a:extLst>
                    <a:ext uri="{A12FA001-AC4F-418D-AE19-62706E023703}">
                      <ahyp:hlinkClr xmlns:ahyp="http://schemas.microsoft.com/office/drawing/2018/hyperlinkcolor" val="tx"/>
                    </a:ext>
                  </a:extLst>
                </a:hlinkClick>
              </a:rPr>
              <a:t>cnrb</a:t>
            </a:r>
            <a:r>
              <a:rPr lang="en-US" sz="1600" b="1" u="sng" dirty="0">
                <a:solidFill>
                  <a:srgbClr val="007100"/>
                </a:solidFill>
                <a:hlinkClick r:id="rId11">
                  <a:extLst>
                    <a:ext uri="{A12FA001-AC4F-418D-AE19-62706E023703}">
                      <ahyp:hlinkClr xmlns:ahyp="http://schemas.microsoft.com/office/drawing/2018/hyperlinkcolor" val="tx"/>
                    </a:ext>
                  </a:extLst>
                </a:hlinkClick>
              </a:rPr>
              <a:t>/</a:t>
            </a:r>
            <a:endParaRPr lang="en-US" sz="1600" b="1" u="sng" dirty="0">
              <a:solidFill>
                <a:srgbClr val="007100"/>
              </a:solidFill>
            </a:endParaRPr>
          </a:p>
        </p:txBody>
      </p:sp>
    </p:spTree>
    <p:extLst>
      <p:ext uri="{BB962C8B-B14F-4D97-AF65-F5344CB8AC3E}">
        <p14:creationId xmlns:p14="http://schemas.microsoft.com/office/powerpoint/2010/main" val="1409893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Lst>
          </p:cNvPr>
          <p:cNvSpPr>
            <a:spLocks noGrp="1"/>
          </p:cNvSpPr>
          <p:nvPr>
            <p:ph type="title"/>
          </p:nvPr>
        </p:nvSpPr>
        <p:spPr>
          <a:xfrm>
            <a:off x="0" y="12700"/>
            <a:ext cx="9144000" cy="850790"/>
          </a:xfrm>
        </p:spPr>
        <p:txBody>
          <a:bodyPr/>
          <a:lstStyle/>
          <a:p>
            <a:r>
              <a:rPr lang="en-US" sz="3000" dirty="0"/>
              <a:t>Offering Vegetables at Meals and Snacks</a:t>
            </a:r>
            <a:endParaRPr lang="en-US" sz="3000" dirty="0">
              <a:latin typeface="Arial" panose="020B0604020202020204" pitchFamily="34" charset="0"/>
              <a:cs typeface="Arial" panose="020B0604020202020204" pitchFamily="34" charset="0"/>
            </a:endParaRPr>
          </a:p>
        </p:txBody>
      </p:sp>
      <p:pic>
        <p:nvPicPr>
          <p:cNvPr id="11" name="Picture 10" descr="Serving Vegetables in the CACFP worksheet">
            <a:extLst>
              <a:ext uri="{FF2B5EF4-FFF2-40B4-BE49-F238E27FC236}">
                <a16:creationId xmlns:a16="http://schemas.microsoft.com/office/drawing/2014/main" id="{489AA3A2-F438-274D-BC36-13EF8D87CF87}"/>
              </a:ext>
            </a:extLst>
          </p:cNvPr>
          <p:cNvPicPr>
            <a:picLocks noChangeAspect="1"/>
          </p:cNvPicPr>
          <p:nvPr/>
        </p:nvPicPr>
        <p:blipFill>
          <a:blip r:embed="rId3"/>
          <a:srcRect/>
          <a:stretch/>
        </p:blipFill>
        <p:spPr>
          <a:xfrm>
            <a:off x="106138" y="956352"/>
            <a:ext cx="3103469" cy="3988876"/>
          </a:xfrm>
          <a:prstGeom prst="rect">
            <a:avLst/>
          </a:prstGeom>
          <a:effectLst>
            <a:outerShdw blurRad="63500" sx="102000" sy="102000" algn="ctr" rotWithShape="0">
              <a:srgbClr val="000000">
                <a:alpha val="10000"/>
              </a:srgbClr>
            </a:outerShdw>
          </a:effectLst>
        </p:spPr>
      </p:pic>
      <p:sp>
        <p:nvSpPr>
          <p:cNvPr id="12" name="Snip Same Side Corner Rectangle 11" descr="[decorative]">
            <a:extLst>
              <a:ext uri="{FF2B5EF4-FFF2-40B4-BE49-F238E27FC236}">
                <a16:creationId xmlns:a16="http://schemas.microsoft.com/office/drawing/2014/main" id="{4D7583A1-13AF-1A44-9D00-53610572B102}"/>
              </a:ext>
            </a:extLst>
          </p:cNvPr>
          <p:cNvSpPr/>
          <p:nvPr/>
        </p:nvSpPr>
        <p:spPr>
          <a:xfrm rot="16200000">
            <a:off x="2756533" y="1507315"/>
            <a:ext cx="3429556" cy="2886951"/>
          </a:xfrm>
          <a:prstGeom prst="snip2SameRect">
            <a:avLst>
              <a:gd name="adj1" fmla="val 26673"/>
              <a:gd name="adj2" fmla="val 0"/>
            </a:avLst>
          </a:prstGeom>
          <a:gradFill flip="none" rotWithShape="1">
            <a:gsLst>
              <a:gs pos="0">
                <a:schemeClr val="accent3">
                  <a:lumMod val="45000"/>
                  <a:lumOff val="55000"/>
                  <a:alpha val="0"/>
                </a:schemeClr>
              </a:gs>
              <a:gs pos="25000">
                <a:schemeClr val="accent3">
                  <a:lumMod val="45000"/>
                  <a:lumOff val="55000"/>
                </a:schemeClr>
              </a:gs>
              <a:gs pos="93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descr="[decorative] ">
            <a:extLst>
              <a:ext uri="{FF2B5EF4-FFF2-40B4-BE49-F238E27FC236}">
                <a16:creationId xmlns:a16="http://schemas.microsoft.com/office/drawing/2014/main" id="{1878E0D4-3850-B645-9A14-F92A552A5DA1}"/>
              </a:ext>
              <a:ext uri="{C183D7F6-B498-43B3-948B-1728B52AA6E4}">
                <adec:decorative xmlns:adec="http://schemas.microsoft.com/office/drawing/2017/decorative" val="1"/>
              </a:ext>
            </a:extLst>
          </p:cNvPr>
          <p:cNvSpPr/>
          <p:nvPr/>
        </p:nvSpPr>
        <p:spPr>
          <a:xfrm>
            <a:off x="3684581" y="1193369"/>
            <a:ext cx="4343541" cy="3556862"/>
          </a:xfrm>
          <a:prstGeom prst="roundRect">
            <a:avLst>
              <a:gd name="adj" fmla="val 4586"/>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BC86992-97EC-BE4D-B4AB-5165E31302E7}"/>
              </a:ext>
            </a:extLst>
          </p:cNvPr>
          <p:cNvSpPr/>
          <p:nvPr/>
        </p:nvSpPr>
        <p:spPr>
          <a:xfrm>
            <a:off x="3962749" y="1464693"/>
            <a:ext cx="3787204" cy="3200876"/>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
                <a:srgbClr val="4E8DD1"/>
              </a:buClr>
              <a:buSzTx/>
              <a:buFontTx/>
              <a:buNone/>
              <a:tabLst/>
              <a:defRPr/>
            </a:pPr>
            <a:r>
              <a:rPr lang="en-US" sz="1600" b="1" dirty="0">
                <a:solidFill>
                  <a:srgbClr val="0D5929"/>
                </a:solidFill>
                <a:latin typeface="Helvetica" pitchFamily="2" charset="0"/>
              </a:rPr>
              <a:t>Serving Vegetables in the Child and Adult Care Food Program </a:t>
            </a:r>
          </a:p>
          <a:p>
            <a:pPr marL="0" marR="0" lvl="0" indent="0" algn="l" defTabSz="457200" rtl="0" eaLnBrk="1" fontAlgn="auto" latinLnBrk="0" hangingPunct="1">
              <a:lnSpc>
                <a:spcPct val="100000"/>
              </a:lnSpc>
              <a:spcBef>
                <a:spcPts val="1200"/>
              </a:spcBef>
              <a:spcAft>
                <a:spcPts val="0"/>
              </a:spcAft>
              <a:buClr>
                <a:srgbClr val="4E8DD1"/>
              </a:buClr>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Offering vegetables at meals and snacks:</a:t>
            </a:r>
          </a:p>
          <a:p>
            <a:pPr marL="285750" marR="0" lvl="0" indent="-285750" algn="l" defTabSz="457200" rtl="0" eaLnBrk="1" fontAlgn="auto" latinLnBrk="0" hangingPunct="1">
              <a:lnSpc>
                <a:spcPct val="100000"/>
              </a:lnSpc>
              <a:spcBef>
                <a:spcPts val="1200"/>
              </a:spcBef>
              <a:spcAft>
                <a:spcPts val="0"/>
              </a:spcAft>
              <a:buClr>
                <a:srgbClr val="4E8DD1"/>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Helps children and adults get important nutrients like potassium, folate (folic acid), vitamin A, and vitamin C.</a:t>
            </a:r>
          </a:p>
          <a:p>
            <a:pPr marL="285750" marR="0" lvl="0" indent="-285750" algn="l" defTabSz="457200" rtl="0" eaLnBrk="1" fontAlgn="auto" latinLnBrk="0" hangingPunct="1">
              <a:lnSpc>
                <a:spcPct val="100000"/>
              </a:lnSpc>
              <a:spcBef>
                <a:spcPts val="1200"/>
              </a:spcBef>
              <a:spcAft>
                <a:spcPts val="0"/>
              </a:spcAft>
              <a:buClr>
                <a:srgbClr val="4E8DD1"/>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Provides dietary fiber, which contributes to a feeling of fullness.</a:t>
            </a:r>
          </a:p>
          <a:p>
            <a:pPr marL="285750" marR="0" lvl="0" indent="-285750" algn="l" defTabSz="457200" rtl="0" eaLnBrk="1" fontAlgn="auto" latinLnBrk="0" hangingPunct="1">
              <a:lnSpc>
                <a:spcPct val="100000"/>
              </a:lnSpc>
              <a:spcBef>
                <a:spcPts val="1200"/>
              </a:spcBef>
              <a:spcAft>
                <a:spcPts val="0"/>
              </a:spcAft>
              <a:buClr>
                <a:srgbClr val="4E8DD1"/>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Adds color, crunch, and flavor to meals and snacks.</a:t>
            </a:r>
          </a:p>
          <a:p>
            <a:pPr marL="285750" marR="0" lvl="0" indent="-285750" algn="l" defTabSz="457200" rtl="0" eaLnBrk="1" fontAlgn="auto" latinLnBrk="0" hangingPunct="1">
              <a:lnSpc>
                <a:spcPct val="100000"/>
              </a:lnSpc>
              <a:spcBef>
                <a:spcPts val="1200"/>
              </a:spcBef>
              <a:spcAft>
                <a:spcPts val="0"/>
              </a:spcAft>
              <a:buClr>
                <a:srgbClr val="4E8DD1"/>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Helps reduce the risk of certain diseases, like heart disease and Type 2 diabetes, later in life.</a:t>
            </a:r>
          </a:p>
        </p:txBody>
      </p:sp>
    </p:spTree>
    <p:extLst>
      <p:ext uri="{BB962C8B-B14F-4D97-AF65-F5344CB8AC3E}">
        <p14:creationId xmlns:p14="http://schemas.microsoft.com/office/powerpoint/2010/main" val="3296639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73F9E-EB6D-FD46-9FBC-6529E99C5CEE}"/>
              </a:ext>
            </a:extLst>
          </p:cNvPr>
          <p:cNvSpPr>
            <a:spLocks noGrp="1"/>
          </p:cNvSpPr>
          <p:nvPr>
            <p:ph type="title"/>
          </p:nvPr>
        </p:nvSpPr>
        <p:spPr>
          <a:xfrm>
            <a:off x="229189" y="274320"/>
            <a:ext cx="8555277" cy="475488"/>
          </a:xfrm>
        </p:spPr>
        <p:txBody>
          <a:bodyPr/>
          <a:lstStyle/>
          <a:p>
            <a:r>
              <a:rPr lang="en-US" dirty="0">
                <a:solidFill>
                  <a:srgbClr val="0D5929"/>
                </a:solidFill>
                <a:latin typeface="Arial" panose="020B0604020202020204" pitchFamily="34" charset="0"/>
                <a:cs typeface="Arial" panose="020B0604020202020204" pitchFamily="34" charset="0"/>
              </a:rPr>
              <a:t>Food Buying Guide</a:t>
            </a:r>
          </a:p>
        </p:txBody>
      </p:sp>
      <p:pic>
        <p:nvPicPr>
          <p:cNvPr id="4" name="Picture 3" descr="Multiple devices showing the home page of the Food Buying Guide">
            <a:extLst>
              <a:ext uri="{FF2B5EF4-FFF2-40B4-BE49-F238E27FC236}">
                <a16:creationId xmlns:a16="http://schemas.microsoft.com/office/drawing/2014/main" id="{7719C1E2-AC5A-A72A-686B-75CF2BBC68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287" y="839449"/>
            <a:ext cx="6766626" cy="3657636"/>
          </a:xfrm>
          <a:prstGeom prst="rect">
            <a:avLst/>
          </a:prstGeom>
        </p:spPr>
      </p:pic>
      <p:pic>
        <p:nvPicPr>
          <p:cNvPr id="9" name="Picture 8" descr="Hyperlink Icon">
            <a:extLst>
              <a:ext uri="{FF2B5EF4-FFF2-40B4-BE49-F238E27FC236}">
                <a16:creationId xmlns:a16="http://schemas.microsoft.com/office/drawing/2014/main" id="{02F8B393-5E26-EF4C-8514-1CB3654C1E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22634" y="4586726"/>
            <a:ext cx="275267" cy="275267"/>
          </a:xfrm>
          <a:prstGeom prst="rect">
            <a:avLst/>
          </a:prstGeom>
        </p:spPr>
      </p:pic>
      <p:sp>
        <p:nvSpPr>
          <p:cNvPr id="5" name="TextBox 4">
            <a:extLst>
              <a:ext uri="{FF2B5EF4-FFF2-40B4-BE49-F238E27FC236}">
                <a16:creationId xmlns:a16="http://schemas.microsoft.com/office/drawing/2014/main" id="{877E95C4-30B7-EC44-FA12-C451B1170162}"/>
              </a:ext>
            </a:extLst>
          </p:cNvPr>
          <p:cNvSpPr txBox="1"/>
          <p:nvPr/>
        </p:nvSpPr>
        <p:spPr>
          <a:xfrm>
            <a:off x="3080085" y="4533578"/>
            <a:ext cx="2589196" cy="40011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2000" b="1" u="sng" dirty="0">
                <a:solidFill>
                  <a:srgbClr val="0D5929"/>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fns.usda.gov/</a:t>
            </a:r>
            <a:r>
              <a:rPr lang="en-US" sz="2000" b="1" u="sng" dirty="0" err="1">
                <a:solidFill>
                  <a:srgbClr val="0D5929"/>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tn</a:t>
            </a:r>
            <a:r>
              <a:rPr lang="en-US" sz="2000" b="1" u="sng" dirty="0">
                <a:solidFill>
                  <a:srgbClr val="0D5929"/>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t>
            </a:r>
            <a:r>
              <a:rPr lang="en-US" sz="2000" b="1" u="sng" dirty="0" err="1">
                <a:solidFill>
                  <a:srgbClr val="0D5929"/>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fbg</a:t>
            </a:r>
            <a:endParaRPr lang="en-US" sz="2000" b="1" u="sng" dirty="0">
              <a:solidFill>
                <a:srgbClr val="0D592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9558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73F9E-EB6D-FD46-9FBC-6529E99C5CEE}"/>
              </a:ext>
            </a:extLst>
          </p:cNvPr>
          <p:cNvSpPr>
            <a:spLocks noGrp="1"/>
          </p:cNvSpPr>
          <p:nvPr>
            <p:ph type="title"/>
          </p:nvPr>
        </p:nvSpPr>
        <p:spPr>
          <a:xfrm>
            <a:off x="229189" y="274320"/>
            <a:ext cx="8555277" cy="475488"/>
          </a:xfrm>
        </p:spPr>
        <p:txBody>
          <a:bodyPr/>
          <a:lstStyle/>
          <a:p>
            <a:r>
              <a:rPr lang="en-US" dirty="0"/>
              <a:t>Try Days</a:t>
            </a:r>
            <a:endParaRPr lang="en-US" dirty="0">
              <a:solidFill>
                <a:srgbClr val="0D5929"/>
              </a:solidFill>
            </a:endParaRPr>
          </a:p>
        </p:txBody>
      </p:sp>
      <p:grpSp>
        <p:nvGrpSpPr>
          <p:cNvPr id="3" name="Group 2" descr="Taste-testing ballots">
            <a:extLst>
              <a:ext uri="{FF2B5EF4-FFF2-40B4-BE49-F238E27FC236}">
                <a16:creationId xmlns:a16="http://schemas.microsoft.com/office/drawing/2014/main" id="{2BB6D28C-169A-1F49-8EE5-703317205C35}"/>
              </a:ext>
            </a:extLst>
          </p:cNvPr>
          <p:cNvGrpSpPr/>
          <p:nvPr/>
        </p:nvGrpSpPr>
        <p:grpSpPr>
          <a:xfrm>
            <a:off x="747195" y="1213709"/>
            <a:ext cx="7558447" cy="3004329"/>
            <a:chOff x="747195" y="1213709"/>
            <a:chExt cx="7558447" cy="3004329"/>
          </a:xfrm>
        </p:grpSpPr>
        <p:pic>
          <p:nvPicPr>
            <p:cNvPr id="8" name="Picture 7" descr="Ballot #1">
              <a:extLst>
                <a:ext uri="{FF2B5EF4-FFF2-40B4-BE49-F238E27FC236}">
                  <a16:creationId xmlns:a16="http://schemas.microsoft.com/office/drawing/2014/main" id="{EFE2CC3C-0B28-E847-BC14-C88F7109CC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7195" y="1213710"/>
              <a:ext cx="2186585" cy="2812522"/>
            </a:xfrm>
            <a:prstGeom prst="rect">
              <a:avLst/>
            </a:prstGeom>
            <a:ln w="3175">
              <a:noFill/>
            </a:ln>
            <a:effectLst>
              <a:outerShdw blurRad="63500" sx="102000" sy="102000" algn="ctr" rotWithShape="0">
                <a:srgbClr val="000000">
                  <a:alpha val="10000"/>
                </a:srgbClr>
              </a:outerShdw>
            </a:effectLst>
          </p:spPr>
        </p:pic>
        <p:pic>
          <p:nvPicPr>
            <p:cNvPr id="9" name="Picture 8" descr="Ballot #2">
              <a:extLst>
                <a:ext uri="{FF2B5EF4-FFF2-40B4-BE49-F238E27FC236}">
                  <a16:creationId xmlns:a16="http://schemas.microsoft.com/office/drawing/2014/main" id="{742F7CC3-F589-384C-98A9-4BE77BE0CB2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938" b="-431"/>
            <a:stretch/>
          </p:blipFill>
          <p:spPr>
            <a:xfrm>
              <a:off x="3523593" y="1213709"/>
              <a:ext cx="4782049" cy="3004329"/>
            </a:xfrm>
            <a:prstGeom prst="rect">
              <a:avLst/>
            </a:prstGeom>
            <a:ln w="3175">
              <a:noFill/>
            </a:ln>
            <a:effectLst>
              <a:outerShdw blurRad="63500" sx="102000" sy="102000" algn="ctr" rotWithShape="0">
                <a:srgbClr val="000000">
                  <a:alpha val="10000"/>
                </a:srgbClr>
              </a:outerShdw>
            </a:effectLst>
          </p:spPr>
        </p:pic>
      </p:grpSp>
      <p:pic>
        <p:nvPicPr>
          <p:cNvPr id="10" name="Picture 9" descr="Hyperlink Icon">
            <a:extLst>
              <a:ext uri="{FF2B5EF4-FFF2-40B4-BE49-F238E27FC236}">
                <a16:creationId xmlns:a16="http://schemas.microsoft.com/office/drawing/2014/main" id="{5EBA5825-5408-DE40-B186-7EA9EC5E8E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84487" y="4522642"/>
            <a:ext cx="275267" cy="275267"/>
          </a:xfrm>
          <a:prstGeom prst="rect">
            <a:avLst/>
          </a:prstGeom>
        </p:spPr>
      </p:pic>
      <p:sp>
        <p:nvSpPr>
          <p:cNvPr id="5" name="TextBox 4">
            <a:extLst>
              <a:ext uri="{FF2B5EF4-FFF2-40B4-BE49-F238E27FC236}">
                <a16:creationId xmlns:a16="http://schemas.microsoft.com/office/drawing/2014/main" id="{44A87390-FF22-ABF7-B1E4-C1922785FEBB}"/>
              </a:ext>
            </a:extLst>
          </p:cNvPr>
          <p:cNvSpPr txBox="1"/>
          <p:nvPr/>
        </p:nvSpPr>
        <p:spPr>
          <a:xfrm>
            <a:off x="2750696" y="4460220"/>
            <a:ext cx="3512261" cy="40011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2000" b="1" u="sng" dirty="0">
                <a:solidFill>
                  <a:srgbClr val="0D5929"/>
                </a:solidFill>
                <a:latin typeface="Arial" panose="020B0604020202020204"/>
                <a:hlinkClick r:id="rId6">
                  <a:extLst>
                    <a:ext uri="{A12FA001-AC4F-418D-AE19-62706E023703}">
                      <ahyp:hlinkClr xmlns:ahyp="http://schemas.microsoft.com/office/drawing/2018/hyperlinkcolor" val="tx"/>
                    </a:ext>
                  </a:extLst>
                </a:hlinkClick>
              </a:rPr>
              <a:t>fns.usda.gov/</a:t>
            </a:r>
            <a:r>
              <a:rPr lang="en-US" sz="2000" b="1" u="sng" dirty="0" err="1">
                <a:solidFill>
                  <a:srgbClr val="0D5929"/>
                </a:solidFill>
                <a:latin typeface="Arial" panose="020B0604020202020204"/>
                <a:hlinkClick r:id="rId6">
                  <a:extLst>
                    <a:ext uri="{A12FA001-AC4F-418D-AE19-62706E023703}">
                      <ahyp:hlinkClr xmlns:ahyp="http://schemas.microsoft.com/office/drawing/2018/hyperlinkcolor" val="tx"/>
                    </a:ext>
                  </a:extLst>
                </a:hlinkClick>
              </a:rPr>
              <a:t>teamnutrition</a:t>
            </a:r>
            <a:endParaRPr lang="en-US" sz="2000" b="1" u="sng" dirty="0">
              <a:solidFill>
                <a:srgbClr val="0D5929"/>
              </a:solidFill>
              <a:latin typeface="Arial" panose="020B0604020202020204"/>
            </a:endParaRPr>
          </a:p>
        </p:txBody>
      </p:sp>
    </p:spTree>
    <p:extLst>
      <p:ext uri="{BB962C8B-B14F-4D97-AF65-F5344CB8AC3E}">
        <p14:creationId xmlns:p14="http://schemas.microsoft.com/office/powerpoint/2010/main" val="1713381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7C35A-73A6-1A49-BC45-FBF3E1D31931}"/>
              </a:ext>
            </a:extLst>
          </p:cNvPr>
          <p:cNvSpPr>
            <a:spLocks noGrp="1"/>
          </p:cNvSpPr>
          <p:nvPr>
            <p:ph type="title"/>
          </p:nvPr>
        </p:nvSpPr>
        <p:spPr/>
        <p:txBody>
          <a:bodyPr/>
          <a:lstStyle/>
          <a:p>
            <a:r>
              <a:rPr lang="en-US" dirty="0"/>
              <a:t>Seasonal Vegetables for Try-Days </a:t>
            </a:r>
          </a:p>
        </p:txBody>
      </p:sp>
      <p:pic>
        <p:nvPicPr>
          <p:cNvPr id="7" name="Picture 6" descr="Seasonal vegetables chart">
            <a:extLst>
              <a:ext uri="{FF2B5EF4-FFF2-40B4-BE49-F238E27FC236}">
                <a16:creationId xmlns:a16="http://schemas.microsoft.com/office/drawing/2014/main" id="{2C0800FC-3F70-1743-BD9F-60F410FED225}"/>
              </a:ext>
            </a:extLst>
          </p:cNvPr>
          <p:cNvPicPr>
            <a:picLocks noChangeAspect="1"/>
          </p:cNvPicPr>
          <p:nvPr/>
        </p:nvPicPr>
        <p:blipFill>
          <a:blip r:embed="rId3"/>
          <a:stretch>
            <a:fillRect/>
          </a:stretch>
        </p:blipFill>
        <p:spPr>
          <a:xfrm>
            <a:off x="67680" y="884233"/>
            <a:ext cx="5550529" cy="3844255"/>
          </a:xfrm>
          <a:prstGeom prst="rect">
            <a:avLst/>
          </a:prstGeom>
        </p:spPr>
      </p:pic>
      <p:sp>
        <p:nvSpPr>
          <p:cNvPr id="3" name="Title 7">
            <a:extLst>
              <a:ext uri="{FF2B5EF4-FFF2-40B4-BE49-F238E27FC236}">
                <a16:creationId xmlns:a16="http://schemas.microsoft.com/office/drawing/2014/main" id="{F23EDA17-0CE8-016E-0440-F3A694E1921C}"/>
              </a:ext>
            </a:extLst>
          </p:cNvPr>
          <p:cNvSpPr txBox="1">
            <a:spLocks/>
          </p:cNvSpPr>
          <p:nvPr/>
        </p:nvSpPr>
        <p:spPr>
          <a:xfrm>
            <a:off x="5514775" y="2925514"/>
            <a:ext cx="3517029"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spcBef>
                <a:spcPts val="1200"/>
              </a:spcBef>
              <a:buClr>
                <a:srgbClr val="0D5929"/>
              </a:buClr>
              <a:defRPr/>
            </a:pPr>
            <a:endParaRPr lang="en-US" sz="2000" dirty="0">
              <a:solidFill>
                <a:srgbClr val="0B563D"/>
              </a:solidFill>
              <a:latin typeface="Arial" panose="020B0604020202020204" pitchFamily="34" charset="0"/>
              <a:cs typeface="Arial" panose="020B0604020202020204" pitchFamily="34" charset="0"/>
            </a:endParaRPr>
          </a:p>
          <a:p>
            <a:pPr>
              <a:spcBef>
                <a:spcPts val="1200"/>
              </a:spcBef>
              <a:buClr>
                <a:srgbClr val="0D5929"/>
              </a:buClr>
              <a:defRPr/>
            </a:pPr>
            <a:r>
              <a:rPr lang="en-US" dirty="0">
                <a:solidFill>
                  <a:srgbClr val="0B563D"/>
                </a:solidFill>
                <a:latin typeface="Arial" panose="020B0604020202020204" pitchFamily="34" charset="0"/>
                <a:cs typeface="Arial" panose="020B0604020202020204" pitchFamily="34" charset="0"/>
              </a:rPr>
              <a:t>Try Day stickers at: </a:t>
            </a:r>
          </a:p>
          <a:p>
            <a:pPr>
              <a:spcBef>
                <a:spcPts val="1200"/>
              </a:spcBef>
              <a:buClr>
                <a:srgbClr val="0D5929"/>
              </a:buClr>
              <a:defRPr/>
            </a:pPr>
            <a:r>
              <a:rPr lang="en-US" sz="2000" b="1" u="sng" dirty="0">
                <a:solidFill>
                  <a:srgbClr val="0D5929"/>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fns.usda.gov/</a:t>
            </a:r>
            <a:r>
              <a:rPr lang="en-US" sz="2000" b="1" u="sng" dirty="0" err="1">
                <a:solidFill>
                  <a:srgbClr val="0D5929"/>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teamnutrition</a:t>
            </a:r>
            <a:endParaRPr lang="en-US" sz="2000" b="1" u="sng" dirty="0">
              <a:solidFill>
                <a:srgbClr val="0D5929"/>
              </a:solidFill>
              <a:latin typeface="Arial" panose="020B0604020202020204" pitchFamily="34" charset="0"/>
              <a:cs typeface="Arial" panose="020B0604020202020204" pitchFamily="34" charset="0"/>
            </a:endParaRPr>
          </a:p>
        </p:txBody>
      </p:sp>
      <p:pic>
        <p:nvPicPr>
          <p:cNvPr id="4" name="Picture 3" descr="image of Try Day sticker ">
            <a:extLst>
              <a:ext uri="{FF2B5EF4-FFF2-40B4-BE49-F238E27FC236}">
                <a16:creationId xmlns:a16="http://schemas.microsoft.com/office/drawing/2014/main" id="{0293916C-95B1-A0F9-242D-8BC8C23AB15F}"/>
              </a:ext>
            </a:extLst>
          </p:cNvPr>
          <p:cNvPicPr>
            <a:picLocks noChangeAspect="1"/>
          </p:cNvPicPr>
          <p:nvPr/>
        </p:nvPicPr>
        <p:blipFill>
          <a:blip r:embed="rId5"/>
          <a:stretch>
            <a:fillRect/>
          </a:stretch>
        </p:blipFill>
        <p:spPr>
          <a:xfrm>
            <a:off x="6437774" y="1151050"/>
            <a:ext cx="1774464" cy="1774464"/>
          </a:xfrm>
          <a:prstGeom prst="rect">
            <a:avLst/>
          </a:prstGeom>
        </p:spPr>
      </p:pic>
    </p:spTree>
    <p:extLst>
      <p:ext uri="{BB962C8B-B14F-4D97-AF65-F5344CB8AC3E}">
        <p14:creationId xmlns:p14="http://schemas.microsoft.com/office/powerpoint/2010/main" val="2614589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D953C-D078-EA0A-4EE9-6A09C666A3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DA8224-431B-F057-F3A0-5B92A293E977}"/>
              </a:ext>
            </a:extLst>
          </p:cNvPr>
          <p:cNvSpPr>
            <a:spLocks noGrp="1"/>
          </p:cNvSpPr>
          <p:nvPr>
            <p:ph type="title"/>
          </p:nvPr>
        </p:nvSpPr>
        <p:spPr>
          <a:xfrm>
            <a:off x="229189" y="274320"/>
            <a:ext cx="8555277" cy="475488"/>
          </a:xfrm>
        </p:spPr>
        <p:txBody>
          <a:bodyPr/>
          <a:lstStyle/>
          <a:p>
            <a:r>
              <a:rPr lang="en-US" dirty="0"/>
              <a:t>Nibbles for Health Newsletters </a:t>
            </a:r>
            <a:endParaRPr lang="en-US" dirty="0">
              <a:solidFill>
                <a:srgbClr val="0D5929"/>
              </a:solidFill>
            </a:endParaRPr>
          </a:p>
        </p:txBody>
      </p:sp>
      <p:grpSp>
        <p:nvGrpSpPr>
          <p:cNvPr id="3" name="Group 2" descr="&quot;Nibbles for Health&quot; newsletters">
            <a:extLst>
              <a:ext uri="{FF2B5EF4-FFF2-40B4-BE49-F238E27FC236}">
                <a16:creationId xmlns:a16="http://schemas.microsoft.com/office/drawing/2014/main" id="{A43982BF-0F66-6F4E-9A69-80A7264AEFE5}"/>
              </a:ext>
            </a:extLst>
          </p:cNvPr>
          <p:cNvGrpSpPr/>
          <p:nvPr/>
        </p:nvGrpSpPr>
        <p:grpSpPr>
          <a:xfrm>
            <a:off x="1528405" y="893498"/>
            <a:ext cx="5546760" cy="3360610"/>
            <a:chOff x="3126199" y="955367"/>
            <a:chExt cx="5546760" cy="3360610"/>
          </a:xfrm>
        </p:grpSpPr>
        <p:pic>
          <p:nvPicPr>
            <p:cNvPr id="17" name="Picture 16" descr="&quot;Nibbles for Health&quot; newsletter">
              <a:extLst>
                <a:ext uri="{FF2B5EF4-FFF2-40B4-BE49-F238E27FC236}">
                  <a16:creationId xmlns:a16="http://schemas.microsoft.com/office/drawing/2014/main" id="{FB639AA0-9D38-63CF-BB9C-9AE0E0E4840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126199" y="955367"/>
              <a:ext cx="2649116" cy="3358395"/>
            </a:xfrm>
            <a:prstGeom prst="rect">
              <a:avLst/>
            </a:prstGeom>
            <a:ln w="3175">
              <a:solidFill>
                <a:schemeClr val="bg1">
                  <a:lumMod val="85000"/>
                </a:schemeClr>
              </a:solidFill>
            </a:ln>
            <a:effectLst>
              <a:outerShdw blurRad="63500" sx="102000" sy="102000" algn="ctr" rotWithShape="0">
                <a:srgbClr val="000000">
                  <a:alpha val="10000"/>
                </a:srgbClr>
              </a:outerShdw>
            </a:effectLst>
          </p:spPr>
        </p:pic>
        <p:pic>
          <p:nvPicPr>
            <p:cNvPr id="18" name="Picture 17" descr="&quot;Nibbles for Health&quot; newsletter">
              <a:extLst>
                <a:ext uri="{FF2B5EF4-FFF2-40B4-BE49-F238E27FC236}">
                  <a16:creationId xmlns:a16="http://schemas.microsoft.com/office/drawing/2014/main" id="{7D1CDCDA-36DC-27B8-684F-36306F02680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021396" y="956473"/>
              <a:ext cx="2651563" cy="3359504"/>
            </a:xfrm>
            <a:prstGeom prst="rect">
              <a:avLst/>
            </a:prstGeom>
            <a:ln w="3175">
              <a:solidFill>
                <a:schemeClr val="bg1">
                  <a:lumMod val="85000"/>
                </a:schemeClr>
              </a:solidFill>
            </a:ln>
            <a:effectLst>
              <a:outerShdw blurRad="63500" sx="102000" sy="102000" algn="ctr" rotWithShape="0">
                <a:srgbClr val="000000">
                  <a:alpha val="10000"/>
                </a:srgbClr>
              </a:outerShdw>
            </a:effectLst>
          </p:spPr>
        </p:pic>
      </p:grpSp>
      <p:pic>
        <p:nvPicPr>
          <p:cNvPr id="4" name="Picture 3" descr="Hyperlink Icon">
            <a:extLst>
              <a:ext uri="{FF2B5EF4-FFF2-40B4-BE49-F238E27FC236}">
                <a16:creationId xmlns:a16="http://schemas.microsoft.com/office/drawing/2014/main" id="{16A9D536-D9F7-D9D0-058F-534376DCA7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84487" y="4522642"/>
            <a:ext cx="275267" cy="275267"/>
          </a:xfrm>
          <a:prstGeom prst="rect">
            <a:avLst/>
          </a:prstGeom>
        </p:spPr>
      </p:pic>
      <p:sp>
        <p:nvSpPr>
          <p:cNvPr id="5" name="TextBox 4">
            <a:extLst>
              <a:ext uri="{FF2B5EF4-FFF2-40B4-BE49-F238E27FC236}">
                <a16:creationId xmlns:a16="http://schemas.microsoft.com/office/drawing/2014/main" id="{B868B0D5-C110-FA4A-D3EA-7485E1BF6255}"/>
              </a:ext>
            </a:extLst>
          </p:cNvPr>
          <p:cNvSpPr txBox="1"/>
          <p:nvPr/>
        </p:nvSpPr>
        <p:spPr>
          <a:xfrm>
            <a:off x="2659754" y="4469070"/>
            <a:ext cx="3512261" cy="40011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2000" b="1" u="sng" dirty="0">
                <a:solidFill>
                  <a:srgbClr val="0D5929"/>
                </a:solidFill>
                <a:latin typeface="Arial" panose="020B0604020202020204"/>
                <a:hlinkClick r:id="rId6">
                  <a:extLst>
                    <a:ext uri="{A12FA001-AC4F-418D-AE19-62706E023703}">
                      <ahyp:hlinkClr xmlns:ahyp="http://schemas.microsoft.com/office/drawing/2018/hyperlinkcolor" val="tx"/>
                    </a:ext>
                  </a:extLst>
                </a:hlinkClick>
              </a:rPr>
              <a:t>fns.usda.gov/</a:t>
            </a:r>
            <a:r>
              <a:rPr lang="en-US" sz="2000" b="1" u="sng" dirty="0" err="1">
                <a:solidFill>
                  <a:srgbClr val="0D5929"/>
                </a:solidFill>
                <a:latin typeface="Arial" panose="020B0604020202020204"/>
                <a:hlinkClick r:id="rId6">
                  <a:extLst>
                    <a:ext uri="{A12FA001-AC4F-418D-AE19-62706E023703}">
                      <ahyp:hlinkClr xmlns:ahyp="http://schemas.microsoft.com/office/drawing/2018/hyperlinkcolor" val="tx"/>
                    </a:ext>
                  </a:extLst>
                </a:hlinkClick>
              </a:rPr>
              <a:t>teamnutrition</a:t>
            </a:r>
            <a:endParaRPr lang="en-US" sz="2000" b="1" u="sng" dirty="0">
              <a:solidFill>
                <a:srgbClr val="0D5929"/>
              </a:solidFill>
              <a:latin typeface="Arial" panose="020B0604020202020204"/>
            </a:endParaRPr>
          </a:p>
        </p:txBody>
      </p:sp>
    </p:spTree>
    <p:extLst>
      <p:ext uri="{BB962C8B-B14F-4D97-AF65-F5344CB8AC3E}">
        <p14:creationId xmlns:p14="http://schemas.microsoft.com/office/powerpoint/2010/main" val="3834901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73F9E-EB6D-FD46-9FBC-6529E99C5CEE}"/>
              </a:ext>
            </a:extLst>
          </p:cNvPr>
          <p:cNvSpPr>
            <a:spLocks noGrp="1"/>
          </p:cNvSpPr>
          <p:nvPr>
            <p:ph type="title"/>
          </p:nvPr>
        </p:nvSpPr>
        <p:spPr>
          <a:xfrm>
            <a:off x="229189" y="274320"/>
            <a:ext cx="8555277" cy="475488"/>
          </a:xfrm>
        </p:spPr>
        <p:txBody>
          <a:bodyPr/>
          <a:lstStyle/>
          <a:p>
            <a:r>
              <a:rPr lang="en-US" dirty="0"/>
              <a:t>Crediting Tip Sheets</a:t>
            </a:r>
            <a:endParaRPr lang="en-US" dirty="0">
              <a:solidFill>
                <a:srgbClr val="0D5929"/>
              </a:solidFill>
            </a:endParaRPr>
          </a:p>
        </p:txBody>
      </p:sp>
      <p:pic>
        <p:nvPicPr>
          <p:cNvPr id="4" name="Picture 3" descr="Hyperlink Icon">
            <a:extLst>
              <a:ext uri="{FF2B5EF4-FFF2-40B4-BE49-F238E27FC236}">
                <a16:creationId xmlns:a16="http://schemas.microsoft.com/office/drawing/2014/main" id="{9E2708E6-3D2E-FF7F-8D75-1C0D3DB9E1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8139" y="4466033"/>
            <a:ext cx="275267" cy="275267"/>
          </a:xfrm>
          <a:prstGeom prst="rect">
            <a:avLst/>
          </a:prstGeom>
        </p:spPr>
      </p:pic>
      <p:pic>
        <p:nvPicPr>
          <p:cNvPr id="6" name="Picture 5" descr="Icon highlighting the crediting tipsheets">
            <a:extLst>
              <a:ext uri="{FF2B5EF4-FFF2-40B4-BE49-F238E27FC236}">
                <a16:creationId xmlns:a16="http://schemas.microsoft.com/office/drawing/2014/main" id="{D0315F8B-82EE-B280-0F8F-3A70CA80D30D}"/>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706351" y="764761"/>
            <a:ext cx="3600952" cy="3613977"/>
          </a:xfrm>
          <a:prstGeom prst="rect">
            <a:avLst/>
          </a:prstGeom>
        </p:spPr>
      </p:pic>
      <p:sp>
        <p:nvSpPr>
          <p:cNvPr id="7" name="TextBox 6">
            <a:extLst>
              <a:ext uri="{FF2B5EF4-FFF2-40B4-BE49-F238E27FC236}">
                <a16:creationId xmlns:a16="http://schemas.microsoft.com/office/drawing/2014/main" id="{B93C8FEB-0029-C1DA-4FDE-5B9A61498303}"/>
              </a:ext>
            </a:extLst>
          </p:cNvPr>
          <p:cNvSpPr txBox="1"/>
          <p:nvPr/>
        </p:nvSpPr>
        <p:spPr>
          <a:xfrm>
            <a:off x="1106433" y="4363785"/>
            <a:ext cx="6538493" cy="50539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lgn="ctr" defTabSz="914446">
              <a:lnSpc>
                <a:spcPct val="150000"/>
              </a:lnSpc>
              <a:defRPr/>
            </a:pPr>
            <a:r>
              <a:rPr lang="en-US" sz="2000" b="1" dirty="0">
                <a:solidFill>
                  <a:srgbClr val="0D5929"/>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fns.usda.gov/</a:t>
            </a:r>
            <a:r>
              <a:rPr lang="en-US" sz="2000" b="1" dirty="0" err="1">
                <a:solidFill>
                  <a:srgbClr val="0D5929"/>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tn</a:t>
            </a:r>
            <a:r>
              <a:rPr lang="en-US" sz="2000" b="1" dirty="0">
                <a:solidFill>
                  <a:srgbClr val="0D5929"/>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a:t>
            </a:r>
            <a:r>
              <a:rPr lang="en-US" sz="2000" b="1" dirty="0" err="1">
                <a:solidFill>
                  <a:srgbClr val="0D5929"/>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cn</a:t>
            </a:r>
            <a:r>
              <a:rPr lang="en-US" sz="2000" b="1" dirty="0">
                <a:solidFill>
                  <a:srgbClr val="0D5929"/>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/crediting-tipsheets</a:t>
            </a:r>
            <a:endParaRPr lang="en-US" sz="2000" b="1" dirty="0">
              <a:solidFill>
                <a:srgbClr val="0D5929"/>
              </a:solidFill>
              <a:latin typeface="Source Sans Pro" panose="020B0503030403020204" pitchFamily="34" charset="0"/>
              <a:ea typeface="Source Sans Pro" panose="020B0503030403020204" pitchFamily="34" charset="0"/>
              <a:cs typeface="Calibri"/>
            </a:endParaRPr>
          </a:p>
        </p:txBody>
      </p:sp>
    </p:spTree>
    <p:extLst>
      <p:ext uri="{BB962C8B-B14F-4D97-AF65-F5344CB8AC3E}">
        <p14:creationId xmlns:p14="http://schemas.microsoft.com/office/powerpoint/2010/main" val="3839213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A3566-EC44-DD57-F979-DC9490793B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EFBF0A-B6EC-99B7-8C03-1E4A43B1A917}"/>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Frequently Asked Question 1</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81043E7F-1B67-FA4D-D156-658D694B579F}"/>
              </a:ext>
            </a:extLst>
          </p:cNvPr>
          <p:cNvSpPr>
            <a:spLocks noGrp="1"/>
          </p:cNvSpPr>
          <p:nvPr>
            <p:ph type="body" idx="1"/>
          </p:nvPr>
        </p:nvSpPr>
        <p:spPr>
          <a:xfrm>
            <a:off x="408264" y="944563"/>
            <a:ext cx="7633767" cy="819148"/>
          </a:xfrm>
        </p:spPr>
        <p:txBody>
          <a:bodyPr/>
          <a:lstStyle/>
          <a:p>
            <a:r>
              <a:rPr lang="en-US" sz="2250" b="1" dirty="0">
                <a:solidFill>
                  <a:schemeClr val="tx1"/>
                </a:solidFill>
                <a:latin typeface="Arial" panose="020B0604020202020204" pitchFamily="34" charset="0"/>
                <a:cs typeface="Arial" panose="020B0604020202020204" pitchFamily="34" charset="0"/>
              </a:rPr>
              <a:t>Q: If I put vegetable juice in a smoothie, can I count that vegetable juice toward the vegetable component?</a:t>
            </a:r>
          </a:p>
          <a:p>
            <a:endParaRPr lang="en-US" sz="22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924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21885-34FD-9540-282C-BC52D2D08D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79D43E-5043-15EB-8AF0-EF29A12B6485}"/>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Frequently Asked Question 1 and Answer</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E7676F5D-5D18-4B78-7C0B-69AB79FC5799}"/>
              </a:ext>
            </a:extLst>
          </p:cNvPr>
          <p:cNvSpPr>
            <a:spLocks noGrp="1"/>
          </p:cNvSpPr>
          <p:nvPr>
            <p:ph type="body" idx="1"/>
          </p:nvPr>
        </p:nvSpPr>
        <p:spPr>
          <a:xfrm>
            <a:off x="408264" y="758092"/>
            <a:ext cx="8141767" cy="726831"/>
          </a:xfrm>
        </p:spPr>
        <p:txBody>
          <a:bodyPr/>
          <a:lstStyle/>
          <a:p>
            <a:r>
              <a:rPr lang="en-US" sz="2250" b="1" dirty="0">
                <a:solidFill>
                  <a:schemeClr val="tx1"/>
                </a:solidFill>
                <a:latin typeface="Arial" panose="020B0604020202020204" pitchFamily="34" charset="0"/>
                <a:ea typeface="Source Sans Pro" panose="020B0503030403020204" pitchFamily="34" charset="0"/>
                <a:cs typeface="Arial" panose="020B0604020202020204" pitchFamily="34" charset="0"/>
              </a:rPr>
              <a:t>Q: If I put vegetable juice in a smoothie, can I count that vegetable juice toward the vegetable component?</a:t>
            </a:r>
          </a:p>
          <a:p>
            <a:endParaRPr lang="en-US" sz="2250" dirty="0">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14941B6-E74A-C9ED-A7A7-0F9DBAE69001}"/>
              </a:ext>
            </a:extLst>
          </p:cNvPr>
          <p:cNvSpPr txBox="1"/>
          <p:nvPr/>
        </p:nvSpPr>
        <p:spPr>
          <a:xfrm>
            <a:off x="320431" y="1561840"/>
            <a:ext cx="8229600" cy="2800767"/>
          </a:xfrm>
          <a:prstGeom prst="rect">
            <a:avLst/>
          </a:prstGeom>
          <a:solidFill>
            <a:schemeClr val="bg1"/>
          </a:solidFill>
        </p:spPr>
        <p:txBody>
          <a:bodyPr wrap="square" rtlCol="0">
            <a:spAutoFit/>
          </a:bodyPr>
          <a:lstStyle/>
          <a:p>
            <a:r>
              <a:rPr lang="en-US" sz="2200" dirty="0">
                <a:latin typeface="Arial" panose="020B0604020202020204" pitchFamily="34" charset="0"/>
                <a:ea typeface="Source Sans Pro" panose="020B0503030403020204" pitchFamily="34" charset="0"/>
                <a:cs typeface="Arial" panose="020B0604020202020204" pitchFamily="34" charset="0"/>
              </a:rPr>
              <a:t>A: Yes, vegetable juice or pureed vegetables used in a smoothie can count toward the vegetables component in the CACFP. Remember that juice can be served only once per day in the CACFP. So, if you served a smoothie that has vegetable juice or pureed vegetables, and you want to count the juice as part of the reimbursable meal or snack, then you may not serve any kind of juice, whether it’s vegetable juice or fruit juice, as part of another reimbursable CACFP meal or snack that day.</a:t>
            </a:r>
          </a:p>
        </p:txBody>
      </p:sp>
    </p:spTree>
    <p:extLst>
      <p:ext uri="{BB962C8B-B14F-4D97-AF65-F5344CB8AC3E}">
        <p14:creationId xmlns:p14="http://schemas.microsoft.com/office/powerpoint/2010/main" val="3856499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C460-B089-2302-BCE7-DDA1B2988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7A1960-E956-4EFC-69A5-D4A07FAE456D}"/>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Frequently Asked Question 2</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4A0308F-D7BA-FB01-EF1C-A70B41BD6B9C}"/>
              </a:ext>
            </a:extLst>
          </p:cNvPr>
          <p:cNvSpPr txBox="1"/>
          <p:nvPr/>
        </p:nvSpPr>
        <p:spPr>
          <a:xfrm>
            <a:off x="457200" y="962893"/>
            <a:ext cx="7775058" cy="784830"/>
          </a:xfrm>
          <a:prstGeom prst="rect">
            <a:avLst/>
          </a:prstGeom>
          <a:noFill/>
        </p:spPr>
        <p:txBody>
          <a:bodyPr wrap="square" rtlCol="0">
            <a:spAutoFit/>
          </a:bodyPr>
          <a:lstStyle/>
          <a:p>
            <a:r>
              <a:rPr lang="en-US" sz="2250" b="1" dirty="0">
                <a:latin typeface="Arial" panose="020B0604020202020204" pitchFamily="34" charset="0"/>
                <a:ea typeface="Source Sans Pro" panose="020B0503030403020204" pitchFamily="34" charset="0"/>
                <a:cs typeface="Arial" panose="020B0604020202020204" pitchFamily="34" charset="0"/>
              </a:rPr>
              <a:t>Q: Do vegetable noodles, like zucchini noodles, count as vegetables?</a:t>
            </a:r>
          </a:p>
        </p:txBody>
      </p:sp>
    </p:spTree>
    <p:extLst>
      <p:ext uri="{BB962C8B-B14F-4D97-AF65-F5344CB8AC3E}">
        <p14:creationId xmlns:p14="http://schemas.microsoft.com/office/powerpoint/2010/main" val="13286632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D8AB5-C086-7A0A-3FC8-15363A76D8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3EB5D4-9463-04DC-7DBA-0EDA3F2E94CE}"/>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Frequently Asked Question 2 and Answer</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753E2D2-1F93-1468-07EB-B71264BA0488}"/>
              </a:ext>
            </a:extLst>
          </p:cNvPr>
          <p:cNvSpPr txBox="1"/>
          <p:nvPr/>
        </p:nvSpPr>
        <p:spPr>
          <a:xfrm>
            <a:off x="457200" y="1846680"/>
            <a:ext cx="8337176" cy="2462213"/>
          </a:xfrm>
          <a:prstGeom prst="rect">
            <a:avLst/>
          </a:prstGeom>
          <a:solidFill>
            <a:schemeClr val="bg1"/>
          </a:solidFill>
        </p:spPr>
        <p:txBody>
          <a:bodyPr wrap="square" rtlCol="0">
            <a:spAutoFit/>
          </a:bodyPr>
          <a:lstStyle/>
          <a:p>
            <a:r>
              <a:rPr lang="en-US" sz="2200" dirty="0">
                <a:latin typeface="Arial" panose="020B0604020202020204" pitchFamily="34" charset="0"/>
                <a:ea typeface="Source Sans Pro" panose="020B0503030403020204" pitchFamily="34" charset="0"/>
                <a:cs typeface="Arial" panose="020B0604020202020204" pitchFamily="34" charset="0"/>
              </a:rPr>
              <a:t>A: Vegetables cut into the shape of noodles or spirals, such as carrot noodles or zucchini noodles, can count toward the vegetable component in the CACFP. Dry pasta made of 100% vegetable flours, such as lentil flour pasta or chickpea flour pasta, credit towards the vegetable requirements. For more information, please contact your State Agency or sponsoring organization and the Food Buying Guide for Child Nutrition Programs. </a:t>
            </a:r>
          </a:p>
        </p:txBody>
      </p:sp>
      <p:sp>
        <p:nvSpPr>
          <p:cNvPr id="5" name="TextBox 4">
            <a:extLst>
              <a:ext uri="{FF2B5EF4-FFF2-40B4-BE49-F238E27FC236}">
                <a16:creationId xmlns:a16="http://schemas.microsoft.com/office/drawing/2014/main" id="{E39C6952-8B67-7E26-D640-8D999AFDA39D}"/>
              </a:ext>
            </a:extLst>
          </p:cNvPr>
          <p:cNvSpPr txBox="1"/>
          <p:nvPr/>
        </p:nvSpPr>
        <p:spPr>
          <a:xfrm>
            <a:off x="457200" y="834607"/>
            <a:ext cx="7775058" cy="784830"/>
          </a:xfrm>
          <a:prstGeom prst="rect">
            <a:avLst/>
          </a:prstGeom>
          <a:noFill/>
        </p:spPr>
        <p:txBody>
          <a:bodyPr wrap="square" rtlCol="0">
            <a:spAutoFit/>
          </a:bodyPr>
          <a:lstStyle/>
          <a:p>
            <a:r>
              <a:rPr lang="en-US" sz="2250" b="1" dirty="0">
                <a:latin typeface="Arial" panose="020B0604020202020204" pitchFamily="34" charset="0"/>
                <a:ea typeface="Source Sans Pro" panose="020B0503030403020204" pitchFamily="34" charset="0"/>
                <a:cs typeface="Arial" panose="020B0604020202020204" pitchFamily="34" charset="0"/>
              </a:rPr>
              <a:t>Q: Do vegetable noodles, like zucchini noodles, count as vegetables?</a:t>
            </a:r>
          </a:p>
        </p:txBody>
      </p:sp>
    </p:spTree>
    <p:extLst>
      <p:ext uri="{BB962C8B-B14F-4D97-AF65-F5344CB8AC3E}">
        <p14:creationId xmlns:p14="http://schemas.microsoft.com/office/powerpoint/2010/main" val="2477586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BA326-FF11-D302-BF52-79CA7B88AE8A}"/>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Frequently Asked Question 3</a:t>
            </a:r>
            <a:br>
              <a:rPr lang="en-US" b="1" dirty="0">
                <a:solidFill>
                  <a:schemeClr val="tx1"/>
                </a:solidFill>
                <a:latin typeface="Arial" panose="020B0604020202020204" pitchFamily="34" charset="0"/>
                <a:cs typeface="Arial" panose="020B0604020202020204" pitchFamily="34" charset="0"/>
              </a:rPr>
            </a:br>
            <a:endParaRPr lang="en-US" dirty="0">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DA7E1E1-F6BB-3F64-6A63-E16C4A6D6CA3}"/>
              </a:ext>
            </a:extLst>
          </p:cNvPr>
          <p:cNvSpPr txBox="1"/>
          <p:nvPr/>
        </p:nvSpPr>
        <p:spPr>
          <a:xfrm>
            <a:off x="457200" y="1059238"/>
            <a:ext cx="8102311" cy="1131079"/>
          </a:xfrm>
          <a:prstGeom prst="rect">
            <a:avLst/>
          </a:prstGeom>
          <a:noFill/>
        </p:spPr>
        <p:txBody>
          <a:bodyPr wrap="square" rtlCol="0">
            <a:spAutoFit/>
          </a:bodyPr>
          <a:lstStyle/>
          <a:p>
            <a:r>
              <a:rPr lang="en-US" sz="2250" b="1" dirty="0">
                <a:latin typeface="Arial" panose="020B0604020202020204" pitchFamily="34" charset="0"/>
                <a:ea typeface="Source Sans Pro" panose="020B0503030403020204" pitchFamily="34" charset="0"/>
                <a:cs typeface="Arial" panose="020B0604020202020204" pitchFamily="34" charset="0"/>
              </a:rPr>
              <a:t>Q: Are there resources available that can help me determine which vegetables are creditable in the CACFP?</a:t>
            </a:r>
          </a:p>
          <a:p>
            <a:endParaRPr lang="en-US" sz="2250" b="1" dirty="0">
              <a:latin typeface="Arial" panose="020B0604020202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3481526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6C167-2B61-B1BF-D35C-957C81A921A2}"/>
              </a:ext>
            </a:extLst>
          </p:cNvPr>
          <p:cNvSpPr>
            <a:spLocks noGrp="1"/>
          </p:cNvSpPr>
          <p:nvPr>
            <p:ph type="title"/>
          </p:nvPr>
        </p:nvSpPr>
        <p:spPr/>
        <p:txBody>
          <a:bodyPr/>
          <a:lstStyle/>
          <a:p>
            <a:r>
              <a:rPr lang="en-US" b="1" dirty="0">
                <a:latin typeface="Arial" panose="020B0604020202020204" pitchFamily="34" charset="0"/>
                <a:ea typeface="Source Sans Pro" panose="020B0503030403020204" pitchFamily="34" charset="0"/>
                <a:cs typeface="Arial" panose="020B0604020202020204" pitchFamily="34" charset="0"/>
              </a:rPr>
              <a:t>The Real Food Pyramid</a:t>
            </a:r>
            <a:endParaRPr lang="en-US" b="1" dirty="0">
              <a:latin typeface="Arial" panose="020B0604020202020204" pitchFamily="34" charset="0"/>
              <a:cs typeface="Arial" panose="020B0604020202020204" pitchFamily="34" charset="0"/>
            </a:endParaRPr>
          </a:p>
        </p:txBody>
      </p:sp>
      <p:pic>
        <p:nvPicPr>
          <p:cNvPr id="3" name="Picture 2" descr="Real Food Pyramid icon">
            <a:extLst>
              <a:ext uri="{FF2B5EF4-FFF2-40B4-BE49-F238E27FC236}">
                <a16:creationId xmlns:a16="http://schemas.microsoft.com/office/drawing/2014/main" id="{2D491255-239B-0EB3-D312-610C0BB708CF}"/>
              </a:ext>
            </a:extLst>
          </p:cNvPr>
          <p:cNvPicPr>
            <a:picLocks noChangeAspect="1"/>
          </p:cNvPicPr>
          <p:nvPr/>
        </p:nvPicPr>
        <p:blipFill>
          <a:blip r:embed="rId3"/>
          <a:stretch>
            <a:fillRect/>
          </a:stretch>
        </p:blipFill>
        <p:spPr>
          <a:xfrm>
            <a:off x="2080892" y="924555"/>
            <a:ext cx="4423952" cy="3840480"/>
          </a:xfrm>
          <a:prstGeom prst="rect">
            <a:avLst/>
          </a:prstGeom>
          <a:ln w="38100">
            <a:noFill/>
          </a:ln>
        </p:spPr>
      </p:pic>
      <p:sp>
        <p:nvSpPr>
          <p:cNvPr id="4" name="TextBox 3">
            <a:extLst>
              <a:ext uri="{FF2B5EF4-FFF2-40B4-BE49-F238E27FC236}">
                <a16:creationId xmlns:a16="http://schemas.microsoft.com/office/drawing/2014/main" id="{58EE937E-4BB8-093A-777A-D4F2A6738349}"/>
              </a:ext>
            </a:extLst>
          </p:cNvPr>
          <p:cNvSpPr txBox="1"/>
          <p:nvPr/>
        </p:nvSpPr>
        <p:spPr>
          <a:xfrm>
            <a:off x="2811219" y="4728002"/>
            <a:ext cx="2963297" cy="415498"/>
          </a:xfrm>
          <a:prstGeom prst="rect">
            <a:avLst/>
          </a:prstGeom>
          <a:noFill/>
        </p:spPr>
        <p:txBody>
          <a:bodyPr wrap="square" rtlCol="0">
            <a:spAutoFit/>
          </a:bodyPr>
          <a:lstStyle/>
          <a:p>
            <a:r>
              <a:rPr lang="en-US" sz="2100" b="1" dirty="0">
                <a:solidFill>
                  <a:srgbClr val="0D5929"/>
                </a:solidFill>
                <a:latin typeface="Arial" panose="020B0604020202020204" pitchFamily="34" charset="0"/>
                <a:ea typeface="Source Sans Pro" panose="020B0503030403020204" pitchFamily="34" charset="0"/>
                <a:cs typeface="Arial" panose="020B0604020202020204" pitchFamily="34" charset="0"/>
              </a:rPr>
              <a:t>https://realfood.gov/</a:t>
            </a:r>
          </a:p>
        </p:txBody>
      </p:sp>
    </p:spTree>
    <p:extLst>
      <p:ext uri="{BB962C8B-B14F-4D97-AF65-F5344CB8AC3E}">
        <p14:creationId xmlns:p14="http://schemas.microsoft.com/office/powerpoint/2010/main" val="42573208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C1543-FCEC-CD0D-C0BD-4F4FD8BC6D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52DACA-E7FC-F615-62A4-297168D6CEED}"/>
              </a:ext>
            </a:extLst>
          </p:cNvPr>
          <p:cNvSpPr>
            <a:spLocks noGrp="1"/>
          </p:cNvSpPr>
          <p:nvPr>
            <p:ph type="title"/>
          </p:nvPr>
        </p:nvSpPr>
        <p:spPr>
          <a:xfrm>
            <a:off x="0" y="0"/>
            <a:ext cx="8383604" cy="819149"/>
          </a:xfrm>
        </p:spPr>
        <p:txBody>
          <a:bodyPr/>
          <a:lstStyle/>
          <a:p>
            <a:r>
              <a:rPr lang="en-US" b="1" dirty="0">
                <a:latin typeface="Arial" panose="020B0604020202020204" pitchFamily="34" charset="0"/>
                <a:cs typeface="Arial" panose="020B0604020202020204" pitchFamily="34" charset="0"/>
              </a:rPr>
              <a:t>Frequently Asked Question 3 and Answer</a:t>
            </a:r>
            <a:br>
              <a:rPr lang="en-US" b="1" dirty="0">
                <a:solidFill>
                  <a:schemeClr val="tx1"/>
                </a:solidFill>
                <a:latin typeface="Arial" panose="020B0604020202020204" pitchFamily="34" charset="0"/>
                <a:cs typeface="Arial" panose="020B0604020202020204" pitchFamily="34" charset="0"/>
              </a:rPr>
            </a:br>
            <a:endParaRPr lang="en-US" dirty="0">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71EE18A-0F70-B92D-8F27-B7852309347E}"/>
              </a:ext>
            </a:extLst>
          </p:cNvPr>
          <p:cNvSpPr txBox="1"/>
          <p:nvPr/>
        </p:nvSpPr>
        <p:spPr>
          <a:xfrm>
            <a:off x="323810" y="749880"/>
            <a:ext cx="8579557" cy="784830"/>
          </a:xfrm>
          <a:prstGeom prst="rect">
            <a:avLst/>
          </a:prstGeom>
          <a:noFill/>
        </p:spPr>
        <p:txBody>
          <a:bodyPr wrap="square" rtlCol="0">
            <a:spAutoFit/>
          </a:bodyPr>
          <a:lstStyle/>
          <a:p>
            <a:r>
              <a:rPr lang="en-US" sz="2250" b="1" dirty="0">
                <a:latin typeface="Arial" panose="020B0604020202020204" pitchFamily="34" charset="0"/>
                <a:ea typeface="Source Sans Pro" panose="020B0503030403020204" pitchFamily="34" charset="0"/>
                <a:cs typeface="Arial" panose="020B0604020202020204" pitchFamily="34" charset="0"/>
              </a:rPr>
              <a:t>Q: . Are there resources available that can help me determine which vegetables are creditable in the CACFP?</a:t>
            </a:r>
          </a:p>
        </p:txBody>
      </p:sp>
      <p:sp>
        <p:nvSpPr>
          <p:cNvPr id="4" name="TextBox 3">
            <a:extLst>
              <a:ext uri="{FF2B5EF4-FFF2-40B4-BE49-F238E27FC236}">
                <a16:creationId xmlns:a16="http://schemas.microsoft.com/office/drawing/2014/main" id="{EDFBF2EC-399D-6036-547D-39F1A3F68890}"/>
              </a:ext>
            </a:extLst>
          </p:cNvPr>
          <p:cNvSpPr txBox="1"/>
          <p:nvPr/>
        </p:nvSpPr>
        <p:spPr>
          <a:xfrm>
            <a:off x="323811" y="1569029"/>
            <a:ext cx="8646934" cy="2677656"/>
          </a:xfrm>
          <a:prstGeom prst="rect">
            <a:avLst/>
          </a:prstGeom>
          <a:solidFill>
            <a:schemeClr val="bg1"/>
          </a:solidFill>
        </p:spPr>
        <p:txBody>
          <a:bodyPr wrap="square" rtlCol="0">
            <a:spAutoFit/>
          </a:bodyPr>
          <a:lstStyle/>
          <a:p>
            <a:r>
              <a:rPr lang="en-US" sz="2100" dirty="0">
                <a:latin typeface="Arial" panose="020B0604020202020204" pitchFamily="34" charset="0"/>
                <a:ea typeface="Source Sans Pro" panose="020B0503030403020204" pitchFamily="34" charset="0"/>
                <a:cs typeface="Arial" panose="020B0604020202020204" pitchFamily="34" charset="0"/>
              </a:rPr>
              <a:t>A: Yes, a popular resource is the </a:t>
            </a:r>
            <a:r>
              <a:rPr lang="en-US" sz="2100" i="1" dirty="0">
                <a:latin typeface="Arial" panose="020B0604020202020204" pitchFamily="34" charset="0"/>
                <a:ea typeface="Source Sans Pro" panose="020B0503030403020204" pitchFamily="34" charset="0"/>
                <a:cs typeface="Arial" panose="020B0604020202020204" pitchFamily="34" charset="0"/>
              </a:rPr>
              <a:t>Crediting Handbook for the Child and Adult Care Food Program</a:t>
            </a:r>
            <a:r>
              <a:rPr lang="en-US" sz="2100" dirty="0">
                <a:latin typeface="Arial" panose="020B0604020202020204" pitchFamily="34" charset="0"/>
                <a:ea typeface="Source Sans Pro" panose="020B0503030403020204" pitchFamily="34" charset="0"/>
                <a:cs typeface="Arial" panose="020B0604020202020204" pitchFamily="34" charset="0"/>
              </a:rPr>
              <a:t>. This resource explains which foods are creditable in the CACFP and how they count toward meal pattern requirements. It gives guidance on what forms of vegetables are allowed (fresh, frozen, canned, dried), how mixed dishes credit, and general program guidance. This resource is a companion piece to the Food Buying Guide for Child Nutrition Programs, the primary tool programs use to determine whether a vegetable is creditable in CACFP. </a:t>
            </a:r>
          </a:p>
        </p:txBody>
      </p:sp>
    </p:spTree>
    <p:extLst>
      <p:ext uri="{BB962C8B-B14F-4D97-AF65-F5344CB8AC3E}">
        <p14:creationId xmlns:p14="http://schemas.microsoft.com/office/powerpoint/2010/main" val="36530130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3EE9-A32D-9ABA-0125-4CF26B52BD2A}"/>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Frequently Asked Question 4</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FA030FE-DAB8-6DB5-AB70-71BB5F1A7938}"/>
              </a:ext>
            </a:extLst>
          </p:cNvPr>
          <p:cNvSpPr txBox="1"/>
          <p:nvPr/>
        </p:nvSpPr>
        <p:spPr>
          <a:xfrm>
            <a:off x="457200" y="1059237"/>
            <a:ext cx="8102311" cy="784830"/>
          </a:xfrm>
          <a:prstGeom prst="rect">
            <a:avLst/>
          </a:prstGeom>
          <a:noFill/>
        </p:spPr>
        <p:txBody>
          <a:bodyPr wrap="square" rtlCol="0">
            <a:spAutoFit/>
          </a:bodyPr>
          <a:lstStyle/>
          <a:p>
            <a:r>
              <a:rPr lang="en-US" sz="2250" b="1" dirty="0">
                <a:latin typeface="Arial" panose="020B0604020202020204" pitchFamily="34" charset="0"/>
                <a:ea typeface="Source Sans Pro" panose="020B0503030403020204" pitchFamily="34" charset="0"/>
                <a:cs typeface="Arial" panose="020B0604020202020204" pitchFamily="34" charset="0"/>
              </a:rPr>
              <a:t>Q: Can I serve the same vegetable multiple times a week? </a:t>
            </a:r>
          </a:p>
          <a:p>
            <a:endParaRPr lang="en-US" sz="2250" b="1" dirty="0">
              <a:latin typeface="Arial" panose="020B0604020202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31871702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B3F40-5256-1C0E-69E4-DE8C8A99F3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894B51-1369-0220-860D-6DB1C515B27A}"/>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Frequently Asked Question 4 and Answer</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AA8BF8C-1DE4-0910-FAFA-75C2B77F202F}"/>
              </a:ext>
            </a:extLst>
          </p:cNvPr>
          <p:cNvSpPr txBox="1"/>
          <p:nvPr/>
        </p:nvSpPr>
        <p:spPr>
          <a:xfrm>
            <a:off x="457200" y="962155"/>
            <a:ext cx="8033198" cy="784830"/>
          </a:xfrm>
          <a:prstGeom prst="rect">
            <a:avLst/>
          </a:prstGeom>
          <a:noFill/>
        </p:spPr>
        <p:txBody>
          <a:bodyPr wrap="square" rtlCol="0">
            <a:spAutoFit/>
          </a:bodyPr>
          <a:lstStyle/>
          <a:p>
            <a:r>
              <a:rPr lang="en-US" sz="2250" b="1" dirty="0">
                <a:latin typeface="Arial" panose="020B0604020202020204" pitchFamily="34" charset="0"/>
                <a:ea typeface="Source Sans Pro" panose="020B0503030403020204" pitchFamily="34" charset="0"/>
                <a:cs typeface="Arial" panose="020B0604020202020204" pitchFamily="34" charset="0"/>
              </a:rPr>
              <a:t>Q: Can I serve the same vegetable multiple times a week? </a:t>
            </a:r>
          </a:p>
          <a:p>
            <a:endParaRPr lang="en-US" sz="2250" b="1" dirty="0">
              <a:latin typeface="Arial" panose="020B0604020202020204" pitchFamily="34" charset="0"/>
              <a:ea typeface="Source Sans Pro" panose="020B0503030403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1FEBD83-540F-8FCB-98E9-62E2FBF50491}"/>
              </a:ext>
            </a:extLst>
          </p:cNvPr>
          <p:cNvSpPr txBox="1"/>
          <p:nvPr/>
        </p:nvSpPr>
        <p:spPr>
          <a:xfrm>
            <a:off x="457201" y="1756192"/>
            <a:ext cx="8102312" cy="2123658"/>
          </a:xfrm>
          <a:prstGeom prst="rect">
            <a:avLst/>
          </a:prstGeom>
          <a:solidFill>
            <a:schemeClr val="bg1"/>
          </a:solidFill>
        </p:spPr>
        <p:txBody>
          <a:bodyPr wrap="square" rtlCol="0">
            <a:spAutoFit/>
          </a:bodyPr>
          <a:lstStyle/>
          <a:p>
            <a:r>
              <a:rPr lang="en-US" sz="2200" dirty="0">
                <a:latin typeface="Arial" panose="020B0604020202020204" pitchFamily="34" charset="0"/>
                <a:ea typeface="Source Sans Pro" panose="020B0503030403020204" pitchFamily="34" charset="0"/>
                <a:cs typeface="Arial" panose="020B0604020202020204" pitchFamily="34" charset="0"/>
              </a:rPr>
              <a:t>A: Yes. The CACFP does not limit how often a vegetable can be served. However, as best practice program operators are encouraged to serve a variety of vegetables throughout the week. The Dietary Guidelines for Americans emphasize consuming a wide variety of colorful, nutrient-dense vegetables in their whole forms throughout the day.</a:t>
            </a:r>
          </a:p>
        </p:txBody>
      </p:sp>
    </p:spTree>
    <p:extLst>
      <p:ext uri="{BB962C8B-B14F-4D97-AF65-F5344CB8AC3E}">
        <p14:creationId xmlns:p14="http://schemas.microsoft.com/office/powerpoint/2010/main" val="11314456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766B2-1B3F-29D5-B38E-577D1D3024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F9D8E7-E0A0-3FDD-52C9-04B984482AF2}"/>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Frequently Asked Question 5 </a:t>
            </a:r>
          </a:p>
        </p:txBody>
      </p:sp>
      <p:sp>
        <p:nvSpPr>
          <p:cNvPr id="3" name="TextBox 2">
            <a:extLst>
              <a:ext uri="{FF2B5EF4-FFF2-40B4-BE49-F238E27FC236}">
                <a16:creationId xmlns:a16="http://schemas.microsoft.com/office/drawing/2014/main" id="{9D2ED8FC-466F-8A05-7279-FDB7F8625C92}"/>
              </a:ext>
            </a:extLst>
          </p:cNvPr>
          <p:cNvSpPr txBox="1"/>
          <p:nvPr/>
        </p:nvSpPr>
        <p:spPr>
          <a:xfrm>
            <a:off x="457200" y="1076546"/>
            <a:ext cx="7775058" cy="761747"/>
          </a:xfrm>
          <a:prstGeom prst="rect">
            <a:avLst/>
          </a:prstGeom>
          <a:noFill/>
        </p:spPr>
        <p:txBody>
          <a:bodyPr wrap="square" lIns="68580" tIns="34290" rIns="68580" bIns="34290" rtlCol="0" anchor="t">
            <a:spAutoFit/>
          </a:bodyPr>
          <a:lstStyle/>
          <a:p>
            <a:r>
              <a:rPr lang="en-US" sz="2250" b="1" dirty="0">
                <a:latin typeface="Arial" panose="020B0604020202020204" pitchFamily="34" charset="0"/>
                <a:ea typeface="Source Sans Pro"/>
                <a:cs typeface="Arial" panose="020B0604020202020204" pitchFamily="34" charset="0"/>
              </a:rPr>
              <a:t>Q:  I usually serve carrots, peas, corn, and potatoes. What are other vegetables that kids will eat? </a:t>
            </a:r>
          </a:p>
        </p:txBody>
      </p:sp>
    </p:spTree>
    <p:extLst>
      <p:ext uri="{BB962C8B-B14F-4D97-AF65-F5344CB8AC3E}">
        <p14:creationId xmlns:p14="http://schemas.microsoft.com/office/powerpoint/2010/main" val="2768455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05DC7-BD18-F228-9DD1-33A5C28780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9A950E-45AA-CB3A-588C-56CD4B2B89B0}"/>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Frequently Asked Question 5 and Answer</a:t>
            </a:r>
          </a:p>
        </p:txBody>
      </p:sp>
      <p:sp>
        <p:nvSpPr>
          <p:cNvPr id="3" name="TextBox 2">
            <a:extLst>
              <a:ext uri="{FF2B5EF4-FFF2-40B4-BE49-F238E27FC236}">
                <a16:creationId xmlns:a16="http://schemas.microsoft.com/office/drawing/2014/main" id="{09248F76-A602-CD74-BB23-BA0B8ADA16C5}"/>
              </a:ext>
            </a:extLst>
          </p:cNvPr>
          <p:cNvSpPr txBox="1"/>
          <p:nvPr/>
        </p:nvSpPr>
        <p:spPr>
          <a:xfrm>
            <a:off x="457200" y="963460"/>
            <a:ext cx="7775058" cy="761747"/>
          </a:xfrm>
          <a:prstGeom prst="rect">
            <a:avLst/>
          </a:prstGeom>
          <a:noFill/>
        </p:spPr>
        <p:txBody>
          <a:bodyPr wrap="square" lIns="68580" tIns="34290" rIns="68580" bIns="34290" rtlCol="0" anchor="t">
            <a:spAutoFit/>
          </a:bodyPr>
          <a:lstStyle/>
          <a:p>
            <a:r>
              <a:rPr lang="en-US" sz="2250" b="1" dirty="0">
                <a:latin typeface="Arial" panose="020B0604020202020204" pitchFamily="34" charset="0"/>
                <a:ea typeface="Source Sans Pro"/>
                <a:cs typeface="Arial" panose="020B0604020202020204" pitchFamily="34" charset="0"/>
              </a:rPr>
              <a:t>Q:  I usually serve carrots, peas, corn, and potatoes. What are other vegetables that kids will eat? </a:t>
            </a:r>
          </a:p>
        </p:txBody>
      </p:sp>
      <p:sp>
        <p:nvSpPr>
          <p:cNvPr id="4" name="TextBox 3">
            <a:extLst>
              <a:ext uri="{FF2B5EF4-FFF2-40B4-BE49-F238E27FC236}">
                <a16:creationId xmlns:a16="http://schemas.microsoft.com/office/drawing/2014/main" id="{B66872B0-CA44-9CA8-CF54-BCD8D4BD182B}"/>
              </a:ext>
            </a:extLst>
          </p:cNvPr>
          <p:cNvSpPr txBox="1"/>
          <p:nvPr/>
        </p:nvSpPr>
        <p:spPr>
          <a:xfrm>
            <a:off x="457200" y="1937580"/>
            <a:ext cx="8202706" cy="2123658"/>
          </a:xfrm>
          <a:prstGeom prst="rect">
            <a:avLst/>
          </a:prstGeom>
          <a:solidFill>
            <a:schemeClr val="bg1"/>
          </a:solidFill>
        </p:spPr>
        <p:txBody>
          <a:bodyPr wrap="square" rtlCol="0">
            <a:spAutoFit/>
          </a:bodyPr>
          <a:lstStyle/>
          <a:p>
            <a:r>
              <a:rPr lang="en-US" sz="2200" dirty="0">
                <a:latin typeface="Arial" panose="020B0604020202020204" pitchFamily="34" charset="0"/>
                <a:ea typeface="Source Sans Pro" panose="020B0503030403020204" pitchFamily="34" charset="0"/>
                <a:cs typeface="Arial" panose="020B0604020202020204" pitchFamily="34" charset="0"/>
              </a:rPr>
              <a:t>A: Yes. The CACFP does not limit how often a vegetable can be served. However, as best practice program operators are encouraged to serve a variety of vegetables throughout the week. The Dietary Guidelines for Americans emphasize consuming a wide variety of colorful, nutrient-dense vegetables in their whole forms throughout the day.</a:t>
            </a:r>
          </a:p>
        </p:txBody>
      </p:sp>
    </p:spTree>
    <p:extLst>
      <p:ext uri="{BB962C8B-B14F-4D97-AF65-F5344CB8AC3E}">
        <p14:creationId xmlns:p14="http://schemas.microsoft.com/office/powerpoint/2010/main" val="5635424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Examples of more Team Nutrition resources">
            <a:extLst>
              <a:ext uri="{FF2B5EF4-FFF2-40B4-BE49-F238E27FC236}">
                <a16:creationId xmlns:a16="http://schemas.microsoft.com/office/drawing/2014/main" id="{F24AB552-F0B7-1D49-B492-857491AB4349}"/>
              </a:ext>
            </a:extLst>
          </p:cNvPr>
          <p:cNvGrpSpPr/>
          <p:nvPr/>
        </p:nvGrpSpPr>
        <p:grpSpPr>
          <a:xfrm>
            <a:off x="1201861" y="78087"/>
            <a:ext cx="6740277" cy="4280256"/>
            <a:chOff x="1201861" y="78087"/>
            <a:chExt cx="6740277" cy="4280256"/>
          </a:xfrm>
        </p:grpSpPr>
        <p:pic>
          <p:nvPicPr>
            <p:cNvPr id="7" name="Picture 6" descr="Team Nutrition resources">
              <a:extLst>
                <a:ext uri="{FF2B5EF4-FFF2-40B4-BE49-F238E27FC236}">
                  <a16:creationId xmlns:a16="http://schemas.microsoft.com/office/drawing/2014/main" id="{F65DDF12-1A15-0643-89AC-AA51E165C518}"/>
                </a:ext>
              </a:extLst>
            </p:cNvPr>
            <p:cNvPicPr>
              <a:picLocks noChangeAspect="1"/>
            </p:cNvPicPr>
            <p:nvPr/>
          </p:nvPicPr>
          <p:blipFill>
            <a:blip r:embed="rId3"/>
            <a:stretch>
              <a:fillRect/>
            </a:stretch>
          </p:blipFill>
          <p:spPr>
            <a:xfrm>
              <a:off x="1201861" y="78087"/>
              <a:ext cx="6740277" cy="4280256"/>
            </a:xfrm>
            <a:prstGeom prst="rect">
              <a:avLst/>
            </a:prstGeom>
          </p:spPr>
        </p:pic>
        <p:sp>
          <p:nvSpPr>
            <p:cNvPr id="9" name="Rectangle 8" descr="Team Nutrition resources">
              <a:extLst>
                <a:ext uri="{FF2B5EF4-FFF2-40B4-BE49-F238E27FC236}">
                  <a16:creationId xmlns:a16="http://schemas.microsoft.com/office/drawing/2014/main" id="{47EDF914-CE55-1D42-B6FA-4C5775192C8F}"/>
                </a:ext>
              </a:extLst>
            </p:cNvPr>
            <p:cNvSpPr/>
            <p:nvPr/>
          </p:nvSpPr>
          <p:spPr>
            <a:xfrm>
              <a:off x="1482321" y="375582"/>
              <a:ext cx="6175779" cy="29742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7" name="Picture 16" descr="Team Nutrition resources">
              <a:extLst>
                <a:ext uri="{FF2B5EF4-FFF2-40B4-BE49-F238E27FC236}">
                  <a16:creationId xmlns:a16="http://schemas.microsoft.com/office/drawing/2014/main" id="{25801A38-2FE5-9E43-B835-084061799C5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260483" y="765335"/>
              <a:ext cx="664014" cy="858791"/>
            </a:xfrm>
            <a:prstGeom prst="rect">
              <a:avLst/>
            </a:prstGeom>
            <a:effectLst>
              <a:outerShdw blurRad="38100" sx="105000" sy="105000" algn="ctr" rotWithShape="0">
                <a:srgbClr val="000000">
                  <a:alpha val="10000"/>
                </a:srgbClr>
              </a:outerShdw>
            </a:effectLst>
          </p:spPr>
        </p:pic>
        <p:pic>
          <p:nvPicPr>
            <p:cNvPr id="18" name="Picture 17" descr="Team Nutrition resources">
              <a:extLst>
                <a:ext uri="{FF2B5EF4-FFF2-40B4-BE49-F238E27FC236}">
                  <a16:creationId xmlns:a16="http://schemas.microsoft.com/office/drawing/2014/main" id="{05894FDF-71CD-4D4C-A3E8-8586B9F1EA89}"/>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3267202" y="765335"/>
              <a:ext cx="664013" cy="858791"/>
            </a:xfrm>
            <a:prstGeom prst="rect">
              <a:avLst/>
            </a:prstGeom>
            <a:effectLst>
              <a:outerShdw blurRad="38100" sx="105000" sy="105000" algn="ctr" rotWithShape="0">
                <a:srgbClr val="000000">
                  <a:alpha val="10000"/>
                </a:srgbClr>
              </a:outerShdw>
            </a:effectLst>
          </p:spPr>
        </p:pic>
        <p:pic>
          <p:nvPicPr>
            <p:cNvPr id="19" name="Picture 18" descr="Team Nutrition resources">
              <a:extLst>
                <a:ext uri="{FF2B5EF4-FFF2-40B4-BE49-F238E27FC236}">
                  <a16:creationId xmlns:a16="http://schemas.microsoft.com/office/drawing/2014/main" id="{B4D26CDF-691F-554A-B1A9-9A44A4DDA790}"/>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4273921" y="765335"/>
              <a:ext cx="664013" cy="858791"/>
            </a:xfrm>
            <a:prstGeom prst="rect">
              <a:avLst/>
            </a:prstGeom>
            <a:effectLst>
              <a:outerShdw blurRad="38100" sx="105000" sy="105000" algn="ctr" rotWithShape="0">
                <a:srgbClr val="000000">
                  <a:alpha val="10000"/>
                </a:srgbClr>
              </a:outerShdw>
            </a:effectLst>
          </p:spPr>
        </p:pic>
        <p:pic>
          <p:nvPicPr>
            <p:cNvPr id="20" name="Picture 19" descr="Team Nutrition resources">
              <a:extLst>
                <a:ext uri="{FF2B5EF4-FFF2-40B4-BE49-F238E27FC236}">
                  <a16:creationId xmlns:a16="http://schemas.microsoft.com/office/drawing/2014/main" id="{9D816962-B6B1-CB4F-B1C8-BB95006FD3A3}"/>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5280640" y="765335"/>
              <a:ext cx="664013" cy="858791"/>
            </a:xfrm>
            <a:prstGeom prst="rect">
              <a:avLst/>
            </a:prstGeom>
            <a:effectLst>
              <a:outerShdw blurRad="38100" sx="105000" sy="105000" algn="ctr" rotWithShape="0">
                <a:srgbClr val="000000">
                  <a:alpha val="10000"/>
                </a:srgbClr>
              </a:outerShdw>
            </a:effectLst>
          </p:spPr>
        </p:pic>
        <p:pic>
          <p:nvPicPr>
            <p:cNvPr id="21" name="Picture 20" descr="Team Nutrition resources">
              <a:extLst>
                <a:ext uri="{FF2B5EF4-FFF2-40B4-BE49-F238E27FC236}">
                  <a16:creationId xmlns:a16="http://schemas.microsoft.com/office/drawing/2014/main" id="{5F5D0134-A3B4-2049-BB06-A7B334C4B9B9}"/>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6287360" y="765335"/>
              <a:ext cx="664013" cy="858791"/>
            </a:xfrm>
            <a:prstGeom prst="rect">
              <a:avLst/>
            </a:prstGeom>
            <a:effectLst>
              <a:outerShdw blurRad="38100" sx="105000" sy="105000" algn="ctr" rotWithShape="0">
                <a:srgbClr val="000000">
                  <a:alpha val="10000"/>
                </a:srgbClr>
              </a:outerShdw>
            </a:effectLst>
          </p:spPr>
        </p:pic>
        <p:pic>
          <p:nvPicPr>
            <p:cNvPr id="22" name="Picture 21" descr="Team Nutrition resources">
              <a:extLst>
                <a:ext uri="{FF2B5EF4-FFF2-40B4-BE49-F238E27FC236}">
                  <a16:creationId xmlns:a16="http://schemas.microsoft.com/office/drawing/2014/main" id="{D2E8C7E2-39A2-CA48-9058-0A3C76956702}"/>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2796813" y="1090650"/>
              <a:ext cx="664013" cy="858791"/>
            </a:xfrm>
            <a:prstGeom prst="rect">
              <a:avLst/>
            </a:prstGeom>
            <a:effectLst>
              <a:outerShdw blurRad="38100" sx="105000" sy="105000" algn="ctr" rotWithShape="0">
                <a:srgbClr val="000000">
                  <a:alpha val="10000"/>
                </a:srgbClr>
              </a:outerShdw>
            </a:effectLst>
          </p:spPr>
        </p:pic>
        <p:pic>
          <p:nvPicPr>
            <p:cNvPr id="23" name="Picture 22" descr="Team Nutrition resources">
              <a:extLst>
                <a:ext uri="{FF2B5EF4-FFF2-40B4-BE49-F238E27FC236}">
                  <a16:creationId xmlns:a16="http://schemas.microsoft.com/office/drawing/2014/main" id="{CC9E2B7F-E6D4-774E-A10F-417CC6B74801}"/>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3763967" y="1090650"/>
              <a:ext cx="664013" cy="858791"/>
            </a:xfrm>
            <a:prstGeom prst="rect">
              <a:avLst/>
            </a:prstGeom>
            <a:effectLst>
              <a:outerShdw blurRad="38100" sx="105000" sy="105000" algn="ctr" rotWithShape="0">
                <a:srgbClr val="000000">
                  <a:alpha val="10000"/>
                </a:srgbClr>
              </a:outerShdw>
            </a:effectLst>
          </p:spPr>
        </p:pic>
        <p:pic>
          <p:nvPicPr>
            <p:cNvPr id="24" name="Picture 23" descr="Team Nutrition resources">
              <a:extLst>
                <a:ext uri="{FF2B5EF4-FFF2-40B4-BE49-F238E27FC236}">
                  <a16:creationId xmlns:a16="http://schemas.microsoft.com/office/drawing/2014/main" id="{B44762F9-9BBC-8242-A3F2-4E409D42AB68}"/>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4801459" y="1090650"/>
              <a:ext cx="664013" cy="858791"/>
            </a:xfrm>
            <a:prstGeom prst="rect">
              <a:avLst/>
            </a:prstGeom>
            <a:effectLst>
              <a:outerShdw blurRad="38100" sx="105000" sy="105000" algn="ctr" rotWithShape="0">
                <a:srgbClr val="000000">
                  <a:alpha val="10000"/>
                </a:srgbClr>
              </a:outerShdw>
            </a:effectLst>
          </p:spPr>
        </p:pic>
        <p:pic>
          <p:nvPicPr>
            <p:cNvPr id="25" name="Picture 24" descr="Team Nutrition resources">
              <a:extLst>
                <a:ext uri="{FF2B5EF4-FFF2-40B4-BE49-F238E27FC236}">
                  <a16:creationId xmlns:a16="http://schemas.microsoft.com/office/drawing/2014/main" id="{75E91AFE-09B8-C84F-A2EA-D4A4F9795DA2}"/>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5768613" y="1090650"/>
              <a:ext cx="664013" cy="858791"/>
            </a:xfrm>
            <a:prstGeom prst="rect">
              <a:avLst/>
            </a:prstGeom>
            <a:effectLst>
              <a:outerShdw blurRad="38100" sx="105000" sy="105000" algn="ctr" rotWithShape="0">
                <a:srgbClr val="000000">
                  <a:alpha val="10000"/>
                </a:srgbClr>
              </a:outerShdw>
            </a:effectLst>
          </p:spPr>
        </p:pic>
        <p:pic>
          <p:nvPicPr>
            <p:cNvPr id="26" name="Picture 25" descr="Team Nutrition resources">
              <a:extLst>
                <a:ext uri="{FF2B5EF4-FFF2-40B4-BE49-F238E27FC236}">
                  <a16:creationId xmlns:a16="http://schemas.microsoft.com/office/drawing/2014/main" id="{0D48153A-E144-5D48-AF8F-5BC788D5C054}"/>
                </a:ext>
              </a:extLst>
            </p:cNvPr>
            <p:cNvPicPr>
              <a:picLocks noChangeAspect="1"/>
            </p:cNvPicPr>
            <p:nvPr/>
          </p:nvPicPr>
          <p:blipFill>
            <a:blip r:embed="rId13" cstate="hqprint">
              <a:extLst>
                <a:ext uri="{28A0092B-C50C-407E-A947-70E740481C1C}">
                  <a14:useLocalDpi xmlns:a14="http://schemas.microsoft.com/office/drawing/2010/main"/>
                </a:ext>
              </a:extLst>
            </a:blip>
            <a:srcRect/>
            <a:stretch/>
          </p:blipFill>
          <p:spPr>
            <a:xfrm>
              <a:off x="6770936" y="1090650"/>
              <a:ext cx="664013" cy="858790"/>
            </a:xfrm>
            <a:prstGeom prst="rect">
              <a:avLst/>
            </a:prstGeom>
            <a:effectLst>
              <a:outerShdw blurRad="38100" sx="105000" sy="105000" algn="ctr" rotWithShape="0">
                <a:srgbClr val="000000">
                  <a:alpha val="10000"/>
                </a:srgbClr>
              </a:outerShdw>
            </a:effectLst>
          </p:spPr>
        </p:pic>
        <p:pic>
          <p:nvPicPr>
            <p:cNvPr id="27" name="Picture 26" descr="Team Nutrition resources">
              <a:extLst>
                <a:ext uri="{FF2B5EF4-FFF2-40B4-BE49-F238E27FC236}">
                  <a16:creationId xmlns:a16="http://schemas.microsoft.com/office/drawing/2014/main" id="{43EA5601-836E-944B-8904-B2B1ECE69CD1}"/>
                </a:ext>
              </a:extLst>
            </p:cNvPr>
            <p:cNvPicPr>
              <a:picLocks noChangeAspect="1"/>
            </p:cNvPicPr>
            <p:nvPr/>
          </p:nvPicPr>
          <p:blipFill>
            <a:blip r:embed="rId14" cstate="hqprint">
              <a:extLst>
                <a:ext uri="{28A0092B-C50C-407E-A947-70E740481C1C}">
                  <a14:useLocalDpi xmlns:a14="http://schemas.microsoft.com/office/drawing/2010/main"/>
                </a:ext>
              </a:extLst>
            </a:blip>
            <a:srcRect/>
            <a:stretch/>
          </p:blipFill>
          <p:spPr>
            <a:xfrm>
              <a:off x="1732944" y="1090650"/>
              <a:ext cx="664013" cy="858790"/>
            </a:xfrm>
            <a:prstGeom prst="rect">
              <a:avLst/>
            </a:prstGeom>
            <a:effectLst>
              <a:outerShdw blurRad="38100" sx="105000" sy="105000" algn="ctr" rotWithShape="0">
                <a:srgbClr val="000000">
                  <a:alpha val="10000"/>
                </a:srgbClr>
              </a:outerShdw>
            </a:effectLst>
          </p:spPr>
        </p:pic>
        <p:pic>
          <p:nvPicPr>
            <p:cNvPr id="32" name="Picture 2" descr="Team Nutrition resources">
              <a:extLst>
                <a:ext uri="{FF2B5EF4-FFF2-40B4-BE49-F238E27FC236}">
                  <a16:creationId xmlns:a16="http://schemas.microsoft.com/office/drawing/2014/main" id="{0BEA9111-C199-3244-945F-B261BFE90E15}"/>
                </a:ext>
              </a:extLst>
            </p:cNvPr>
            <p:cNvPicPr>
              <a:picLocks noChangeAspect="1" noChangeArrowheads="1"/>
            </p:cNvPicPr>
            <p:nvPr/>
          </p:nvPicPr>
          <p:blipFill rotWithShape="1">
            <a:blip r:embed="rId15" cstate="hqprint">
              <a:extLst>
                <a:ext uri="{28A0092B-C50C-407E-A947-70E740481C1C}">
                  <a14:useLocalDpi xmlns:a14="http://schemas.microsoft.com/office/drawing/2010/main"/>
                </a:ext>
              </a:extLst>
            </a:blip>
            <a:srcRect t="-1093"/>
            <a:stretch/>
          </p:blipFill>
          <p:spPr bwMode="auto">
            <a:xfrm>
              <a:off x="4616949" y="2063827"/>
              <a:ext cx="782824" cy="1173082"/>
            </a:xfrm>
            <a:prstGeom prst="rect">
              <a:avLst/>
            </a:prstGeom>
            <a:solidFill>
              <a:schemeClr val="bg1"/>
            </a:solidFill>
            <a:ln w="12700">
              <a:noFill/>
              <a:miter lim="800000"/>
              <a:headEnd/>
              <a:tailEnd/>
            </a:ln>
            <a:effectLst>
              <a:outerShdw blurRad="63500" sx="102000" sy="102000" algn="ctr" rotWithShape="0">
                <a:prstClr val="black">
                  <a:alpha val="10000"/>
                </a:prstClr>
              </a:outerShdw>
            </a:effectLst>
          </p:spPr>
        </p:pic>
        <p:pic>
          <p:nvPicPr>
            <p:cNvPr id="33" name="Picture 11" descr="Team Nutrition resources">
              <a:extLst>
                <a:ext uri="{FF2B5EF4-FFF2-40B4-BE49-F238E27FC236}">
                  <a16:creationId xmlns:a16="http://schemas.microsoft.com/office/drawing/2014/main" id="{8307250D-CD13-9249-8E78-CC3FA91FB5C7}"/>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t="-1049"/>
            <a:stretch/>
          </p:blipFill>
          <p:spPr bwMode="auto">
            <a:xfrm>
              <a:off x="3740649" y="2063827"/>
              <a:ext cx="782824" cy="1173576"/>
            </a:xfrm>
            <a:prstGeom prst="rect">
              <a:avLst/>
            </a:prstGeom>
            <a:solidFill>
              <a:schemeClr val="bg1"/>
            </a:solidFill>
            <a:ln w="12700">
              <a:noFill/>
              <a:miter lim="800000"/>
              <a:headEnd/>
              <a:tailEnd/>
            </a:ln>
            <a:effectLst>
              <a:outerShdw blurRad="63500" sx="102000" sy="102000" algn="ctr" rotWithShape="0">
                <a:prstClr val="black">
                  <a:alpha val="10000"/>
                </a:prstClr>
              </a:outerShdw>
            </a:effectLst>
          </p:spPr>
        </p:pic>
        <p:pic>
          <p:nvPicPr>
            <p:cNvPr id="34" name="Picture 10" descr="Team Nutrition resources">
              <a:extLst>
                <a:ext uri="{FF2B5EF4-FFF2-40B4-BE49-F238E27FC236}">
                  <a16:creationId xmlns:a16="http://schemas.microsoft.com/office/drawing/2014/main" id="{DBDC3DBC-A3A7-8947-8EFB-030C8D637D69}"/>
                </a:ext>
              </a:extLst>
            </p:cNvPr>
            <p:cNvPicPr>
              <a:picLocks noChangeAspect="1" noChangeArrowheads="1"/>
            </p:cNvPicPr>
            <p:nvPr/>
          </p:nvPicPr>
          <p:blipFill rotWithShape="1">
            <a:blip r:embed="rId17" cstate="hqprint">
              <a:extLst>
                <a:ext uri="{28A0092B-C50C-407E-A947-70E740481C1C}">
                  <a14:useLocalDpi xmlns:a14="http://schemas.microsoft.com/office/drawing/2010/main"/>
                </a:ext>
              </a:extLst>
            </a:blip>
            <a:srcRect t="-1137"/>
            <a:stretch/>
          </p:blipFill>
          <p:spPr bwMode="auto">
            <a:xfrm>
              <a:off x="5493248" y="2063827"/>
              <a:ext cx="782824" cy="1172587"/>
            </a:xfrm>
            <a:prstGeom prst="rect">
              <a:avLst/>
            </a:prstGeom>
            <a:solidFill>
              <a:schemeClr val="bg1"/>
            </a:solidFill>
            <a:ln w="12700">
              <a:noFill/>
              <a:miter lim="800000"/>
              <a:headEnd/>
              <a:tailEnd/>
            </a:ln>
            <a:effectLst>
              <a:outerShdw blurRad="63500" sx="102000" sy="102000" algn="ctr" rotWithShape="0">
                <a:prstClr val="black">
                  <a:alpha val="10000"/>
                </a:prstClr>
              </a:outerShdw>
            </a:effectLst>
          </p:spPr>
        </p:pic>
        <p:pic>
          <p:nvPicPr>
            <p:cNvPr id="35" name="Picture 7" descr="Team Nutrition resources">
              <a:extLst>
                <a:ext uri="{FF2B5EF4-FFF2-40B4-BE49-F238E27FC236}">
                  <a16:creationId xmlns:a16="http://schemas.microsoft.com/office/drawing/2014/main" id="{2973FB1E-F11F-1444-95AE-A6C7A5CBA442}"/>
                </a:ext>
              </a:extLst>
            </p:cNvPr>
            <p:cNvPicPr>
              <a:picLocks noChangeAspect="1" noChangeArrowheads="1"/>
            </p:cNvPicPr>
            <p:nvPr/>
          </p:nvPicPr>
          <p:blipFill rotWithShape="1">
            <a:blip r:embed="rId18" cstate="hqprint">
              <a:extLst>
                <a:ext uri="{28A0092B-C50C-407E-A947-70E740481C1C}">
                  <a14:useLocalDpi xmlns:a14="http://schemas.microsoft.com/office/drawing/2010/main"/>
                </a:ext>
              </a:extLst>
            </a:blip>
            <a:srcRect t="-1135"/>
            <a:stretch/>
          </p:blipFill>
          <p:spPr bwMode="auto">
            <a:xfrm>
              <a:off x="2864349" y="2063827"/>
              <a:ext cx="782824" cy="1173576"/>
            </a:xfrm>
            <a:prstGeom prst="rect">
              <a:avLst/>
            </a:prstGeom>
            <a:solidFill>
              <a:schemeClr val="bg1"/>
            </a:solidFill>
            <a:ln w="12700">
              <a:noFill/>
              <a:miter lim="800000"/>
              <a:headEnd/>
              <a:tailEnd/>
            </a:ln>
            <a:effectLst>
              <a:outerShdw blurRad="63500" sx="102000" sy="102000" algn="ctr" rotWithShape="0">
                <a:prstClr val="black">
                  <a:alpha val="10000"/>
                </a:prstClr>
              </a:outerShdw>
            </a:effectLst>
          </p:spPr>
        </p:pic>
      </p:grpSp>
      <p:sp>
        <p:nvSpPr>
          <p:cNvPr id="29" name="Title 1">
            <a:extLst>
              <a:ext uri="{FF2B5EF4-FFF2-40B4-BE49-F238E27FC236}">
                <a16:creationId xmlns:a16="http://schemas.microsoft.com/office/drawing/2014/main" id="{C680DBD6-7912-544F-8117-35335B0C6D2F}"/>
              </a:ext>
            </a:extLst>
          </p:cNvPr>
          <p:cNvSpPr>
            <a:spLocks noGrp="1"/>
          </p:cNvSpPr>
          <p:nvPr>
            <p:ph type="title"/>
          </p:nvPr>
        </p:nvSpPr>
        <p:spPr>
          <a:xfrm>
            <a:off x="1482320" y="257628"/>
            <a:ext cx="6175780" cy="475488"/>
          </a:xfrm>
        </p:spPr>
        <p:txBody>
          <a:bodyPr/>
          <a:lstStyle/>
          <a:p>
            <a:pPr algn="ctr"/>
            <a:r>
              <a:rPr lang="en-US" sz="1600" dirty="0">
                <a:solidFill>
                  <a:srgbClr val="0D5929"/>
                </a:solidFill>
                <a:latin typeface="Arial" panose="020B0604020202020204" pitchFamily="34" charset="0"/>
                <a:cs typeface="Arial" panose="020B0604020202020204" pitchFamily="34" charset="0"/>
              </a:rPr>
              <a:t>Additional Resources!</a:t>
            </a:r>
          </a:p>
        </p:txBody>
      </p:sp>
      <p:pic>
        <p:nvPicPr>
          <p:cNvPr id="11" name="Picture 10" descr="Hyperlink Icon.">
            <a:extLst>
              <a:ext uri="{FF2B5EF4-FFF2-40B4-BE49-F238E27FC236}">
                <a16:creationId xmlns:a16="http://schemas.microsoft.com/office/drawing/2014/main" id="{4D28A013-CE08-0A40-BF8E-2E7697DF1873}"/>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326477" y="4503380"/>
            <a:ext cx="420624" cy="420624"/>
          </a:xfrm>
          <a:prstGeom prst="rect">
            <a:avLst/>
          </a:prstGeom>
        </p:spPr>
      </p:pic>
      <p:sp>
        <p:nvSpPr>
          <p:cNvPr id="8" name="Rectangle 7">
            <a:extLst>
              <a:ext uri="{FF2B5EF4-FFF2-40B4-BE49-F238E27FC236}">
                <a16:creationId xmlns:a16="http://schemas.microsoft.com/office/drawing/2014/main" id="{A7C1BBE4-E075-B54C-9AA5-6FC03A5E1E6A}"/>
              </a:ext>
            </a:extLst>
          </p:cNvPr>
          <p:cNvSpPr/>
          <p:nvPr/>
        </p:nvSpPr>
        <p:spPr>
          <a:xfrm>
            <a:off x="2796813" y="4577716"/>
            <a:ext cx="3753800" cy="461665"/>
          </a:xfrm>
          <a:prstGeom prst="rect">
            <a:avLst/>
          </a:prstGeom>
        </p:spPr>
        <p:txBody>
          <a:bodyPr wrap="square" lIns="0">
            <a:spAutoFit/>
          </a:bodyPr>
          <a:lstStyle/>
          <a:p>
            <a:pPr indent="0" algn="ctr">
              <a:buNone/>
            </a:pPr>
            <a:r>
              <a:rPr lang="en-US" sz="2400" b="1" u="sng" dirty="0">
                <a:solidFill>
                  <a:srgbClr val="0D5929"/>
                </a:solidFill>
                <a:hlinkClick r:id="rId20">
                  <a:extLst>
                    <a:ext uri="{A12FA001-AC4F-418D-AE19-62706E023703}">
                      <ahyp:hlinkClr xmlns:ahyp="http://schemas.microsoft.com/office/drawing/2018/hyperlinkcolor" val="tx"/>
                    </a:ext>
                  </a:extLst>
                </a:hlinkClick>
              </a:rPr>
              <a:t>fns.usda.gov/</a:t>
            </a:r>
            <a:r>
              <a:rPr lang="en-US" sz="2400" b="1" u="sng" dirty="0" err="1">
                <a:solidFill>
                  <a:srgbClr val="0D5929"/>
                </a:solidFill>
                <a:hlinkClick r:id="rId20">
                  <a:extLst>
                    <a:ext uri="{A12FA001-AC4F-418D-AE19-62706E023703}">
                      <ahyp:hlinkClr xmlns:ahyp="http://schemas.microsoft.com/office/drawing/2018/hyperlinkcolor" val="tx"/>
                    </a:ext>
                  </a:extLst>
                </a:hlinkClick>
              </a:rPr>
              <a:t>teamnutrition</a:t>
            </a:r>
            <a:endParaRPr lang="en-US" sz="2400" b="1" u="sng" dirty="0">
              <a:solidFill>
                <a:srgbClr val="0D5929"/>
              </a:solidFill>
            </a:endParaRPr>
          </a:p>
        </p:txBody>
      </p:sp>
    </p:spTree>
    <p:extLst>
      <p:ext uri="{BB962C8B-B14F-4D97-AF65-F5344CB8AC3E}">
        <p14:creationId xmlns:p14="http://schemas.microsoft.com/office/powerpoint/2010/main" val="10159949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441E-A122-6E47-9FEB-89259D485427}"/>
              </a:ext>
            </a:extLst>
          </p:cNvPr>
          <p:cNvSpPr>
            <a:spLocks noGrp="1"/>
          </p:cNvSpPr>
          <p:nvPr>
            <p:ph type="ctrTitle"/>
          </p:nvPr>
        </p:nvSpPr>
        <p:spPr>
          <a:xfrm>
            <a:off x="365760" y="411480"/>
            <a:ext cx="3667225" cy="820447"/>
          </a:xfrm>
        </p:spPr>
        <p:txBody>
          <a:bodyPr>
            <a:noAutofit/>
          </a:bodyPr>
          <a:lstStyle/>
          <a:p>
            <a:r>
              <a:rPr lang="en-US" dirty="0">
                <a:latin typeface="Arial" panose="020B0604020202020204" pitchFamily="34" charset="0"/>
                <a:cs typeface="Arial" panose="020B0604020202020204" pitchFamily="34" charset="0"/>
              </a:rPr>
              <a:t>Stay Connected!</a:t>
            </a:r>
          </a:p>
        </p:txBody>
      </p:sp>
      <p:sp>
        <p:nvSpPr>
          <p:cNvPr id="7" name="Subtitle 6">
            <a:extLst>
              <a:ext uri="{FF2B5EF4-FFF2-40B4-BE49-F238E27FC236}">
                <a16:creationId xmlns:a16="http://schemas.microsoft.com/office/drawing/2014/main" id="{F4D33E00-68B1-E844-A37C-4F314EC10D89}"/>
              </a:ext>
            </a:extLst>
          </p:cNvPr>
          <p:cNvSpPr>
            <a:spLocks noGrp="1"/>
          </p:cNvSpPr>
          <p:nvPr>
            <p:ph type="subTitle" idx="1"/>
          </p:nvPr>
        </p:nvSpPr>
        <p:spPr>
          <a:xfrm>
            <a:off x="924663" y="2096924"/>
            <a:ext cx="3473111" cy="391975"/>
          </a:xfrm>
        </p:spPr>
        <p:txBody>
          <a:bodyPr lIns="0" tIns="45720" rIns="91440"/>
          <a:lstStyle/>
          <a:p>
            <a:r>
              <a:rPr lang="en-US" sz="2000" b="1" u="sng" dirty="0">
                <a:solidFill>
                  <a:srgbClr val="0D592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fns.usda.gov/</a:t>
            </a:r>
            <a:r>
              <a:rPr lang="en-US" sz="2000" b="1" u="sng" dirty="0" err="1">
                <a:solidFill>
                  <a:srgbClr val="0D592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teamnutrition</a:t>
            </a:r>
            <a:endParaRPr lang="en-US" sz="2000" b="1" u="sng" dirty="0">
              <a:solidFill>
                <a:srgbClr val="0D5929"/>
              </a:solidFill>
              <a:latin typeface="Arial" panose="020B0604020202020204" pitchFamily="34" charset="0"/>
              <a:cs typeface="Arial" panose="020B0604020202020204" pitchFamily="34" charset="0"/>
            </a:endParaRPr>
          </a:p>
          <a:p>
            <a:endParaRPr lang="en-US" dirty="0">
              <a:solidFill>
                <a:srgbClr val="0D5929"/>
              </a:solidFill>
              <a:latin typeface="Arial" panose="020B0604020202020204" pitchFamily="34" charset="0"/>
              <a:cs typeface="Arial" panose="020B0604020202020204" pitchFamily="34" charset="0"/>
            </a:endParaRPr>
          </a:p>
        </p:txBody>
      </p:sp>
      <p:pic>
        <p:nvPicPr>
          <p:cNvPr id="5" name="Picture 4" descr="Hyperlink Icon.">
            <a:extLst>
              <a:ext uri="{FF2B5EF4-FFF2-40B4-BE49-F238E27FC236}">
                <a16:creationId xmlns:a16="http://schemas.microsoft.com/office/drawing/2014/main" id="{48CA32D0-E8EF-5946-A501-C264232427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813" y="1985319"/>
            <a:ext cx="420624" cy="420624"/>
          </a:xfrm>
          <a:prstGeom prst="rect">
            <a:avLst/>
          </a:prstGeom>
        </p:spPr>
      </p:pic>
      <p:pic>
        <p:nvPicPr>
          <p:cNvPr id="14" name="Picture 13" descr="Email Icon.">
            <a:extLst>
              <a:ext uri="{FF2B5EF4-FFF2-40B4-BE49-F238E27FC236}">
                <a16:creationId xmlns:a16="http://schemas.microsoft.com/office/drawing/2014/main" id="{AB23AAB3-5A99-3945-9522-ED2D52AAD4B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9920" y="2951448"/>
            <a:ext cx="400838" cy="400838"/>
          </a:xfrm>
          <a:prstGeom prst="rect">
            <a:avLst/>
          </a:prstGeom>
        </p:spPr>
      </p:pic>
      <p:sp>
        <p:nvSpPr>
          <p:cNvPr id="15" name="Text Placeholder 2">
            <a:extLst>
              <a:ext uri="{FF2B5EF4-FFF2-40B4-BE49-F238E27FC236}">
                <a16:creationId xmlns:a16="http://schemas.microsoft.com/office/drawing/2014/main" id="{33FED3DF-D32B-7C4E-9C59-CE12AB3191EC}"/>
              </a:ext>
            </a:extLst>
          </p:cNvPr>
          <p:cNvSpPr txBox="1">
            <a:spLocks/>
          </p:cNvSpPr>
          <p:nvPr/>
        </p:nvSpPr>
        <p:spPr>
          <a:xfrm>
            <a:off x="955336" y="3006087"/>
            <a:ext cx="3597168" cy="346200"/>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lumMod val="65000"/>
                    <a:lumOff val="3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b="1" u="sng" dirty="0">
                <a:solidFill>
                  <a:srgbClr val="0D5929"/>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TeamNutrition@usda.gov</a:t>
            </a:r>
            <a:endParaRPr lang="en-US" sz="2000" u="sng" dirty="0">
              <a:solidFill>
                <a:srgbClr val="0D5929"/>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80C8325-7836-9141-9C06-B8AEF08C9E2B}"/>
              </a:ext>
            </a:extLst>
          </p:cNvPr>
          <p:cNvSpPr txBox="1"/>
          <p:nvPr/>
        </p:nvSpPr>
        <p:spPr>
          <a:xfrm>
            <a:off x="153878" y="4778637"/>
            <a:ext cx="439862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USDA is an equal opportunity provider, employer, and lender.</a:t>
            </a:r>
          </a:p>
        </p:txBody>
      </p:sp>
      <p:pic>
        <p:nvPicPr>
          <p:cNvPr id="4" name="Picture 3" descr="Image of a girl eating lunch which has a burger with veggies and milk.">
            <a:extLst>
              <a:ext uri="{FF2B5EF4-FFF2-40B4-BE49-F238E27FC236}">
                <a16:creationId xmlns:a16="http://schemas.microsoft.com/office/drawing/2014/main" id="{96454A5D-2315-A927-5B12-5DA41630AC5C}"/>
              </a:ext>
            </a:extLst>
          </p:cNvPr>
          <p:cNvPicPr>
            <a:picLocks noChangeAspect="1"/>
          </p:cNvPicPr>
          <p:nvPr/>
        </p:nvPicPr>
        <p:blipFill>
          <a:blip r:embed="rId7"/>
          <a:stretch>
            <a:fillRect/>
          </a:stretch>
        </p:blipFill>
        <p:spPr>
          <a:xfrm>
            <a:off x="4572000" y="0"/>
            <a:ext cx="4644305" cy="5224842"/>
          </a:xfrm>
          <a:prstGeom prst="rect">
            <a:avLst/>
          </a:prstGeom>
        </p:spPr>
      </p:pic>
    </p:spTree>
    <p:extLst>
      <p:ext uri="{BB962C8B-B14F-4D97-AF65-F5344CB8AC3E}">
        <p14:creationId xmlns:p14="http://schemas.microsoft.com/office/powerpoint/2010/main" val="1449473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3F3F-D880-F099-66B2-B1673CAE8D38}"/>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404191B7-45E9-E736-BE2A-DBB0751ADB10}"/>
              </a:ext>
            </a:extLst>
          </p:cNvPr>
          <p:cNvSpPr>
            <a:spLocks noGrp="1"/>
          </p:cNvSpPr>
          <p:nvPr>
            <p:ph type="subTitle" idx="1"/>
          </p:nvPr>
        </p:nvSpPr>
        <p:spPr>
          <a:xfrm>
            <a:off x="539014" y="1500097"/>
            <a:ext cx="6853187" cy="1233478"/>
          </a:xfrm>
        </p:spPr>
        <p:txBody>
          <a:bodyPr/>
          <a:lstStyle/>
          <a:p>
            <a:pPr algn="ctr"/>
            <a:r>
              <a:rPr lang="en-US" dirty="0">
                <a:solidFill>
                  <a:srgbClr val="0D5929"/>
                </a:solidFill>
              </a:rPr>
              <a:t>Visit us at</a:t>
            </a:r>
          </a:p>
          <a:p>
            <a:pPr algn="ctr"/>
            <a:r>
              <a:rPr lang="en-US" dirty="0">
                <a:solidFill>
                  <a:srgbClr val="0D5929"/>
                </a:solidFill>
              </a:rPr>
              <a:t>FNS.USDA.GOV  |  @USDA_FNS  |  @USDA</a:t>
            </a:r>
          </a:p>
          <a:p>
            <a:endParaRPr lang="en-US" dirty="0">
              <a:solidFill>
                <a:srgbClr val="0D5929"/>
              </a:solidFill>
            </a:endParaRPr>
          </a:p>
        </p:txBody>
      </p:sp>
      <p:graphicFrame>
        <p:nvGraphicFramePr>
          <p:cNvPr id="4" name="Content Placeholder 9" descr="The facebook, X, instagram, and youtube icons">
            <a:extLst>
              <a:ext uri="{FF2B5EF4-FFF2-40B4-BE49-F238E27FC236}">
                <a16:creationId xmlns:a16="http://schemas.microsoft.com/office/drawing/2014/main" id="{4587BA0B-C7AF-1EB1-3B9A-625184A90757}"/>
              </a:ext>
            </a:extLst>
          </p:cNvPr>
          <p:cNvGraphicFramePr>
            <a:graphicFrameLocks/>
          </p:cNvGraphicFramePr>
          <p:nvPr>
            <p:extLst>
              <p:ext uri="{D42A27DB-BD31-4B8C-83A1-F6EECF244321}">
                <p14:modId xmlns:p14="http://schemas.microsoft.com/office/powerpoint/2010/main" val="3974933417"/>
              </p:ext>
            </p:extLst>
          </p:nvPr>
        </p:nvGraphicFramePr>
        <p:xfrm>
          <a:off x="2378741" y="2575568"/>
          <a:ext cx="3173731" cy="910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555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5CD76-583A-B56D-3992-44C16A3FD6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203E0D-89B1-E446-5A58-5368BA385A7D}"/>
              </a:ext>
            </a:extLst>
          </p:cNvPr>
          <p:cNvSpPr>
            <a:spLocks noGrp="1"/>
          </p:cNvSpPr>
          <p:nvPr>
            <p:ph type="title"/>
          </p:nvPr>
        </p:nvSpPr>
        <p:spPr/>
        <p:txBody>
          <a:bodyPr>
            <a:noAutofit/>
          </a:bodyPr>
          <a:lstStyle/>
          <a:p>
            <a:r>
              <a:rPr lang="en-US" sz="3000" dirty="0">
                <a:latin typeface="Arial" panose="020B0604020202020204" pitchFamily="34" charset="0"/>
                <a:cs typeface="Arial" panose="020B0604020202020204" pitchFamily="34" charset="0"/>
              </a:rPr>
              <a:t>How CACFP Vegetable Requirements Support the Real Food Pyramid and Dietary Guidelines</a:t>
            </a:r>
            <a:endParaRPr lang="en-US" sz="3000" b="1" dirty="0">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85EFBE54-600B-303F-8015-3842D38113EA}"/>
              </a:ext>
            </a:extLst>
          </p:cNvPr>
          <p:cNvGraphicFramePr>
            <a:graphicFrameLocks noGrp="1"/>
          </p:cNvGraphicFramePr>
          <p:nvPr>
            <p:extLst>
              <p:ext uri="{D42A27DB-BD31-4B8C-83A1-F6EECF244321}">
                <p14:modId xmlns:p14="http://schemas.microsoft.com/office/powerpoint/2010/main" val="561574198"/>
              </p:ext>
            </p:extLst>
          </p:nvPr>
        </p:nvGraphicFramePr>
        <p:xfrm>
          <a:off x="346509" y="1251284"/>
          <a:ext cx="8527984" cy="3583359"/>
        </p:xfrm>
        <a:graphic>
          <a:graphicData uri="http://schemas.openxmlformats.org/drawingml/2006/table">
            <a:tbl>
              <a:tblPr firstRow="1" bandRow="1"/>
              <a:tblGrid>
                <a:gridCol w="4272980">
                  <a:extLst>
                    <a:ext uri="{9D8B030D-6E8A-4147-A177-3AD203B41FA5}">
                      <a16:colId xmlns:a16="http://schemas.microsoft.com/office/drawing/2014/main" val="1576309569"/>
                    </a:ext>
                  </a:extLst>
                </a:gridCol>
                <a:gridCol w="4255004">
                  <a:extLst>
                    <a:ext uri="{9D8B030D-6E8A-4147-A177-3AD203B41FA5}">
                      <a16:colId xmlns:a16="http://schemas.microsoft.com/office/drawing/2014/main" val="168045110"/>
                    </a:ext>
                  </a:extLst>
                </a:gridCol>
              </a:tblGrid>
              <a:tr h="398151">
                <a:tc>
                  <a:txBody>
                    <a:bodyPr/>
                    <a:lstStyle>
                      <a:lvl1pPr marL="0">
                        <a:defRPr b="1">
                          <a:solidFill>
                            <a:schemeClr val="lt1"/>
                          </a:solidFill>
                          <a:latin typeface="Calibri" panose="020F0502020204030204"/>
                        </a:defRPr>
                      </a:lvl1pPr>
                      <a:lvl2pPr marL="358570">
                        <a:defRPr b="1">
                          <a:solidFill>
                            <a:schemeClr val="lt1"/>
                          </a:solidFill>
                          <a:latin typeface="Calibri" panose="020F0502020204030204"/>
                        </a:defRPr>
                      </a:lvl2pPr>
                      <a:lvl3pPr marL="717140">
                        <a:defRPr b="1">
                          <a:solidFill>
                            <a:schemeClr val="lt1"/>
                          </a:solidFill>
                          <a:latin typeface="Calibri" panose="020F0502020204030204"/>
                        </a:defRPr>
                      </a:lvl3pPr>
                      <a:lvl4pPr marL="1075711">
                        <a:defRPr b="1">
                          <a:solidFill>
                            <a:schemeClr val="lt1"/>
                          </a:solidFill>
                          <a:latin typeface="Calibri" panose="020F0502020204030204"/>
                        </a:defRPr>
                      </a:lvl4pPr>
                      <a:lvl5pPr marL="1434282">
                        <a:defRPr b="1">
                          <a:solidFill>
                            <a:schemeClr val="lt1"/>
                          </a:solidFill>
                          <a:latin typeface="Calibri" panose="020F0502020204030204"/>
                        </a:defRPr>
                      </a:lvl5pPr>
                      <a:lvl6pPr marL="1792852">
                        <a:defRPr b="1">
                          <a:solidFill>
                            <a:schemeClr val="lt1"/>
                          </a:solidFill>
                          <a:latin typeface="Calibri" panose="020F0502020204030204"/>
                        </a:defRPr>
                      </a:lvl6pPr>
                      <a:lvl7pPr marL="2151422">
                        <a:defRPr b="1">
                          <a:solidFill>
                            <a:schemeClr val="lt1"/>
                          </a:solidFill>
                          <a:latin typeface="Calibri" panose="020F0502020204030204"/>
                        </a:defRPr>
                      </a:lvl7pPr>
                      <a:lvl8pPr marL="2509992">
                        <a:defRPr b="1">
                          <a:solidFill>
                            <a:schemeClr val="lt1"/>
                          </a:solidFill>
                          <a:latin typeface="Calibri" panose="020F0502020204030204"/>
                        </a:defRPr>
                      </a:lvl8pPr>
                      <a:lvl9pPr marL="2868562">
                        <a:defRPr b="1">
                          <a:solidFill>
                            <a:schemeClr val="lt1"/>
                          </a:solidFill>
                          <a:latin typeface="Calibri" panose="020F0502020204030204"/>
                        </a:defRPr>
                      </a:lvl9pPr>
                    </a:lstStyle>
                    <a:p>
                      <a:pPr lvl="0" algn="ctr">
                        <a:buNone/>
                      </a:pPr>
                      <a:r>
                        <a:rPr lang="en-US" sz="2000" dirty="0">
                          <a:latin typeface="Arial" panose="020B0604020202020204" pitchFamily="34" charset="0"/>
                          <a:ea typeface="Source Sans Pro"/>
                          <a:cs typeface="Arial" panose="020B0604020202020204" pitchFamily="34" charset="0"/>
                        </a:rPr>
                        <a:t>Dietary Guidelines for Americans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B563D"/>
                    </a:solidFill>
                  </a:tcPr>
                </a:tc>
                <a:tc>
                  <a:txBody>
                    <a:bodyPr/>
                    <a:lstStyle>
                      <a:lvl1pPr marL="0">
                        <a:defRPr b="1">
                          <a:solidFill>
                            <a:schemeClr val="lt1"/>
                          </a:solidFill>
                          <a:latin typeface="Calibri" panose="020F0502020204030204"/>
                        </a:defRPr>
                      </a:lvl1pPr>
                      <a:lvl2pPr marL="358570">
                        <a:defRPr b="1">
                          <a:solidFill>
                            <a:schemeClr val="lt1"/>
                          </a:solidFill>
                          <a:latin typeface="Calibri" panose="020F0502020204030204"/>
                        </a:defRPr>
                      </a:lvl2pPr>
                      <a:lvl3pPr marL="717140">
                        <a:defRPr b="1">
                          <a:solidFill>
                            <a:schemeClr val="lt1"/>
                          </a:solidFill>
                          <a:latin typeface="Calibri" panose="020F0502020204030204"/>
                        </a:defRPr>
                      </a:lvl3pPr>
                      <a:lvl4pPr marL="1075711">
                        <a:defRPr b="1">
                          <a:solidFill>
                            <a:schemeClr val="lt1"/>
                          </a:solidFill>
                          <a:latin typeface="Calibri" panose="020F0502020204030204"/>
                        </a:defRPr>
                      </a:lvl4pPr>
                      <a:lvl5pPr marL="1434282">
                        <a:defRPr b="1">
                          <a:solidFill>
                            <a:schemeClr val="lt1"/>
                          </a:solidFill>
                          <a:latin typeface="Calibri" panose="020F0502020204030204"/>
                        </a:defRPr>
                      </a:lvl5pPr>
                      <a:lvl6pPr marL="1792852">
                        <a:defRPr b="1">
                          <a:solidFill>
                            <a:schemeClr val="lt1"/>
                          </a:solidFill>
                          <a:latin typeface="Calibri" panose="020F0502020204030204"/>
                        </a:defRPr>
                      </a:lvl6pPr>
                      <a:lvl7pPr marL="2151422">
                        <a:defRPr b="1">
                          <a:solidFill>
                            <a:schemeClr val="lt1"/>
                          </a:solidFill>
                          <a:latin typeface="Calibri" panose="020F0502020204030204"/>
                        </a:defRPr>
                      </a:lvl7pPr>
                      <a:lvl8pPr marL="2509992">
                        <a:defRPr b="1">
                          <a:solidFill>
                            <a:schemeClr val="lt1"/>
                          </a:solidFill>
                          <a:latin typeface="Calibri" panose="020F0502020204030204"/>
                        </a:defRPr>
                      </a:lvl8pPr>
                      <a:lvl9pPr marL="2868562">
                        <a:defRPr b="1">
                          <a:solidFill>
                            <a:schemeClr val="lt1"/>
                          </a:solidFill>
                          <a:latin typeface="Calibri" panose="020F0502020204030204"/>
                        </a:defRPr>
                      </a:lvl9pPr>
                    </a:lstStyle>
                    <a:p>
                      <a:pPr algn="ctr"/>
                      <a:r>
                        <a:rPr lang="en-US" sz="2000" dirty="0">
                          <a:latin typeface="Arial" panose="020B0604020202020204" pitchFamily="34" charset="0"/>
                          <a:ea typeface="Source Sans Pro"/>
                          <a:cs typeface="Arial" panose="020B0604020202020204" pitchFamily="34" charset="0"/>
                        </a:rPr>
                        <a:t>CACFP Vegetable Requirements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B563D"/>
                    </a:solidFill>
                  </a:tcPr>
                </a:tc>
                <a:extLst>
                  <a:ext uri="{0D108BD9-81ED-4DB2-BD59-A6C34878D82A}">
                    <a16:rowId xmlns:a16="http://schemas.microsoft.com/office/drawing/2014/main" val="137988785"/>
                  </a:ext>
                </a:extLst>
              </a:tr>
              <a:tr h="1353713">
                <a:tc>
                  <a:txBody>
                    <a:bodyPr/>
                    <a:lstStyle>
                      <a:lvl1pPr marL="0">
                        <a:defRPr>
                          <a:solidFill>
                            <a:schemeClr val="dk1"/>
                          </a:solidFill>
                          <a:latin typeface="Calibri" panose="020F0502020204030204"/>
                        </a:defRPr>
                      </a:lvl1pPr>
                      <a:lvl2pPr marL="358570">
                        <a:defRPr>
                          <a:solidFill>
                            <a:schemeClr val="dk1"/>
                          </a:solidFill>
                          <a:latin typeface="Calibri" panose="020F0502020204030204"/>
                        </a:defRPr>
                      </a:lvl2pPr>
                      <a:lvl3pPr marL="717140">
                        <a:defRPr>
                          <a:solidFill>
                            <a:schemeClr val="dk1"/>
                          </a:solidFill>
                          <a:latin typeface="Calibri" panose="020F0502020204030204"/>
                        </a:defRPr>
                      </a:lvl3pPr>
                      <a:lvl4pPr marL="1075711">
                        <a:defRPr>
                          <a:solidFill>
                            <a:schemeClr val="dk1"/>
                          </a:solidFill>
                          <a:latin typeface="Calibri" panose="020F0502020204030204"/>
                        </a:defRPr>
                      </a:lvl4pPr>
                      <a:lvl5pPr marL="1434282">
                        <a:defRPr>
                          <a:solidFill>
                            <a:schemeClr val="dk1"/>
                          </a:solidFill>
                          <a:latin typeface="Calibri" panose="020F0502020204030204"/>
                        </a:defRPr>
                      </a:lvl5pPr>
                      <a:lvl6pPr marL="1792852">
                        <a:defRPr>
                          <a:solidFill>
                            <a:schemeClr val="dk1"/>
                          </a:solidFill>
                          <a:latin typeface="Calibri" panose="020F0502020204030204"/>
                        </a:defRPr>
                      </a:lvl6pPr>
                      <a:lvl7pPr marL="2151422">
                        <a:defRPr>
                          <a:solidFill>
                            <a:schemeClr val="dk1"/>
                          </a:solidFill>
                          <a:latin typeface="Calibri" panose="020F0502020204030204"/>
                        </a:defRPr>
                      </a:lvl7pPr>
                      <a:lvl8pPr marL="2509992">
                        <a:defRPr>
                          <a:solidFill>
                            <a:schemeClr val="dk1"/>
                          </a:solidFill>
                          <a:latin typeface="Calibri" panose="020F0502020204030204"/>
                        </a:defRPr>
                      </a:lvl8pPr>
                      <a:lvl9pPr marL="2868562">
                        <a:defRPr>
                          <a:solidFill>
                            <a:schemeClr val="dk1"/>
                          </a:solidFill>
                          <a:latin typeface="Calibri" panose="020F0502020204030204"/>
                        </a:defRPr>
                      </a:lvl9pPr>
                    </a:lstStyle>
                    <a:p>
                      <a:r>
                        <a:rPr lang="en-US" sz="2000" dirty="0">
                          <a:latin typeface="Arial" panose="020B0604020202020204" pitchFamily="34" charset="0"/>
                          <a:ea typeface="Source Sans Pro"/>
                          <a:cs typeface="Arial" panose="020B0604020202020204" pitchFamily="34" charset="0"/>
                        </a:rPr>
                        <a:t>Recommends a variety of vegetables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B563D">
                        <a:tint val="40000"/>
                      </a:srgbClr>
                    </a:solidFill>
                  </a:tcPr>
                </a:tc>
                <a:tc>
                  <a:txBody>
                    <a:bodyPr/>
                    <a:lstStyle>
                      <a:lvl1pPr marL="0">
                        <a:defRPr>
                          <a:solidFill>
                            <a:schemeClr val="dk1"/>
                          </a:solidFill>
                          <a:latin typeface="Calibri" panose="020F0502020204030204"/>
                        </a:defRPr>
                      </a:lvl1pPr>
                      <a:lvl2pPr marL="358570">
                        <a:defRPr>
                          <a:solidFill>
                            <a:schemeClr val="dk1"/>
                          </a:solidFill>
                          <a:latin typeface="Calibri" panose="020F0502020204030204"/>
                        </a:defRPr>
                      </a:lvl2pPr>
                      <a:lvl3pPr marL="717140">
                        <a:defRPr>
                          <a:solidFill>
                            <a:schemeClr val="dk1"/>
                          </a:solidFill>
                          <a:latin typeface="Calibri" panose="020F0502020204030204"/>
                        </a:defRPr>
                      </a:lvl3pPr>
                      <a:lvl4pPr marL="1075711">
                        <a:defRPr>
                          <a:solidFill>
                            <a:schemeClr val="dk1"/>
                          </a:solidFill>
                          <a:latin typeface="Calibri" panose="020F0502020204030204"/>
                        </a:defRPr>
                      </a:lvl4pPr>
                      <a:lvl5pPr marL="1434282">
                        <a:defRPr>
                          <a:solidFill>
                            <a:schemeClr val="dk1"/>
                          </a:solidFill>
                          <a:latin typeface="Calibri" panose="020F0502020204030204"/>
                        </a:defRPr>
                      </a:lvl5pPr>
                      <a:lvl6pPr marL="1792852">
                        <a:defRPr>
                          <a:solidFill>
                            <a:schemeClr val="dk1"/>
                          </a:solidFill>
                          <a:latin typeface="Calibri" panose="020F0502020204030204"/>
                        </a:defRPr>
                      </a:lvl6pPr>
                      <a:lvl7pPr marL="2151422">
                        <a:defRPr>
                          <a:solidFill>
                            <a:schemeClr val="dk1"/>
                          </a:solidFill>
                          <a:latin typeface="Calibri" panose="020F0502020204030204"/>
                        </a:defRPr>
                      </a:lvl7pPr>
                      <a:lvl8pPr marL="2509992">
                        <a:defRPr>
                          <a:solidFill>
                            <a:schemeClr val="dk1"/>
                          </a:solidFill>
                          <a:latin typeface="Calibri" panose="020F0502020204030204"/>
                        </a:defRPr>
                      </a:lvl8pPr>
                      <a:lvl9pPr marL="2868562">
                        <a:defRPr>
                          <a:solidFill>
                            <a:schemeClr val="dk1"/>
                          </a:solidFill>
                          <a:latin typeface="Calibri" panose="020F0502020204030204"/>
                        </a:defRPr>
                      </a:lvl9pPr>
                    </a:lstStyle>
                    <a:p>
                      <a:r>
                        <a:rPr lang="en-US" sz="2000" dirty="0">
                          <a:latin typeface="Arial" panose="020B0604020202020204" pitchFamily="34" charset="0"/>
                          <a:ea typeface="Source Sans Pro"/>
                          <a:cs typeface="Arial" panose="020B0604020202020204" pitchFamily="34" charset="0"/>
                        </a:rPr>
                        <a:t>Requires vegetables at lunch/supper and provides the opportunity to serve vegetables at breakfasts and snack</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B563D">
                        <a:tint val="40000"/>
                      </a:srgbClr>
                    </a:solidFill>
                  </a:tcPr>
                </a:tc>
                <a:extLst>
                  <a:ext uri="{0D108BD9-81ED-4DB2-BD59-A6C34878D82A}">
                    <a16:rowId xmlns:a16="http://schemas.microsoft.com/office/drawing/2014/main" val="1537020283"/>
                  </a:ext>
                </a:extLst>
              </a:tr>
              <a:tr h="716672">
                <a:tc>
                  <a:txBody>
                    <a:bodyPr/>
                    <a:lstStyle>
                      <a:lvl1pPr marL="0">
                        <a:defRPr>
                          <a:solidFill>
                            <a:schemeClr val="dk1"/>
                          </a:solidFill>
                          <a:latin typeface="Calibri" panose="020F0502020204030204"/>
                        </a:defRPr>
                      </a:lvl1pPr>
                      <a:lvl2pPr marL="358570">
                        <a:defRPr>
                          <a:solidFill>
                            <a:schemeClr val="dk1"/>
                          </a:solidFill>
                          <a:latin typeface="Calibri" panose="020F0502020204030204"/>
                        </a:defRPr>
                      </a:lvl2pPr>
                      <a:lvl3pPr marL="717140">
                        <a:defRPr>
                          <a:solidFill>
                            <a:schemeClr val="dk1"/>
                          </a:solidFill>
                          <a:latin typeface="Calibri" panose="020F0502020204030204"/>
                        </a:defRPr>
                      </a:lvl3pPr>
                      <a:lvl4pPr marL="1075711">
                        <a:defRPr>
                          <a:solidFill>
                            <a:schemeClr val="dk1"/>
                          </a:solidFill>
                          <a:latin typeface="Calibri" panose="020F0502020204030204"/>
                        </a:defRPr>
                      </a:lvl4pPr>
                      <a:lvl5pPr marL="1434282">
                        <a:defRPr>
                          <a:solidFill>
                            <a:schemeClr val="dk1"/>
                          </a:solidFill>
                          <a:latin typeface="Calibri" panose="020F0502020204030204"/>
                        </a:defRPr>
                      </a:lvl5pPr>
                      <a:lvl6pPr marL="1792852">
                        <a:defRPr>
                          <a:solidFill>
                            <a:schemeClr val="dk1"/>
                          </a:solidFill>
                          <a:latin typeface="Calibri" panose="020F0502020204030204"/>
                        </a:defRPr>
                      </a:lvl6pPr>
                      <a:lvl7pPr marL="2151422">
                        <a:defRPr>
                          <a:solidFill>
                            <a:schemeClr val="dk1"/>
                          </a:solidFill>
                          <a:latin typeface="Calibri" panose="020F0502020204030204"/>
                        </a:defRPr>
                      </a:lvl7pPr>
                      <a:lvl8pPr marL="2509992">
                        <a:defRPr>
                          <a:solidFill>
                            <a:schemeClr val="dk1"/>
                          </a:solidFill>
                          <a:latin typeface="Calibri" panose="020F0502020204030204"/>
                        </a:defRPr>
                      </a:lvl8pPr>
                      <a:lvl9pPr marL="2868562">
                        <a:defRPr>
                          <a:solidFill>
                            <a:schemeClr val="dk1"/>
                          </a:solidFill>
                          <a:latin typeface="Calibri" panose="020F0502020204030204"/>
                        </a:defRPr>
                      </a:lvl9pPr>
                    </a:lstStyle>
                    <a:p>
                      <a:r>
                        <a:rPr lang="en-US" sz="2000" dirty="0">
                          <a:latin typeface="Arial" panose="020B0604020202020204" pitchFamily="34" charset="0"/>
                          <a:ea typeface="Source Sans Pro"/>
                          <a:cs typeface="Arial" panose="020B0604020202020204" pitchFamily="34" charset="0"/>
                        </a:rPr>
                        <a:t>Encourages nutrient-dense, whole foods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B563D">
                        <a:tint val="20000"/>
                      </a:srgbClr>
                    </a:solidFill>
                  </a:tcPr>
                </a:tc>
                <a:tc>
                  <a:txBody>
                    <a:bodyPr/>
                    <a:lstStyle>
                      <a:lvl1pPr marL="0">
                        <a:defRPr>
                          <a:solidFill>
                            <a:schemeClr val="dk1"/>
                          </a:solidFill>
                          <a:latin typeface="Calibri" panose="020F0502020204030204"/>
                        </a:defRPr>
                      </a:lvl1pPr>
                      <a:lvl2pPr marL="358570">
                        <a:defRPr>
                          <a:solidFill>
                            <a:schemeClr val="dk1"/>
                          </a:solidFill>
                          <a:latin typeface="Calibri" panose="020F0502020204030204"/>
                        </a:defRPr>
                      </a:lvl2pPr>
                      <a:lvl3pPr marL="717140">
                        <a:defRPr>
                          <a:solidFill>
                            <a:schemeClr val="dk1"/>
                          </a:solidFill>
                          <a:latin typeface="Calibri" panose="020F0502020204030204"/>
                        </a:defRPr>
                      </a:lvl3pPr>
                      <a:lvl4pPr marL="1075711">
                        <a:defRPr>
                          <a:solidFill>
                            <a:schemeClr val="dk1"/>
                          </a:solidFill>
                          <a:latin typeface="Calibri" panose="020F0502020204030204"/>
                        </a:defRPr>
                      </a:lvl4pPr>
                      <a:lvl5pPr marL="1434282">
                        <a:defRPr>
                          <a:solidFill>
                            <a:schemeClr val="dk1"/>
                          </a:solidFill>
                          <a:latin typeface="Calibri" panose="020F0502020204030204"/>
                        </a:defRPr>
                      </a:lvl5pPr>
                      <a:lvl6pPr marL="1792852">
                        <a:defRPr>
                          <a:solidFill>
                            <a:schemeClr val="dk1"/>
                          </a:solidFill>
                          <a:latin typeface="Calibri" panose="020F0502020204030204"/>
                        </a:defRPr>
                      </a:lvl6pPr>
                      <a:lvl7pPr marL="2151422">
                        <a:defRPr>
                          <a:solidFill>
                            <a:schemeClr val="dk1"/>
                          </a:solidFill>
                          <a:latin typeface="Calibri" panose="020F0502020204030204"/>
                        </a:defRPr>
                      </a:lvl7pPr>
                      <a:lvl8pPr marL="2509992">
                        <a:defRPr>
                          <a:solidFill>
                            <a:schemeClr val="dk1"/>
                          </a:solidFill>
                          <a:latin typeface="Calibri" panose="020F0502020204030204"/>
                        </a:defRPr>
                      </a:lvl8pPr>
                      <a:lvl9pPr marL="2868562">
                        <a:defRPr>
                          <a:solidFill>
                            <a:schemeClr val="dk1"/>
                          </a:solidFill>
                          <a:latin typeface="Calibri" panose="020F0502020204030204"/>
                        </a:defRPr>
                      </a:lvl9pPr>
                    </a:lstStyle>
                    <a:p>
                      <a:r>
                        <a:rPr lang="en-US" sz="2000" dirty="0">
                          <a:latin typeface="Arial" panose="020B0604020202020204" pitchFamily="34" charset="0"/>
                          <a:ea typeface="Source Sans Pro"/>
                          <a:cs typeface="Arial" panose="020B0604020202020204" pitchFamily="34" charset="0"/>
                        </a:rPr>
                        <a:t>Crediting regulations prioritize whole vegetables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B563D">
                        <a:tint val="20000"/>
                      </a:srgbClr>
                    </a:solidFill>
                  </a:tcPr>
                </a:tc>
                <a:extLst>
                  <a:ext uri="{0D108BD9-81ED-4DB2-BD59-A6C34878D82A}">
                    <a16:rowId xmlns:a16="http://schemas.microsoft.com/office/drawing/2014/main" val="1369871513"/>
                  </a:ext>
                </a:extLst>
              </a:tr>
              <a:tr h="398151">
                <a:tc>
                  <a:txBody>
                    <a:bodyPr/>
                    <a:lstStyle>
                      <a:lvl1pPr marL="0">
                        <a:defRPr>
                          <a:solidFill>
                            <a:schemeClr val="dk1"/>
                          </a:solidFill>
                          <a:latin typeface="Calibri" panose="020F0502020204030204"/>
                        </a:defRPr>
                      </a:lvl1pPr>
                      <a:lvl2pPr marL="358570">
                        <a:defRPr>
                          <a:solidFill>
                            <a:schemeClr val="dk1"/>
                          </a:solidFill>
                          <a:latin typeface="Calibri" panose="020F0502020204030204"/>
                        </a:defRPr>
                      </a:lvl2pPr>
                      <a:lvl3pPr marL="717140">
                        <a:defRPr>
                          <a:solidFill>
                            <a:schemeClr val="dk1"/>
                          </a:solidFill>
                          <a:latin typeface="Calibri" panose="020F0502020204030204"/>
                        </a:defRPr>
                      </a:lvl3pPr>
                      <a:lvl4pPr marL="1075711">
                        <a:defRPr>
                          <a:solidFill>
                            <a:schemeClr val="dk1"/>
                          </a:solidFill>
                          <a:latin typeface="Calibri" panose="020F0502020204030204"/>
                        </a:defRPr>
                      </a:lvl4pPr>
                      <a:lvl5pPr marL="1434282">
                        <a:defRPr>
                          <a:solidFill>
                            <a:schemeClr val="dk1"/>
                          </a:solidFill>
                          <a:latin typeface="Calibri" panose="020F0502020204030204"/>
                        </a:defRPr>
                      </a:lvl5pPr>
                      <a:lvl6pPr marL="1792852">
                        <a:defRPr>
                          <a:solidFill>
                            <a:schemeClr val="dk1"/>
                          </a:solidFill>
                          <a:latin typeface="Calibri" panose="020F0502020204030204"/>
                        </a:defRPr>
                      </a:lvl6pPr>
                      <a:lvl7pPr marL="2151422">
                        <a:defRPr>
                          <a:solidFill>
                            <a:schemeClr val="dk1"/>
                          </a:solidFill>
                          <a:latin typeface="Calibri" panose="020F0502020204030204"/>
                        </a:defRPr>
                      </a:lvl7pPr>
                      <a:lvl8pPr marL="2509992">
                        <a:defRPr>
                          <a:solidFill>
                            <a:schemeClr val="dk1"/>
                          </a:solidFill>
                          <a:latin typeface="Calibri" panose="020F0502020204030204"/>
                        </a:defRPr>
                      </a:lvl8pPr>
                      <a:lvl9pPr marL="2868562">
                        <a:defRPr>
                          <a:solidFill>
                            <a:schemeClr val="dk1"/>
                          </a:solidFill>
                          <a:latin typeface="Calibri" panose="020F0502020204030204"/>
                        </a:defRPr>
                      </a:lvl9pPr>
                    </a:lstStyle>
                    <a:p>
                      <a:r>
                        <a:rPr lang="en-US" sz="2000" dirty="0">
                          <a:latin typeface="Arial" panose="020B0604020202020204" pitchFamily="34" charset="0"/>
                          <a:ea typeface="Source Sans Pro"/>
                          <a:cs typeface="Arial" panose="020B0604020202020204" pitchFamily="34" charset="0"/>
                        </a:rPr>
                        <a:t>Recommends limiting juice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B563D">
                        <a:tint val="40000"/>
                      </a:srgbClr>
                    </a:solidFill>
                  </a:tcPr>
                </a:tc>
                <a:tc>
                  <a:txBody>
                    <a:bodyPr/>
                    <a:lstStyle>
                      <a:lvl1pPr marL="0">
                        <a:defRPr>
                          <a:solidFill>
                            <a:schemeClr val="dk1"/>
                          </a:solidFill>
                          <a:latin typeface="Calibri" panose="020F0502020204030204"/>
                        </a:defRPr>
                      </a:lvl1pPr>
                      <a:lvl2pPr marL="358570">
                        <a:defRPr>
                          <a:solidFill>
                            <a:schemeClr val="dk1"/>
                          </a:solidFill>
                          <a:latin typeface="Calibri" panose="020F0502020204030204"/>
                        </a:defRPr>
                      </a:lvl2pPr>
                      <a:lvl3pPr marL="717140">
                        <a:defRPr>
                          <a:solidFill>
                            <a:schemeClr val="dk1"/>
                          </a:solidFill>
                          <a:latin typeface="Calibri" panose="020F0502020204030204"/>
                        </a:defRPr>
                      </a:lvl3pPr>
                      <a:lvl4pPr marL="1075711">
                        <a:defRPr>
                          <a:solidFill>
                            <a:schemeClr val="dk1"/>
                          </a:solidFill>
                          <a:latin typeface="Calibri" panose="020F0502020204030204"/>
                        </a:defRPr>
                      </a:lvl4pPr>
                      <a:lvl5pPr marL="1434282">
                        <a:defRPr>
                          <a:solidFill>
                            <a:schemeClr val="dk1"/>
                          </a:solidFill>
                          <a:latin typeface="Calibri" panose="020F0502020204030204"/>
                        </a:defRPr>
                      </a:lvl5pPr>
                      <a:lvl6pPr marL="1792852">
                        <a:defRPr>
                          <a:solidFill>
                            <a:schemeClr val="dk1"/>
                          </a:solidFill>
                          <a:latin typeface="Calibri" panose="020F0502020204030204"/>
                        </a:defRPr>
                      </a:lvl6pPr>
                      <a:lvl7pPr marL="2151422">
                        <a:defRPr>
                          <a:solidFill>
                            <a:schemeClr val="dk1"/>
                          </a:solidFill>
                          <a:latin typeface="Calibri" panose="020F0502020204030204"/>
                        </a:defRPr>
                      </a:lvl7pPr>
                      <a:lvl8pPr marL="2509992">
                        <a:defRPr>
                          <a:solidFill>
                            <a:schemeClr val="dk1"/>
                          </a:solidFill>
                          <a:latin typeface="Calibri" panose="020F0502020204030204"/>
                        </a:defRPr>
                      </a:lvl8pPr>
                      <a:lvl9pPr marL="2868562">
                        <a:defRPr>
                          <a:solidFill>
                            <a:schemeClr val="dk1"/>
                          </a:solidFill>
                          <a:latin typeface="Calibri" panose="020F0502020204030204"/>
                        </a:defRPr>
                      </a:lvl9pPr>
                    </a:lstStyle>
                    <a:p>
                      <a:r>
                        <a:rPr lang="en-US" sz="2000" dirty="0">
                          <a:latin typeface="Arial" panose="020B0604020202020204" pitchFamily="34" charset="0"/>
                          <a:ea typeface="Source Sans Pro"/>
                          <a:cs typeface="Arial" panose="020B0604020202020204" pitchFamily="34" charset="0"/>
                        </a:rPr>
                        <a:t>Allows juice only once per day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B563D">
                        <a:tint val="40000"/>
                      </a:srgbClr>
                    </a:solidFill>
                  </a:tcPr>
                </a:tc>
                <a:extLst>
                  <a:ext uri="{0D108BD9-81ED-4DB2-BD59-A6C34878D82A}">
                    <a16:rowId xmlns:a16="http://schemas.microsoft.com/office/drawing/2014/main" val="3195833138"/>
                  </a:ext>
                </a:extLst>
              </a:tr>
              <a:tr h="716672">
                <a:tc>
                  <a:txBody>
                    <a:bodyPr/>
                    <a:lstStyle>
                      <a:lvl1pPr marL="0">
                        <a:defRPr>
                          <a:solidFill>
                            <a:schemeClr val="dk1"/>
                          </a:solidFill>
                          <a:latin typeface="Calibri" panose="020F0502020204030204"/>
                        </a:defRPr>
                      </a:lvl1pPr>
                      <a:lvl2pPr marL="358570">
                        <a:defRPr>
                          <a:solidFill>
                            <a:schemeClr val="dk1"/>
                          </a:solidFill>
                          <a:latin typeface="Calibri" panose="020F0502020204030204"/>
                        </a:defRPr>
                      </a:lvl2pPr>
                      <a:lvl3pPr marL="717140">
                        <a:defRPr>
                          <a:solidFill>
                            <a:schemeClr val="dk1"/>
                          </a:solidFill>
                          <a:latin typeface="Calibri" panose="020F0502020204030204"/>
                        </a:defRPr>
                      </a:lvl3pPr>
                      <a:lvl4pPr marL="1075711">
                        <a:defRPr>
                          <a:solidFill>
                            <a:schemeClr val="dk1"/>
                          </a:solidFill>
                          <a:latin typeface="Calibri" panose="020F0502020204030204"/>
                        </a:defRPr>
                      </a:lvl4pPr>
                      <a:lvl5pPr marL="1434282">
                        <a:defRPr>
                          <a:solidFill>
                            <a:schemeClr val="dk1"/>
                          </a:solidFill>
                          <a:latin typeface="Calibri" panose="020F0502020204030204"/>
                        </a:defRPr>
                      </a:lvl5pPr>
                      <a:lvl6pPr marL="1792852">
                        <a:defRPr>
                          <a:solidFill>
                            <a:schemeClr val="dk1"/>
                          </a:solidFill>
                          <a:latin typeface="Calibri" panose="020F0502020204030204"/>
                        </a:defRPr>
                      </a:lvl6pPr>
                      <a:lvl7pPr marL="2151422">
                        <a:defRPr>
                          <a:solidFill>
                            <a:schemeClr val="dk1"/>
                          </a:solidFill>
                          <a:latin typeface="Calibri" panose="020F0502020204030204"/>
                        </a:defRPr>
                      </a:lvl7pPr>
                      <a:lvl8pPr marL="2509992">
                        <a:defRPr>
                          <a:solidFill>
                            <a:schemeClr val="dk1"/>
                          </a:solidFill>
                          <a:latin typeface="Calibri" panose="020F0502020204030204"/>
                        </a:defRPr>
                      </a:lvl8pPr>
                      <a:lvl9pPr marL="2868562">
                        <a:defRPr>
                          <a:solidFill>
                            <a:schemeClr val="dk1"/>
                          </a:solidFill>
                          <a:latin typeface="Calibri" panose="020F0502020204030204"/>
                        </a:defRPr>
                      </a:lvl9pPr>
                    </a:lstStyle>
                    <a:p>
                      <a:r>
                        <a:rPr lang="en-US" sz="2000" dirty="0">
                          <a:latin typeface="Arial" panose="020B0604020202020204" pitchFamily="34" charset="0"/>
                          <a:ea typeface="Source Sans Pro"/>
                          <a:cs typeface="Arial" panose="020B0604020202020204" pitchFamily="34" charset="0"/>
                        </a:rPr>
                        <a:t>Promotes fiber rich foods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B563D">
                        <a:tint val="20000"/>
                      </a:srgbClr>
                    </a:solidFill>
                  </a:tcPr>
                </a:tc>
                <a:tc>
                  <a:txBody>
                    <a:bodyPr/>
                    <a:lstStyle>
                      <a:lvl1pPr marL="0">
                        <a:defRPr>
                          <a:solidFill>
                            <a:schemeClr val="dk1"/>
                          </a:solidFill>
                          <a:latin typeface="Calibri" panose="020F0502020204030204"/>
                        </a:defRPr>
                      </a:lvl1pPr>
                      <a:lvl2pPr marL="358570">
                        <a:defRPr>
                          <a:solidFill>
                            <a:schemeClr val="dk1"/>
                          </a:solidFill>
                          <a:latin typeface="Calibri" panose="020F0502020204030204"/>
                        </a:defRPr>
                      </a:lvl2pPr>
                      <a:lvl3pPr marL="717140">
                        <a:defRPr>
                          <a:solidFill>
                            <a:schemeClr val="dk1"/>
                          </a:solidFill>
                          <a:latin typeface="Calibri" panose="020F0502020204030204"/>
                        </a:defRPr>
                      </a:lvl3pPr>
                      <a:lvl4pPr marL="1075711">
                        <a:defRPr>
                          <a:solidFill>
                            <a:schemeClr val="dk1"/>
                          </a:solidFill>
                          <a:latin typeface="Calibri" panose="020F0502020204030204"/>
                        </a:defRPr>
                      </a:lvl4pPr>
                      <a:lvl5pPr marL="1434282">
                        <a:defRPr>
                          <a:solidFill>
                            <a:schemeClr val="dk1"/>
                          </a:solidFill>
                          <a:latin typeface="Calibri" panose="020F0502020204030204"/>
                        </a:defRPr>
                      </a:lvl5pPr>
                      <a:lvl6pPr marL="1792852">
                        <a:defRPr>
                          <a:solidFill>
                            <a:schemeClr val="dk1"/>
                          </a:solidFill>
                          <a:latin typeface="Calibri" panose="020F0502020204030204"/>
                        </a:defRPr>
                      </a:lvl6pPr>
                      <a:lvl7pPr marL="2151422">
                        <a:defRPr>
                          <a:solidFill>
                            <a:schemeClr val="dk1"/>
                          </a:solidFill>
                          <a:latin typeface="Calibri" panose="020F0502020204030204"/>
                        </a:defRPr>
                      </a:lvl7pPr>
                      <a:lvl8pPr marL="2509992">
                        <a:defRPr>
                          <a:solidFill>
                            <a:schemeClr val="dk1"/>
                          </a:solidFill>
                          <a:latin typeface="Calibri" panose="020F0502020204030204"/>
                        </a:defRPr>
                      </a:lvl8pPr>
                      <a:lvl9pPr marL="2868562">
                        <a:defRPr>
                          <a:solidFill>
                            <a:schemeClr val="dk1"/>
                          </a:solidFill>
                          <a:latin typeface="Calibri" panose="020F0502020204030204"/>
                        </a:defRPr>
                      </a:lvl9pPr>
                    </a:lstStyle>
                    <a:p>
                      <a:r>
                        <a:rPr lang="en-US" sz="2000" dirty="0">
                          <a:latin typeface="Arial" panose="020B0604020202020204" pitchFamily="34" charset="0"/>
                          <a:ea typeface="Source Sans Pro"/>
                          <a:cs typeface="Arial" panose="020B0604020202020204" pitchFamily="34" charset="0"/>
                        </a:rPr>
                        <a:t>Many vegetables are high in fiber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B563D">
                        <a:tint val="20000"/>
                      </a:srgbClr>
                    </a:solidFill>
                  </a:tcPr>
                </a:tc>
                <a:extLst>
                  <a:ext uri="{0D108BD9-81ED-4DB2-BD59-A6C34878D82A}">
                    <a16:rowId xmlns:a16="http://schemas.microsoft.com/office/drawing/2014/main" val="1873835569"/>
                  </a:ext>
                </a:extLst>
              </a:tr>
            </a:tbl>
          </a:graphicData>
        </a:graphic>
      </p:graphicFrame>
    </p:spTree>
    <p:extLst>
      <p:ext uri="{BB962C8B-B14F-4D97-AF65-F5344CB8AC3E}">
        <p14:creationId xmlns:p14="http://schemas.microsoft.com/office/powerpoint/2010/main" val="2408053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Lst>
          </p:cNvPr>
          <p:cNvSpPr>
            <a:spLocks noGrp="1"/>
          </p:cNvSpPr>
          <p:nvPr>
            <p:ph type="title"/>
          </p:nvPr>
        </p:nvSpPr>
        <p:spPr>
          <a:xfrm>
            <a:off x="0" y="12700"/>
            <a:ext cx="9144000" cy="850790"/>
          </a:xfrm>
        </p:spPr>
        <p:txBody>
          <a:bodyPr/>
          <a:lstStyle/>
          <a:p>
            <a:r>
              <a:rPr lang="en-US" sz="3000" dirty="0">
                <a:latin typeface="Arial" panose="020B0604020202020204" pitchFamily="34" charset="0"/>
                <a:cs typeface="Arial" panose="020B0604020202020204" pitchFamily="34" charset="0"/>
              </a:rPr>
              <a:t>Vegetable Requirements in the CACFP </a:t>
            </a:r>
            <a:endParaRPr lang="en-US" sz="3000" dirty="0">
              <a:solidFill>
                <a:srgbClr val="D8F1DB"/>
              </a:solidFill>
              <a:latin typeface="Arial" panose="020B0604020202020204" pitchFamily="34" charset="0"/>
              <a:cs typeface="Arial" panose="020B0604020202020204" pitchFamily="34" charset="0"/>
            </a:endParaRPr>
          </a:p>
        </p:txBody>
      </p:sp>
      <p:pic>
        <p:nvPicPr>
          <p:cNvPr id="10" name="Picture 9" descr="Picture of a bowl filled with different types of food on a table">
            <a:extLst>
              <a:ext uri="{FF2B5EF4-FFF2-40B4-BE49-F238E27FC236}">
                <a16:creationId xmlns:a16="http://schemas.microsoft.com/office/drawing/2014/main" id="{86CE0F7A-AD4F-D345-8C4D-205B2AE1D024}"/>
              </a:ext>
            </a:extLst>
          </p:cNvPr>
          <p:cNvPicPr>
            <a:picLocks noChangeAspect="1"/>
          </p:cNvPicPr>
          <p:nvPr/>
        </p:nvPicPr>
        <p:blipFill rotWithShape="1">
          <a:blip r:embed="rId3"/>
          <a:srcRect l="11673" r="16265"/>
          <a:stretch/>
        </p:blipFill>
        <p:spPr>
          <a:xfrm rot="5400000">
            <a:off x="-172103" y="1029781"/>
            <a:ext cx="4285824" cy="3941617"/>
          </a:xfrm>
          <a:prstGeom prst="rect">
            <a:avLst/>
          </a:prstGeom>
        </p:spPr>
      </p:pic>
      <p:sp>
        <p:nvSpPr>
          <p:cNvPr id="8" name="Rectangle 7">
            <a:extLst>
              <a:ext uri="{FF2B5EF4-FFF2-40B4-BE49-F238E27FC236}">
                <a16:creationId xmlns:a16="http://schemas.microsoft.com/office/drawing/2014/main" id="{4568B40F-A1FB-BD45-B890-0A2D991BCD95}"/>
              </a:ext>
            </a:extLst>
          </p:cNvPr>
          <p:cNvSpPr/>
          <p:nvPr/>
        </p:nvSpPr>
        <p:spPr>
          <a:xfrm>
            <a:off x="4266175" y="1798319"/>
            <a:ext cx="3683726" cy="2923877"/>
          </a:xfrm>
          <a:prstGeom prst="rect">
            <a:avLst/>
          </a:prstGeom>
        </p:spPr>
        <p:txBody>
          <a:bodyPr wrap="square">
            <a:spAutoFit/>
          </a:bodyPr>
          <a:lstStyle/>
          <a:p>
            <a:pPr>
              <a:spcBef>
                <a:spcPts val="1200"/>
              </a:spcBef>
              <a:buClr>
                <a:srgbClr val="0D5929"/>
              </a:buClr>
            </a:pPr>
            <a:r>
              <a:rPr lang="en-US" sz="1600" b="1" dirty="0">
                <a:solidFill>
                  <a:srgbClr val="0D5929"/>
                </a:solidFill>
                <a:latin typeface="Arial" panose="020B0604020202020204" pitchFamily="34" charset="0"/>
                <a:cs typeface="Arial" panose="020B0604020202020204" pitchFamily="34" charset="0"/>
              </a:rPr>
              <a:t>Breakfast: </a:t>
            </a:r>
            <a:r>
              <a:rPr lang="en-US" sz="1600" dirty="0">
                <a:solidFill>
                  <a:schemeClr val="tx1">
                    <a:lumMod val="65000"/>
                    <a:lumOff val="35000"/>
                  </a:schemeClr>
                </a:solidFill>
                <a:latin typeface="Arial" panose="020B0604020202020204" pitchFamily="34" charset="0"/>
                <a:cs typeface="Arial" panose="020B0604020202020204" pitchFamily="34" charset="0"/>
              </a:rPr>
              <a:t>Vegetables, fruits, or both are required</a:t>
            </a:r>
          </a:p>
          <a:p>
            <a:pPr>
              <a:spcBef>
                <a:spcPts val="1200"/>
              </a:spcBef>
              <a:buClr>
                <a:srgbClr val="0D5929"/>
              </a:buClr>
            </a:pPr>
            <a:r>
              <a:rPr lang="en-US" sz="1600" b="1" dirty="0">
                <a:solidFill>
                  <a:srgbClr val="0D5929"/>
                </a:solidFill>
                <a:latin typeface="Arial" panose="020B0604020202020204" pitchFamily="34" charset="0"/>
                <a:cs typeface="Arial" panose="020B0604020202020204" pitchFamily="34" charset="0"/>
              </a:rPr>
              <a:t>Lunch/Supper: </a:t>
            </a:r>
            <a:r>
              <a:rPr lang="en-US" sz="1600" dirty="0">
                <a:solidFill>
                  <a:schemeClr val="tx1">
                    <a:lumMod val="65000"/>
                    <a:lumOff val="35000"/>
                  </a:schemeClr>
                </a:solidFill>
                <a:latin typeface="Arial" panose="020B0604020202020204" pitchFamily="34" charset="0"/>
                <a:cs typeface="Arial" panose="020B0604020202020204" pitchFamily="34" charset="0"/>
              </a:rPr>
              <a:t>One vegetable is required</a:t>
            </a:r>
          </a:p>
          <a:p>
            <a:pPr marL="234950" indent="-234950">
              <a:spcBef>
                <a:spcPts val="1200"/>
              </a:spcBef>
              <a:buClr>
                <a:srgbClr val="0D5929"/>
              </a:buClr>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A second vegetable can be served in place of a fruit</a:t>
            </a:r>
          </a:p>
          <a:p>
            <a:pPr>
              <a:spcBef>
                <a:spcPts val="1200"/>
              </a:spcBef>
              <a:buClr>
                <a:srgbClr val="0D5929"/>
              </a:buClr>
            </a:pPr>
            <a:r>
              <a:rPr lang="en-US" sz="1600" b="1" dirty="0">
                <a:solidFill>
                  <a:srgbClr val="0D5929"/>
                </a:solidFill>
                <a:latin typeface="Arial" panose="020B0604020202020204" pitchFamily="34" charset="0"/>
                <a:cs typeface="Arial" panose="020B0604020202020204" pitchFamily="34" charset="0"/>
              </a:rPr>
              <a:t>Snacks: </a:t>
            </a:r>
            <a:r>
              <a:rPr lang="en-US" sz="1600" dirty="0">
                <a:solidFill>
                  <a:schemeClr val="tx1">
                    <a:lumMod val="65000"/>
                    <a:lumOff val="35000"/>
                  </a:schemeClr>
                </a:solidFill>
                <a:latin typeface="Arial" panose="020B0604020202020204" pitchFamily="34" charset="0"/>
                <a:cs typeface="Arial" panose="020B0604020202020204" pitchFamily="34" charset="0"/>
              </a:rPr>
              <a:t>Optional  </a:t>
            </a:r>
          </a:p>
          <a:p>
            <a:pPr marL="234950" indent="-234950">
              <a:spcBef>
                <a:spcPts val="1200"/>
              </a:spcBef>
              <a:buClr>
                <a:srgbClr val="0D5929"/>
              </a:buClr>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Vegetables and fruits are separate components</a:t>
            </a:r>
          </a:p>
        </p:txBody>
      </p:sp>
    </p:spTree>
    <p:extLst>
      <p:ext uri="{BB962C8B-B14F-4D97-AF65-F5344CB8AC3E}">
        <p14:creationId xmlns:p14="http://schemas.microsoft.com/office/powerpoint/2010/main" val="2259654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Lst>
          </p:cNvPr>
          <p:cNvSpPr>
            <a:spLocks noGrp="1"/>
          </p:cNvSpPr>
          <p:nvPr>
            <p:ph type="title"/>
          </p:nvPr>
        </p:nvSpPr>
        <p:spPr>
          <a:xfrm>
            <a:off x="0" y="12700"/>
            <a:ext cx="9144000" cy="850790"/>
          </a:xfrm>
        </p:spPr>
        <p:txBody>
          <a:bodyPr/>
          <a:lstStyle/>
          <a:p>
            <a:r>
              <a:rPr lang="en-US" sz="3000" dirty="0"/>
              <a:t>Adding Vegetables to CACFP Menus</a:t>
            </a:r>
            <a:endParaRPr lang="en-US" sz="3000" dirty="0">
              <a:latin typeface="Arial" panose="020B0604020202020204" pitchFamily="34" charset="0"/>
              <a:cs typeface="Arial" panose="020B0604020202020204" pitchFamily="34" charset="0"/>
            </a:endParaRPr>
          </a:p>
        </p:txBody>
      </p:sp>
      <p:pic>
        <p:nvPicPr>
          <p:cNvPr id="11" name="Picture 10" descr="Serving Vegetables in the CACFP worksheet">
            <a:extLst>
              <a:ext uri="{FF2B5EF4-FFF2-40B4-BE49-F238E27FC236}">
                <a16:creationId xmlns:a16="http://schemas.microsoft.com/office/drawing/2014/main" id="{489AA3A2-F438-274D-BC36-13EF8D87CF87}"/>
              </a:ext>
            </a:extLst>
          </p:cNvPr>
          <p:cNvPicPr>
            <a:picLocks noChangeAspect="1"/>
          </p:cNvPicPr>
          <p:nvPr/>
        </p:nvPicPr>
        <p:blipFill>
          <a:blip r:embed="rId3"/>
          <a:srcRect/>
          <a:stretch/>
        </p:blipFill>
        <p:spPr>
          <a:xfrm>
            <a:off x="115719" y="999640"/>
            <a:ext cx="3103469" cy="3988876"/>
          </a:xfrm>
          <a:prstGeom prst="rect">
            <a:avLst/>
          </a:prstGeom>
          <a:effectLst>
            <a:outerShdw blurRad="63500" sx="102000" sy="102000" algn="ctr" rotWithShape="0">
              <a:srgbClr val="000000">
                <a:alpha val="10000"/>
              </a:srgbClr>
            </a:outerShdw>
          </a:effectLst>
        </p:spPr>
      </p:pic>
      <p:sp>
        <p:nvSpPr>
          <p:cNvPr id="12" name="Snip Same Side Corner Rectangle 11" descr="[decorative]">
            <a:extLst>
              <a:ext uri="{FF2B5EF4-FFF2-40B4-BE49-F238E27FC236}">
                <a16:creationId xmlns:a16="http://schemas.microsoft.com/office/drawing/2014/main" id="{4D7583A1-13AF-1A44-9D00-53610572B102}"/>
              </a:ext>
            </a:extLst>
          </p:cNvPr>
          <p:cNvSpPr/>
          <p:nvPr/>
        </p:nvSpPr>
        <p:spPr>
          <a:xfrm rot="16200000">
            <a:off x="2991325" y="2041404"/>
            <a:ext cx="2959974" cy="2886951"/>
          </a:xfrm>
          <a:prstGeom prst="snip2SameRect">
            <a:avLst>
              <a:gd name="adj1" fmla="val 26673"/>
              <a:gd name="adj2" fmla="val 0"/>
            </a:avLst>
          </a:prstGeom>
          <a:gradFill flip="none" rotWithShape="1">
            <a:gsLst>
              <a:gs pos="0">
                <a:schemeClr val="accent3">
                  <a:lumMod val="45000"/>
                  <a:lumOff val="55000"/>
                  <a:alpha val="0"/>
                </a:schemeClr>
              </a:gs>
              <a:gs pos="25000">
                <a:schemeClr val="accent3">
                  <a:lumMod val="45000"/>
                  <a:lumOff val="55000"/>
                </a:schemeClr>
              </a:gs>
              <a:gs pos="93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descr="[decorative] ">
            <a:extLst>
              <a:ext uri="{FF2B5EF4-FFF2-40B4-BE49-F238E27FC236}">
                <a16:creationId xmlns:a16="http://schemas.microsoft.com/office/drawing/2014/main" id="{1878E0D4-3850-B645-9A14-F92A552A5DA1}"/>
              </a:ext>
              <a:ext uri="{C183D7F6-B498-43B3-948B-1728B52AA6E4}">
                <adec:decorative xmlns:adec="http://schemas.microsoft.com/office/drawing/2017/decorative" val="1"/>
              </a:ext>
            </a:extLst>
          </p:cNvPr>
          <p:cNvSpPr/>
          <p:nvPr/>
        </p:nvSpPr>
        <p:spPr>
          <a:xfrm>
            <a:off x="3684581" y="1962249"/>
            <a:ext cx="4343541" cy="3026267"/>
          </a:xfrm>
          <a:prstGeom prst="roundRect">
            <a:avLst>
              <a:gd name="adj" fmla="val 4586"/>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up of the &quot;Adding Vegetables to your CACFP Menu&quot; chart">
            <a:extLst>
              <a:ext uri="{FF2B5EF4-FFF2-40B4-BE49-F238E27FC236}">
                <a16:creationId xmlns:a16="http://schemas.microsoft.com/office/drawing/2014/main" id="{ECED75F9-7F4F-2843-9B7B-49E5A638288F}"/>
              </a:ext>
            </a:extLst>
          </p:cNvPr>
          <p:cNvPicPr>
            <a:picLocks noChangeAspect="1"/>
          </p:cNvPicPr>
          <p:nvPr/>
        </p:nvPicPr>
        <p:blipFill>
          <a:blip r:embed="rId4"/>
          <a:stretch>
            <a:fillRect/>
          </a:stretch>
        </p:blipFill>
        <p:spPr>
          <a:xfrm>
            <a:off x="3780786" y="1981243"/>
            <a:ext cx="4151129" cy="2983624"/>
          </a:xfrm>
          <a:prstGeom prst="rect">
            <a:avLst/>
          </a:prstGeom>
        </p:spPr>
      </p:pic>
    </p:spTree>
    <p:extLst>
      <p:ext uri="{BB962C8B-B14F-4D97-AF65-F5344CB8AC3E}">
        <p14:creationId xmlns:p14="http://schemas.microsoft.com/office/powerpoint/2010/main" val="3578322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A232-D2D3-F344-8045-2935B11FF487}"/>
              </a:ext>
            </a:extLst>
          </p:cNvPr>
          <p:cNvSpPr>
            <a:spLocks noGrp="1"/>
          </p:cNvSpPr>
          <p:nvPr>
            <p:ph type="title"/>
          </p:nvPr>
        </p:nvSpPr>
        <p:spPr>
          <a:xfrm>
            <a:off x="-216385" y="-65384"/>
            <a:ext cx="8865326" cy="1009979"/>
          </a:xfrm>
        </p:spPr>
        <p:txBody>
          <a:bodyPr/>
          <a:lstStyle/>
          <a:p>
            <a:pPr>
              <a:spcBef>
                <a:spcPts val="4200"/>
              </a:spcBef>
            </a:pPr>
            <a:r>
              <a:rPr lang="en-US" dirty="0"/>
              <a:t>Example: Minimum Amounts for 1-2 Year Olds</a:t>
            </a:r>
            <a:endParaRPr lang="en-US" dirty="0">
              <a:solidFill>
                <a:schemeClr val="bg1"/>
              </a:solidFill>
            </a:endParaRPr>
          </a:p>
        </p:txBody>
      </p:sp>
      <p:pic>
        <p:nvPicPr>
          <p:cNvPr id="21" name="Picture 20" descr="Image of the Serve Tasty and Healthy Foods in the Child and Adult Care Food Program poster.">
            <a:extLst>
              <a:ext uri="{FF2B5EF4-FFF2-40B4-BE49-F238E27FC236}">
                <a16:creationId xmlns:a16="http://schemas.microsoft.com/office/drawing/2014/main" id="{5B4B83E1-5A79-F142-BEBA-AE3C92CEF3C9}"/>
              </a:ext>
            </a:extLst>
          </p:cNvPr>
          <p:cNvPicPr>
            <a:picLocks noChangeAspect="1"/>
          </p:cNvPicPr>
          <p:nvPr/>
        </p:nvPicPr>
        <p:blipFill>
          <a:blip r:embed="rId3"/>
          <a:srcRect/>
          <a:stretch/>
        </p:blipFill>
        <p:spPr>
          <a:xfrm>
            <a:off x="428619" y="1009979"/>
            <a:ext cx="2481445" cy="3834962"/>
          </a:xfrm>
          <a:prstGeom prst="rect">
            <a:avLst/>
          </a:prstGeom>
          <a:effectLst>
            <a:outerShdw blurRad="63500" sx="102000" sy="102000" algn="ctr" rotWithShape="0">
              <a:srgbClr val="000000">
                <a:alpha val="10000"/>
              </a:srgbClr>
            </a:outerShdw>
          </a:effectLst>
        </p:spPr>
      </p:pic>
      <p:sp>
        <p:nvSpPr>
          <p:cNvPr id="14" name="Snip Same Side Corner Rectangle 13" descr="[decorative]">
            <a:extLst>
              <a:ext uri="{FF2B5EF4-FFF2-40B4-BE49-F238E27FC236}">
                <a16:creationId xmlns:a16="http://schemas.microsoft.com/office/drawing/2014/main" id="{4886AA0E-B36B-3142-AAB8-0FD33B66ADAE}"/>
              </a:ext>
            </a:extLst>
          </p:cNvPr>
          <p:cNvSpPr/>
          <p:nvPr/>
        </p:nvSpPr>
        <p:spPr>
          <a:xfrm rot="16200000">
            <a:off x="4046887" y="749285"/>
            <a:ext cx="2387992" cy="4511246"/>
          </a:xfrm>
          <a:prstGeom prst="snip2SameRect">
            <a:avLst>
              <a:gd name="adj1" fmla="val 33605"/>
              <a:gd name="adj2" fmla="val 0"/>
            </a:avLst>
          </a:prstGeom>
          <a:gradFill flip="none" rotWithShape="1">
            <a:gsLst>
              <a:gs pos="0">
                <a:schemeClr val="accent3">
                  <a:lumMod val="45000"/>
                  <a:lumOff val="55000"/>
                  <a:alpha val="0"/>
                </a:schemeClr>
              </a:gs>
              <a:gs pos="24000">
                <a:schemeClr val="accent3">
                  <a:lumMod val="45000"/>
                  <a:lumOff val="55000"/>
                  <a:alpha val="39000"/>
                </a:schemeClr>
              </a:gs>
              <a:gs pos="93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descr="[decorative]">
            <a:extLst>
              <a:ext uri="{FF2B5EF4-FFF2-40B4-BE49-F238E27FC236}">
                <a16:creationId xmlns:a16="http://schemas.microsoft.com/office/drawing/2014/main" id="{F53F6F34-A933-C744-8706-0360DA27FDF3}"/>
              </a:ext>
              <a:ext uri="{C183D7F6-B498-43B3-948B-1728B52AA6E4}">
                <adec:decorative xmlns:adec="http://schemas.microsoft.com/office/drawing/2017/decorative" val="1"/>
              </a:ext>
            </a:extLst>
          </p:cNvPr>
          <p:cNvSpPr/>
          <p:nvPr/>
        </p:nvSpPr>
        <p:spPr>
          <a:xfrm>
            <a:off x="3720527" y="1663802"/>
            <a:ext cx="4600754" cy="2678838"/>
          </a:xfrm>
          <a:prstGeom prst="roundRect">
            <a:avLst>
              <a:gd name="adj" fmla="val 4586"/>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Enlarged image of the requirements for lunch/supper">
            <a:extLst>
              <a:ext uri="{FF2B5EF4-FFF2-40B4-BE49-F238E27FC236}">
                <a16:creationId xmlns:a16="http://schemas.microsoft.com/office/drawing/2014/main" id="{84B13219-DFB2-4F0D-BC45-606CF97BDD1E}"/>
              </a:ext>
            </a:extLst>
          </p:cNvPr>
          <p:cNvPicPr>
            <a:picLocks noChangeAspect="1"/>
          </p:cNvPicPr>
          <p:nvPr/>
        </p:nvPicPr>
        <p:blipFill>
          <a:blip r:embed="rId4"/>
          <a:stretch>
            <a:fillRect/>
          </a:stretch>
        </p:blipFill>
        <p:spPr>
          <a:xfrm>
            <a:off x="4061862" y="1758849"/>
            <a:ext cx="4073658" cy="2488743"/>
          </a:xfrm>
          <a:prstGeom prst="rect">
            <a:avLst/>
          </a:prstGeom>
        </p:spPr>
      </p:pic>
    </p:spTree>
    <p:extLst>
      <p:ext uri="{BB962C8B-B14F-4D97-AF65-F5344CB8AC3E}">
        <p14:creationId xmlns:p14="http://schemas.microsoft.com/office/powerpoint/2010/main" val="3632330786"/>
      </p:ext>
    </p:extLst>
  </p:cSld>
  <p:clrMapOvr>
    <a:masterClrMapping/>
  </p:clrMapOvr>
</p:sld>
</file>

<file path=ppt/theme/theme1.xml><?xml version="1.0" encoding="utf-8"?>
<a:theme xmlns:a="http://schemas.openxmlformats.org/drawingml/2006/main" name="2_Cover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neral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eneral Slide 2 (two lin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eneral Slide 2 (one 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eneral Slid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General Slid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over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over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Notes xmlns="df38bbad-0bb0-41a7-b78f-084b382b3af7" xsi:nil="true"/>
    <lcf76f155ced4ddcb4097134ff3c332f xmlns="df38bbad-0bb0-41a7-b78f-084b382b3af7">
      <Terms xmlns="http://schemas.microsoft.com/office/infopath/2007/PartnerControls"/>
    </lcf76f155ced4ddcb4097134ff3c332f>
    <TaxCatchAll xmlns="73fb875a-8af9-4255-b008-0995492d31c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45F41949DA2A940B8D082ECAF8F142D" ma:contentTypeVersion="18" ma:contentTypeDescription="Create a new document." ma:contentTypeScope="" ma:versionID="102f6c0e37d8e6ff40c53dfba73785e8">
  <xsd:schema xmlns:xsd="http://www.w3.org/2001/XMLSchema" xmlns:xs="http://www.w3.org/2001/XMLSchema" xmlns:p="http://schemas.microsoft.com/office/2006/metadata/properties" xmlns:ns2="df38bbad-0bb0-41a7-b78f-084b382b3af7" xmlns:ns3="e9322675-4e6c-4dcb-b08b-f40420b09916" xmlns:ns4="73fb875a-8af9-4255-b008-0995492d31cd" targetNamespace="http://schemas.microsoft.com/office/2006/metadata/properties" ma:root="true" ma:fieldsID="33dcd15e2cfedcbb80023f1379015bd0" ns2:_="" ns3:_="" ns4:_="">
    <xsd:import namespace="df38bbad-0bb0-41a7-b78f-084b382b3af7"/>
    <xsd:import namespace="e9322675-4e6c-4dcb-b08b-f40420b09916"/>
    <xsd:import namespace="73fb875a-8af9-4255-b008-0995492d31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4:TaxCatchAll" minOccurs="0"/>
                <xsd:element ref="ns2:MediaServiceLocation" minOccurs="0"/>
                <xsd:element ref="ns2:Note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38bbad-0bb0-41a7-b78f-084b382b3a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ff62593-b918-4deb-ac08-0d74ac0cc7e6"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Notes" ma:index="22" nillable="true" ma:displayName="Notes" ma:format="Dropdown" ma:internalName="Notes">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322675-4e6c-4dcb-b08b-f40420b0991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fb875a-8af9-4255-b008-0995492d31c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9a85c85e-d283-4619-96e9-bf549773bf29}" ma:internalName="TaxCatchAll" ma:showField="CatchAllData" ma:web="e9322675-4e6c-4dcb-b08b-f40420b099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79CE6C-A245-4E2C-8B84-EEB3D9D30567}">
  <ds:schemaRefs>
    <ds:schemaRef ds:uri="http://schemas.microsoft.com/sharepoint/v3/contenttype/forms"/>
  </ds:schemaRefs>
</ds:datastoreItem>
</file>

<file path=customXml/itemProps2.xml><?xml version="1.0" encoding="utf-8"?>
<ds:datastoreItem xmlns:ds="http://schemas.openxmlformats.org/officeDocument/2006/customXml" ds:itemID="{B56516E8-2E5F-48C0-A3FC-B5829834F6DC}">
  <ds:schemaRefs>
    <ds:schemaRef ds:uri="df38bbad-0bb0-41a7-b78f-084b382b3af7"/>
    <ds:schemaRef ds:uri="http://www.w3.org/XML/1998/namespace"/>
    <ds:schemaRef ds:uri="http://schemas.microsoft.com/office/2006/documentManagement/types"/>
    <ds:schemaRef ds:uri="http://schemas.microsoft.com/office/2006/metadata/properties"/>
    <ds:schemaRef ds:uri="http://purl.org/dc/dcmitype/"/>
    <ds:schemaRef ds:uri="e9322675-4e6c-4dcb-b08b-f40420b09916"/>
    <ds:schemaRef ds:uri="http://schemas.microsoft.com/office/infopath/2007/PartnerControls"/>
    <ds:schemaRef ds:uri="http://schemas.openxmlformats.org/package/2006/metadata/core-properties"/>
    <ds:schemaRef ds:uri="73fb875a-8af9-4255-b008-0995492d31cd"/>
    <ds:schemaRef ds:uri="http://purl.org/dc/terms/"/>
    <ds:schemaRef ds:uri="http://purl.org/dc/elements/1.1/"/>
  </ds:schemaRefs>
</ds:datastoreItem>
</file>

<file path=customXml/itemProps3.xml><?xml version="1.0" encoding="utf-8"?>
<ds:datastoreItem xmlns:ds="http://schemas.openxmlformats.org/officeDocument/2006/customXml" ds:itemID="{AD8E7DDB-3AF4-4F3F-AC31-215839E9D7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38bbad-0bb0-41a7-b78f-084b382b3af7"/>
    <ds:schemaRef ds:uri="e9322675-4e6c-4dcb-b08b-f40420b09916"/>
    <ds:schemaRef ds:uri="73fb875a-8af9-4255-b008-0995492d31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18451</TotalTime>
  <Words>7566</Words>
  <Application>Microsoft Office PowerPoint</Application>
  <PresentationFormat>On-screen Show (16:9)</PresentationFormat>
  <Paragraphs>563</Paragraphs>
  <Slides>57</Slides>
  <Notes>57</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57</vt:i4>
      </vt:variant>
    </vt:vector>
  </HeadingPairs>
  <TitlesOfParts>
    <vt:vector size="71" baseType="lpstr">
      <vt:lpstr>Aptos</vt:lpstr>
      <vt:lpstr>Arial</vt:lpstr>
      <vt:lpstr>Calibri</vt:lpstr>
      <vt:lpstr>Helvetica</vt:lpstr>
      <vt:lpstr>Source Sans Pro</vt:lpstr>
      <vt:lpstr>Wingdings</vt:lpstr>
      <vt:lpstr>2_Cover Page</vt:lpstr>
      <vt:lpstr>General Slide</vt:lpstr>
      <vt:lpstr>General Slide 2 (two lines)</vt:lpstr>
      <vt:lpstr>1_General Slide 2 (one line)</vt:lpstr>
      <vt:lpstr>General Slide 3</vt:lpstr>
      <vt:lpstr>1_General Slide 3</vt:lpstr>
      <vt:lpstr>1_Cover Page</vt:lpstr>
      <vt:lpstr>3_Cover Page</vt:lpstr>
      <vt:lpstr>Serving Vegetables in the CACFP</vt:lpstr>
      <vt:lpstr>USDA’s Team Nutrition</vt:lpstr>
      <vt:lpstr>Serving Vegetables in the CACFP </vt:lpstr>
      <vt:lpstr>Offering Vegetables at Meals and Snacks</vt:lpstr>
      <vt:lpstr>The Real Food Pyramid</vt:lpstr>
      <vt:lpstr>How CACFP Vegetable Requirements Support the Real Food Pyramid and Dietary Guidelines</vt:lpstr>
      <vt:lpstr>Vegetable Requirements in the CACFP </vt:lpstr>
      <vt:lpstr>Adding Vegetables to CACFP Menus</vt:lpstr>
      <vt:lpstr>Example: Minimum Amounts for 1-2 Year Olds</vt:lpstr>
      <vt:lpstr>Minimum Serving Amounts </vt:lpstr>
      <vt:lpstr>What Count as a Vegetable? </vt:lpstr>
      <vt:lpstr>Test your CACFP Vegetable Knowledge</vt:lpstr>
      <vt:lpstr>Giving Vegetables Credit</vt:lpstr>
      <vt:lpstr>Crediting Clue #1: Crediting Vegetables </vt:lpstr>
      <vt:lpstr>Crediting Clue #2: Crediting Vegetables </vt:lpstr>
      <vt:lpstr>Crediting Clue #3: Common Vegetable Servings</vt:lpstr>
      <vt:lpstr>Crediting Cue #4: Crediting Vegetables </vt:lpstr>
      <vt:lpstr>Crediting Cue #5: Crediting Vegetables </vt:lpstr>
      <vt:lpstr>Crediting Cue #6: Crediting Vegetables </vt:lpstr>
      <vt:lpstr>Crediting Clue #7: 2024 Final Rule Update </vt:lpstr>
      <vt:lpstr>Tips for Preparing Vegetables Safely </vt:lpstr>
      <vt:lpstr>Serving Vegetables at Breakfast </vt:lpstr>
      <vt:lpstr>Serving Vegetables at Breakfast Example 1</vt:lpstr>
      <vt:lpstr>Serving Vegetables at Breakfast Example 2</vt:lpstr>
      <vt:lpstr>Serving Vegetables at Breakfast Example 3</vt:lpstr>
      <vt:lpstr>Try It Out 1!</vt:lpstr>
      <vt:lpstr>Try It Out 1! Answer</vt:lpstr>
      <vt:lpstr>Serving Vegetables at Lunch/Supper </vt:lpstr>
      <vt:lpstr>Vegetables at Lunch/Supper Examples</vt:lpstr>
      <vt:lpstr>Vegetables at Lunch/Supper Example 2</vt:lpstr>
      <vt:lpstr>Try It Out 2!</vt:lpstr>
      <vt:lpstr>Try It Out 2! Answer</vt:lpstr>
      <vt:lpstr>Serving Vegetables at Snack </vt:lpstr>
      <vt:lpstr>Serving Vegetables at Snack Examples </vt:lpstr>
      <vt:lpstr>Serving Vegetables at Snack More Examples </vt:lpstr>
      <vt:lpstr>Serving Vegetables at Snack Reminders </vt:lpstr>
      <vt:lpstr>Try It Out 3!</vt:lpstr>
      <vt:lpstr>Try It Out 3! Answer</vt:lpstr>
      <vt:lpstr>Vegetable Recipes for the CACFP </vt:lpstr>
      <vt:lpstr>Food Buying Guide</vt:lpstr>
      <vt:lpstr>Try Days</vt:lpstr>
      <vt:lpstr>Seasonal Vegetables for Try-Days </vt:lpstr>
      <vt:lpstr>Nibbles for Health Newsletters </vt:lpstr>
      <vt:lpstr>Crediting Tip Sheets</vt:lpstr>
      <vt:lpstr>Frequently Asked Question 1 </vt:lpstr>
      <vt:lpstr>Frequently Asked Question 1 and Answer </vt:lpstr>
      <vt:lpstr>Frequently Asked Question 2 </vt:lpstr>
      <vt:lpstr>Frequently Asked Question 2 and Answer </vt:lpstr>
      <vt:lpstr>Frequently Asked Question 3 </vt:lpstr>
      <vt:lpstr>Frequently Asked Question 3 and Answer </vt:lpstr>
      <vt:lpstr>Frequently Asked Question 4 </vt:lpstr>
      <vt:lpstr>Frequently Asked Question 4 and Answer </vt:lpstr>
      <vt:lpstr>Frequently Asked Question 5 </vt:lpstr>
      <vt:lpstr>Frequently Asked Question 5 and Answer</vt:lpstr>
      <vt:lpstr>Additional Resources!</vt:lpstr>
      <vt:lpstr>Stay Connected!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Meal Planning for the CACFP</dc:title>
  <dc:creator>USDA</dc:creator>
  <cp:lastModifiedBy>Padovani, Kaylyn - FNS</cp:lastModifiedBy>
  <cp:revision>553</cp:revision>
  <cp:lastPrinted>2019-04-04T19:56:40Z</cp:lastPrinted>
  <dcterms:created xsi:type="dcterms:W3CDTF">2018-10-28T19:53:06Z</dcterms:created>
  <dcterms:modified xsi:type="dcterms:W3CDTF">2026-04-15T14:22:17Z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0x010100B45F41949DA2A940B8D082ECAF8F142D</vt:lpwstr>
  </property>
  <property fmtid="{D5CDD505-2E9C-101B-9397-08002B2CF9AE}" pid="3" name="MediaServiceImageTags">
    <vt:lpwstr/>
  </property>
</Properties>
</file>