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slideLayouts/slideLayout8.xml" ContentType="application/vnd.openxmlformats-officedocument.presentationml.slideLayout+xml"/>
  <Override PartName="/ppt/theme/theme3.xml" ContentType="application/vnd.openxmlformats-officedocument.theme+xml"/>
  <Override PartName="/ppt/slideLayouts/slideLayout9.xml" ContentType="application/vnd.openxmlformats-officedocument.presentationml.slideLayout+xml"/>
  <Override PartName="/ppt/theme/theme4.xml" ContentType="application/vnd.openxmlformats-officedocument.theme+xml"/>
  <Override PartName="/ppt/slideLayouts/slideLayout10.xml" ContentType="application/vnd.openxmlformats-officedocument.presentationml.slideLayout+xml"/>
  <Override PartName="/ppt/theme/theme5.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6.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7.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0" r:id="rId4"/>
    <p:sldMasterId id="2147483662" r:id="rId5"/>
    <p:sldMasterId id="2147483670" r:id="rId6"/>
    <p:sldMasterId id="2147483678" r:id="rId7"/>
    <p:sldMasterId id="2147483672" r:id="rId8"/>
    <p:sldMasterId id="2147483674" r:id="rId9"/>
    <p:sldMasterId id="2147483676" r:id="rId10"/>
    <p:sldMasterId id="2147483682" r:id="rId11"/>
  </p:sldMasterIdLst>
  <p:notesMasterIdLst>
    <p:notesMasterId r:id="rId54"/>
  </p:notesMasterIdLst>
  <p:handoutMasterIdLst>
    <p:handoutMasterId r:id="rId55"/>
  </p:handoutMasterIdLst>
  <p:sldIdLst>
    <p:sldId id="358" r:id="rId12"/>
    <p:sldId id="2147469755" r:id="rId13"/>
    <p:sldId id="348" r:id="rId14"/>
    <p:sldId id="2147469693" r:id="rId15"/>
    <p:sldId id="311" r:id="rId16"/>
    <p:sldId id="312" r:id="rId17"/>
    <p:sldId id="2147469694" r:id="rId18"/>
    <p:sldId id="2147469733" r:id="rId19"/>
    <p:sldId id="316" r:id="rId20"/>
    <p:sldId id="359" r:id="rId21"/>
    <p:sldId id="284" r:id="rId22"/>
    <p:sldId id="2147469695" r:id="rId23"/>
    <p:sldId id="2147469696" r:id="rId24"/>
    <p:sldId id="2147469697" r:id="rId25"/>
    <p:sldId id="2147469756" r:id="rId26"/>
    <p:sldId id="296" r:id="rId27"/>
    <p:sldId id="267" r:id="rId28"/>
    <p:sldId id="2147469757" r:id="rId29"/>
    <p:sldId id="2147469713" r:id="rId30"/>
    <p:sldId id="2147469714" r:id="rId31"/>
    <p:sldId id="2147469758" r:id="rId32"/>
    <p:sldId id="2147469762" r:id="rId33"/>
    <p:sldId id="2147469763" r:id="rId34"/>
    <p:sldId id="2147469715" r:id="rId35"/>
    <p:sldId id="2147469716" r:id="rId36"/>
    <p:sldId id="2147469717" r:id="rId37"/>
    <p:sldId id="2147469718" r:id="rId38"/>
    <p:sldId id="2147469719" r:id="rId39"/>
    <p:sldId id="2147469720" r:id="rId40"/>
    <p:sldId id="2147469721" r:id="rId41"/>
    <p:sldId id="2147469722" r:id="rId42"/>
    <p:sldId id="2147469723" r:id="rId43"/>
    <p:sldId id="2147469724" r:id="rId44"/>
    <p:sldId id="2147469725" r:id="rId45"/>
    <p:sldId id="1829" r:id="rId46"/>
    <p:sldId id="2147469726" r:id="rId47"/>
    <p:sldId id="2147469727" r:id="rId48"/>
    <p:sldId id="2147469728" r:id="rId49"/>
    <p:sldId id="2147469729" r:id="rId50"/>
    <p:sldId id="2147469730" r:id="rId51"/>
    <p:sldId id="2147469731" r:id="rId52"/>
    <p:sldId id="2147469732" r:id="rId53"/>
  </p:sldIdLst>
  <p:sldSz cx="9144000" cy="5143500" type="screen16x9"/>
  <p:notesSz cx="7053263" cy="93091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B5CF23E-30F9-A380-FD49-808AE864FCEB}" name="Eisenbarth, Debra - FNS" initials="DE" userId="S::debra.eisenbarth@usda.gov::9060b039-e256-47a1-bacd-33cab25c2ed1" providerId="AD"/>
  <p188:author id="{4F9F3446-4A4F-E048-D6A6-3E74EF969813}" name="Martinez, Carolina - FNS" initials="CM" userId="S::Carolina.Martinez@usda.gov::ad11ebe8-f90b-4c41-8822-9fc949e3995e" providerId="AD"/>
  <p188:author id="{8B6C965D-6DC2-ECBB-F194-E1978E0E5428}" name="Wu, Tsun-Min - FNS" initials="TW" userId="S::tsun-min.wu@usda.gov::c8777afe-f579-4b4c-8b51-fd2d387e3543" providerId="AD"/>
  <p188:author id="{64B3C3DD-A7DD-E882-51E7-6655B7A53EA0}" name="Gordon, Sheldon - FNS" initials="SG" userId="S::sheldon.gordon@usda.gov::e6c65644-0d70-4413-a306-21338fb90b75" providerId="AD"/>
  <p188:author id="{CCDD22E0-F241-BB5F-F24C-46238A9E4EE9}" name="Davis, Xaviera - FNS" initials="XD" userId="S::xaviera.davis@usda.gov::9286097c-0dfc-43e0-9ad6-a39ae79263c1" providerId="AD"/>
  <p188:author id="{723AD7EA-087C-A4BD-2B8A-4143B08D1181}" name="Padovani, Kaylyn - FNS" initials="" userId="S::kaylyn.padovani@usda.gov::7789a409-fae4-48df-9648-0bc9092e5fb4"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Danielle Arreola" initials="DA" lastIdx="2" clrIdx="6"/>
  <p:cmAuthor id="1" name="Garcia, Evelyn - FNS" initials="GE-F" lastIdx="51" clrIdx="0"/>
  <p:cmAuthor id="2" name="Halasz, Katey - FNS" initials="HK-F" lastIdx="39" clrIdx="1"/>
  <p:cmAuthor id="3" name="Wu, Tsun-Min &quot;Mimi&quot; - FNS" initials="WT&quot;-F" lastIdx="2" clrIdx="2"/>
  <p:cmAuthor id="4" name="Patricia Linn" initials="PL" lastIdx="4" clrIdx="3"/>
  <p:cmAuthor id="5" name="Padovani, Kaylyn - FNS" initials="PK-F" lastIdx="1" clrIdx="4"/>
  <p:cmAuthor id="6" name="White, Alicia - FNS" initials="WA-F" lastIdx="11" clrIdx="5"/>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03064"/>
    <a:srgbClr val="F5F7FB"/>
    <a:srgbClr val="F6F8FC"/>
    <a:srgbClr val="F2F2F9"/>
    <a:srgbClr val="1150A2"/>
    <a:srgbClr val="FFE14D"/>
    <a:srgbClr val="D6C6DD"/>
    <a:srgbClr val="005836"/>
    <a:srgbClr val="255065"/>
    <a:srgbClr val="0A2E6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37" autoAdjust="0"/>
    <p:restoredTop sz="48668" autoAdjust="0"/>
  </p:normalViewPr>
  <p:slideViewPr>
    <p:cSldViewPr snapToGrid="0">
      <p:cViewPr varScale="1">
        <p:scale>
          <a:sx n="70" d="100"/>
          <a:sy n="70" d="100"/>
        </p:scale>
        <p:origin x="2784" y="288"/>
      </p:cViewPr>
      <p:guideLst>
        <p:guide orient="horz" pos="1620"/>
        <p:guide pos="2880"/>
      </p:guideLst>
    </p:cSldViewPr>
  </p:slideViewPr>
  <p:outlineViewPr>
    <p:cViewPr>
      <p:scale>
        <a:sx n="33" d="100"/>
        <a:sy n="33" d="100"/>
      </p:scale>
      <p:origin x="0" y="-4200"/>
    </p:cViewPr>
  </p:outlin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slide" Target="slides/slide15.xml"/><Relationship Id="rId39" Type="http://schemas.openxmlformats.org/officeDocument/2006/relationships/slide" Target="slides/slide28.xml"/><Relationship Id="rId21" Type="http://schemas.openxmlformats.org/officeDocument/2006/relationships/slide" Target="slides/slide10.xml"/><Relationship Id="rId34" Type="http://schemas.openxmlformats.org/officeDocument/2006/relationships/slide" Target="slides/slide23.xml"/><Relationship Id="rId42" Type="http://schemas.openxmlformats.org/officeDocument/2006/relationships/slide" Target="slides/slide31.xml"/><Relationship Id="rId47" Type="http://schemas.openxmlformats.org/officeDocument/2006/relationships/slide" Target="slides/slide36.xml"/><Relationship Id="rId50" Type="http://schemas.openxmlformats.org/officeDocument/2006/relationships/slide" Target="slides/slide39.xml"/><Relationship Id="rId55" Type="http://schemas.openxmlformats.org/officeDocument/2006/relationships/handoutMaster" Target="handoutMasters/handoutMaster1.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5.xml"/><Relationship Id="rId29" Type="http://schemas.openxmlformats.org/officeDocument/2006/relationships/slide" Target="slides/slide18.xml"/><Relationship Id="rId11" Type="http://schemas.openxmlformats.org/officeDocument/2006/relationships/slideMaster" Target="slideMasters/slideMaster8.xml"/><Relationship Id="rId24" Type="http://schemas.openxmlformats.org/officeDocument/2006/relationships/slide" Target="slides/slide13.xml"/><Relationship Id="rId32" Type="http://schemas.openxmlformats.org/officeDocument/2006/relationships/slide" Target="slides/slide21.xml"/><Relationship Id="rId37" Type="http://schemas.openxmlformats.org/officeDocument/2006/relationships/slide" Target="slides/slide26.xml"/><Relationship Id="rId40" Type="http://schemas.openxmlformats.org/officeDocument/2006/relationships/slide" Target="slides/slide29.xml"/><Relationship Id="rId45" Type="http://schemas.openxmlformats.org/officeDocument/2006/relationships/slide" Target="slides/slide34.xml"/><Relationship Id="rId53" Type="http://schemas.openxmlformats.org/officeDocument/2006/relationships/slide" Target="slides/slide42.xml"/><Relationship Id="rId58" Type="http://schemas.openxmlformats.org/officeDocument/2006/relationships/viewProps" Target="viewProps.xml"/><Relationship Id="rId5" Type="http://schemas.openxmlformats.org/officeDocument/2006/relationships/slideMaster" Target="slideMasters/slideMaster2.xml"/><Relationship Id="rId61" Type="http://schemas.microsoft.com/office/2018/10/relationships/authors" Target="authors.xml"/><Relationship Id="rId19" Type="http://schemas.openxmlformats.org/officeDocument/2006/relationships/slide" Target="slides/slide8.xml"/><Relationship Id="rId14" Type="http://schemas.openxmlformats.org/officeDocument/2006/relationships/slide" Target="slides/slide3.xml"/><Relationship Id="rId22" Type="http://schemas.openxmlformats.org/officeDocument/2006/relationships/slide" Target="slides/slide11.xml"/><Relationship Id="rId27" Type="http://schemas.openxmlformats.org/officeDocument/2006/relationships/slide" Target="slides/slide16.xml"/><Relationship Id="rId30" Type="http://schemas.openxmlformats.org/officeDocument/2006/relationships/slide" Target="slides/slide19.xml"/><Relationship Id="rId35" Type="http://schemas.openxmlformats.org/officeDocument/2006/relationships/slide" Target="slides/slide24.xml"/><Relationship Id="rId43" Type="http://schemas.openxmlformats.org/officeDocument/2006/relationships/slide" Target="slides/slide32.xml"/><Relationship Id="rId48" Type="http://schemas.openxmlformats.org/officeDocument/2006/relationships/slide" Target="slides/slide37.xml"/><Relationship Id="rId56" Type="http://schemas.openxmlformats.org/officeDocument/2006/relationships/commentAuthors" Target="commentAuthors.xml"/><Relationship Id="rId8" Type="http://schemas.openxmlformats.org/officeDocument/2006/relationships/slideMaster" Target="slideMasters/slideMaster5.xml"/><Relationship Id="rId51" Type="http://schemas.openxmlformats.org/officeDocument/2006/relationships/slide" Target="slides/slide40.xml"/><Relationship Id="rId3" Type="http://schemas.openxmlformats.org/officeDocument/2006/relationships/customXml" Target="../customXml/item3.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slide" Target="slides/slide14.xml"/><Relationship Id="rId33" Type="http://schemas.openxmlformats.org/officeDocument/2006/relationships/slide" Target="slides/slide22.xml"/><Relationship Id="rId38" Type="http://schemas.openxmlformats.org/officeDocument/2006/relationships/slide" Target="slides/slide27.xml"/><Relationship Id="rId46" Type="http://schemas.openxmlformats.org/officeDocument/2006/relationships/slide" Target="slides/slide35.xml"/><Relationship Id="rId59" Type="http://schemas.openxmlformats.org/officeDocument/2006/relationships/theme" Target="theme/theme1.xml"/><Relationship Id="rId20" Type="http://schemas.openxmlformats.org/officeDocument/2006/relationships/slide" Target="slides/slide9.xml"/><Relationship Id="rId41" Type="http://schemas.openxmlformats.org/officeDocument/2006/relationships/slide" Target="slides/slide30.xml"/><Relationship Id="rId54"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4.xml"/><Relationship Id="rId23" Type="http://schemas.openxmlformats.org/officeDocument/2006/relationships/slide" Target="slides/slide12.xml"/><Relationship Id="rId28" Type="http://schemas.openxmlformats.org/officeDocument/2006/relationships/slide" Target="slides/slide17.xml"/><Relationship Id="rId36" Type="http://schemas.openxmlformats.org/officeDocument/2006/relationships/slide" Target="slides/slide25.xml"/><Relationship Id="rId49" Type="http://schemas.openxmlformats.org/officeDocument/2006/relationships/slide" Target="slides/slide38.xml"/><Relationship Id="rId57" Type="http://schemas.openxmlformats.org/officeDocument/2006/relationships/presProps" Target="presProps.xml"/><Relationship Id="rId10" Type="http://schemas.openxmlformats.org/officeDocument/2006/relationships/slideMaster" Target="slideMasters/slideMaster7.xml"/><Relationship Id="rId31" Type="http://schemas.openxmlformats.org/officeDocument/2006/relationships/slide" Target="slides/slide20.xml"/><Relationship Id="rId44" Type="http://schemas.openxmlformats.org/officeDocument/2006/relationships/slide" Target="slides/slide33.xml"/><Relationship Id="rId52" Type="http://schemas.openxmlformats.org/officeDocument/2006/relationships/slide" Target="slides/slide41.xml"/><Relationship Id="rId6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Master" Target="slideMasters/slideMaster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9C5539C-1963-8045-8012-28C72B42862D}"/>
              </a:ext>
            </a:extLst>
          </p:cNvPr>
          <p:cNvSpPr>
            <a:spLocks noGrp="1"/>
          </p:cNvSpPr>
          <p:nvPr>
            <p:ph type="hdr" sz="quarter"/>
          </p:nvPr>
        </p:nvSpPr>
        <p:spPr>
          <a:xfrm>
            <a:off x="0" y="0"/>
            <a:ext cx="3056414" cy="467072"/>
          </a:xfrm>
          <a:prstGeom prst="rect">
            <a:avLst/>
          </a:prstGeom>
        </p:spPr>
        <p:txBody>
          <a:bodyPr vert="horz" lIns="93497" tIns="46749" rIns="93497" bIns="46749" rtlCol="0"/>
          <a:lstStyle>
            <a:lvl1pPr algn="l">
              <a:defRPr sz="1200"/>
            </a:lvl1pPr>
          </a:lstStyle>
          <a:p>
            <a:endParaRPr lang="en-US"/>
          </a:p>
        </p:txBody>
      </p:sp>
      <p:sp>
        <p:nvSpPr>
          <p:cNvPr id="3" name="Date Placeholder 2">
            <a:extLst>
              <a:ext uri="{FF2B5EF4-FFF2-40B4-BE49-F238E27FC236}">
                <a16:creationId xmlns:a16="http://schemas.microsoft.com/office/drawing/2014/main" id="{A629E828-31A5-6E4D-A5A6-31650B275AFD}"/>
              </a:ext>
            </a:extLst>
          </p:cNvPr>
          <p:cNvSpPr>
            <a:spLocks noGrp="1"/>
          </p:cNvSpPr>
          <p:nvPr>
            <p:ph type="dt" sz="quarter" idx="1"/>
          </p:nvPr>
        </p:nvSpPr>
        <p:spPr>
          <a:xfrm>
            <a:off x="3995217" y="0"/>
            <a:ext cx="3056414" cy="467072"/>
          </a:xfrm>
          <a:prstGeom prst="rect">
            <a:avLst/>
          </a:prstGeom>
        </p:spPr>
        <p:txBody>
          <a:bodyPr vert="horz" lIns="93497" tIns="46749" rIns="93497" bIns="46749" rtlCol="0"/>
          <a:lstStyle>
            <a:lvl1pPr algn="r">
              <a:defRPr sz="1200"/>
            </a:lvl1pPr>
          </a:lstStyle>
          <a:p>
            <a:fld id="{D2F7D385-C535-6045-8C4F-8BA5F39695DA}" type="datetimeFigureOut">
              <a:rPr lang="en-US" smtClean="0"/>
              <a:t>7/22/2026</a:t>
            </a:fld>
            <a:endParaRPr lang="en-US"/>
          </a:p>
        </p:txBody>
      </p:sp>
      <p:sp>
        <p:nvSpPr>
          <p:cNvPr id="4" name="Footer Placeholder 3">
            <a:extLst>
              <a:ext uri="{FF2B5EF4-FFF2-40B4-BE49-F238E27FC236}">
                <a16:creationId xmlns:a16="http://schemas.microsoft.com/office/drawing/2014/main" id="{37314651-7C1C-654C-B55D-F0B34BEEE017}"/>
              </a:ext>
            </a:extLst>
          </p:cNvPr>
          <p:cNvSpPr>
            <a:spLocks noGrp="1"/>
          </p:cNvSpPr>
          <p:nvPr>
            <p:ph type="ftr" sz="quarter" idx="2"/>
          </p:nvPr>
        </p:nvSpPr>
        <p:spPr>
          <a:xfrm>
            <a:off x="0" y="8842030"/>
            <a:ext cx="3056414" cy="467071"/>
          </a:xfrm>
          <a:prstGeom prst="rect">
            <a:avLst/>
          </a:prstGeom>
        </p:spPr>
        <p:txBody>
          <a:bodyPr vert="horz" lIns="93497" tIns="46749" rIns="93497" bIns="46749"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620D5AA8-52E3-FF49-9A12-8CF5FB2F7823}"/>
              </a:ext>
            </a:extLst>
          </p:cNvPr>
          <p:cNvSpPr>
            <a:spLocks noGrp="1"/>
          </p:cNvSpPr>
          <p:nvPr>
            <p:ph type="sldNum" sz="quarter" idx="3"/>
          </p:nvPr>
        </p:nvSpPr>
        <p:spPr>
          <a:xfrm>
            <a:off x="3995217" y="8842030"/>
            <a:ext cx="3056414" cy="467071"/>
          </a:xfrm>
          <a:prstGeom prst="rect">
            <a:avLst/>
          </a:prstGeom>
        </p:spPr>
        <p:txBody>
          <a:bodyPr vert="horz" lIns="93497" tIns="46749" rIns="93497" bIns="46749" rtlCol="0" anchor="b"/>
          <a:lstStyle>
            <a:lvl1pPr algn="r">
              <a:defRPr sz="1200"/>
            </a:lvl1pPr>
          </a:lstStyle>
          <a:p>
            <a:fld id="{CA12CBA0-EC2B-7048-9CA7-000CBB4ECB52}" type="slidenum">
              <a:rPr lang="en-US" smtClean="0"/>
              <a:t>‹#›</a:t>
            </a:fld>
            <a:endParaRPr lang="en-US"/>
          </a:p>
        </p:txBody>
      </p:sp>
    </p:spTree>
    <p:extLst>
      <p:ext uri="{BB962C8B-B14F-4D97-AF65-F5344CB8AC3E}">
        <p14:creationId xmlns:p14="http://schemas.microsoft.com/office/powerpoint/2010/main" val="431959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56414" cy="467072"/>
          </a:xfrm>
          <a:prstGeom prst="rect">
            <a:avLst/>
          </a:prstGeom>
        </p:spPr>
        <p:txBody>
          <a:bodyPr vert="horz" lIns="93497" tIns="46749" rIns="93497" bIns="46749" rtlCol="0"/>
          <a:lstStyle>
            <a:lvl1pPr algn="l">
              <a:defRPr sz="1200"/>
            </a:lvl1pPr>
          </a:lstStyle>
          <a:p>
            <a:endParaRPr lang="en-US"/>
          </a:p>
        </p:txBody>
      </p:sp>
      <p:sp>
        <p:nvSpPr>
          <p:cNvPr id="3" name="Date Placeholder 2"/>
          <p:cNvSpPr>
            <a:spLocks noGrp="1"/>
          </p:cNvSpPr>
          <p:nvPr>
            <p:ph type="dt" idx="1"/>
          </p:nvPr>
        </p:nvSpPr>
        <p:spPr>
          <a:xfrm>
            <a:off x="3995217" y="0"/>
            <a:ext cx="3056414" cy="467072"/>
          </a:xfrm>
          <a:prstGeom prst="rect">
            <a:avLst/>
          </a:prstGeom>
        </p:spPr>
        <p:txBody>
          <a:bodyPr vert="horz" lIns="93497" tIns="46749" rIns="93497" bIns="46749" rtlCol="0"/>
          <a:lstStyle>
            <a:lvl1pPr algn="r">
              <a:defRPr sz="1200"/>
            </a:lvl1pPr>
          </a:lstStyle>
          <a:p>
            <a:fld id="{B5358D1F-64A6-9F4F-9A89-22378524864A}" type="datetimeFigureOut">
              <a:rPr lang="en-US" smtClean="0"/>
              <a:t>7/22/2026</a:t>
            </a:fld>
            <a:endParaRPr lang="en-US"/>
          </a:p>
        </p:txBody>
      </p:sp>
      <p:sp>
        <p:nvSpPr>
          <p:cNvPr id="4" name="Slide Image Placeholder 3"/>
          <p:cNvSpPr>
            <a:spLocks noGrp="1" noRot="1" noChangeAspect="1"/>
          </p:cNvSpPr>
          <p:nvPr>
            <p:ph type="sldImg" idx="2"/>
          </p:nvPr>
        </p:nvSpPr>
        <p:spPr>
          <a:xfrm>
            <a:off x="733425" y="1163638"/>
            <a:ext cx="5586413" cy="3141662"/>
          </a:xfrm>
          <a:prstGeom prst="rect">
            <a:avLst/>
          </a:prstGeom>
          <a:noFill/>
          <a:ln w="12700">
            <a:solidFill>
              <a:prstClr val="black"/>
            </a:solidFill>
          </a:ln>
        </p:spPr>
        <p:txBody>
          <a:bodyPr vert="horz" lIns="93497" tIns="46749" rIns="93497" bIns="46749" rtlCol="0" anchor="ctr"/>
          <a:lstStyle/>
          <a:p>
            <a:endParaRPr lang="en-US"/>
          </a:p>
        </p:txBody>
      </p:sp>
      <p:sp>
        <p:nvSpPr>
          <p:cNvPr id="5" name="Notes Placeholder 4"/>
          <p:cNvSpPr>
            <a:spLocks noGrp="1"/>
          </p:cNvSpPr>
          <p:nvPr>
            <p:ph type="body" sz="quarter" idx="3"/>
          </p:nvPr>
        </p:nvSpPr>
        <p:spPr>
          <a:xfrm>
            <a:off x="705327" y="4480004"/>
            <a:ext cx="5642610" cy="3665458"/>
          </a:xfrm>
          <a:prstGeom prst="rect">
            <a:avLst/>
          </a:prstGeom>
        </p:spPr>
        <p:txBody>
          <a:bodyPr vert="horz" lIns="93497" tIns="46749" rIns="93497" bIns="46749"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42030"/>
            <a:ext cx="3056414" cy="467071"/>
          </a:xfrm>
          <a:prstGeom prst="rect">
            <a:avLst/>
          </a:prstGeom>
        </p:spPr>
        <p:txBody>
          <a:bodyPr vert="horz" lIns="93497" tIns="46749" rIns="93497" bIns="46749" rtlCol="0" anchor="b"/>
          <a:lstStyle>
            <a:lvl1pPr algn="l">
              <a:defRPr sz="1200"/>
            </a:lvl1pPr>
          </a:lstStyle>
          <a:p>
            <a:endParaRPr lang="en-US"/>
          </a:p>
        </p:txBody>
      </p:sp>
      <p:sp>
        <p:nvSpPr>
          <p:cNvPr id="7" name="Slide Number Placeholder 6"/>
          <p:cNvSpPr>
            <a:spLocks noGrp="1"/>
          </p:cNvSpPr>
          <p:nvPr>
            <p:ph type="sldNum" sz="quarter" idx="5"/>
          </p:nvPr>
        </p:nvSpPr>
        <p:spPr>
          <a:xfrm>
            <a:off x="3995217" y="8842030"/>
            <a:ext cx="3056414" cy="467071"/>
          </a:xfrm>
          <a:prstGeom prst="rect">
            <a:avLst/>
          </a:prstGeom>
        </p:spPr>
        <p:txBody>
          <a:bodyPr vert="horz" lIns="93497" tIns="46749" rIns="93497" bIns="46749" rtlCol="0" anchor="b"/>
          <a:lstStyle>
            <a:lvl1pPr algn="r">
              <a:defRPr sz="1200"/>
            </a:lvl1pPr>
          </a:lstStyle>
          <a:p>
            <a:fld id="{8A92E9ED-D75D-DF40-B20F-46FB25F50A85}" type="slidenum">
              <a:rPr lang="en-US" smtClean="0"/>
              <a:t>‹#›</a:t>
            </a:fld>
            <a:endParaRPr lang="en-US"/>
          </a:p>
        </p:txBody>
      </p:sp>
    </p:spTree>
    <p:extLst>
      <p:ext uri="{BB962C8B-B14F-4D97-AF65-F5344CB8AC3E}">
        <p14:creationId xmlns:p14="http://schemas.microsoft.com/office/powerpoint/2010/main" val="1666313231"/>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Aptos" panose="02110004020202020204"/>
                <a:ea typeface="+mn-ea"/>
                <a:cs typeface="+mn-cs"/>
              </a:rPr>
              <a:t>Hi! This webinar focuses on the USDA’s Team Nutrition worksheet titled </a:t>
            </a:r>
            <a:r>
              <a:rPr kumimoji="0" lang="en-US" sz="900" b="0" i="1" u="none" strike="noStrike" kern="1200" cap="none" spc="0" normalizeH="0" baseline="0" noProof="0" dirty="0">
                <a:ln>
                  <a:noFill/>
                </a:ln>
                <a:solidFill>
                  <a:prstClr val="black"/>
                </a:solidFill>
                <a:effectLst/>
                <a:uLnTx/>
                <a:uFillTx/>
                <a:latin typeface="Aptos" panose="02110004020202020204"/>
                <a:ea typeface="+mn-ea"/>
                <a:cs typeface="+mn-cs"/>
              </a:rPr>
              <a:t>“Serving Meats and Meat Alternates at Breakfast in the Child and Adult Care Food Program.”</a:t>
            </a:r>
            <a:r>
              <a:rPr kumimoji="0" lang="en-US" sz="900" b="0" i="0" u="none" strike="noStrike" kern="1200" cap="none" spc="0" normalizeH="0" baseline="0" noProof="0" dirty="0">
                <a:ln>
                  <a:noFill/>
                </a:ln>
                <a:solidFill>
                  <a:prstClr val="black"/>
                </a:solidFill>
                <a:effectLst/>
                <a:uLnTx/>
                <a:uFillTx/>
                <a:latin typeface="Aptos" panose="02110004020202020204"/>
                <a:ea typeface="+mn-ea"/>
                <a:cs typeface="+mn-cs"/>
              </a:rPr>
              <a:t> For the remainder of this session, we will refer to the program as the CACFP.</a:t>
            </a:r>
            <a:endParaRPr kumimoji="0" lang="en-US" sz="9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1</a:t>
            </a:fld>
            <a:endParaRPr lang="en-US"/>
          </a:p>
        </p:txBody>
      </p:sp>
    </p:spTree>
    <p:extLst>
      <p:ext uri="{BB962C8B-B14F-4D97-AF65-F5344CB8AC3E}">
        <p14:creationId xmlns:p14="http://schemas.microsoft.com/office/powerpoint/2010/main" val="84038655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5327" y="4480003"/>
            <a:ext cx="5642610" cy="4362027"/>
          </a:xfrm>
        </p:spPr>
        <p:txBody>
          <a:bodyPr/>
          <a:lstStyle/>
          <a:p>
            <a:r>
              <a:rPr lang="en-US" sz="1200">
                <a:latin typeface="Arial" panose="020B0604020202020204" pitchFamily="34" charset="0"/>
                <a:cs typeface="Arial" panose="020B0604020202020204" pitchFamily="34" charset="0"/>
              </a:rPr>
              <a:t>Let's apply what we just learned with a practice question! </a:t>
            </a:r>
          </a:p>
          <a:p>
            <a:endParaRPr lang="en-US" sz="1200" baseline="0">
              <a:latin typeface="Arial" panose="020B0604020202020204" pitchFamily="34" charset="0"/>
              <a:cs typeface="Arial" panose="020B0604020202020204" pitchFamily="34" charset="0"/>
            </a:endParaRPr>
          </a:p>
          <a:p>
            <a:r>
              <a:rPr lang="en-US" sz="1200" baseline="0">
                <a:latin typeface="Arial" panose="020B0604020202020204" pitchFamily="34" charset="0"/>
                <a:cs typeface="Arial" panose="020B0604020202020204" pitchFamily="34" charset="0"/>
              </a:rPr>
              <a:t>A reimbursable</a:t>
            </a:r>
            <a:r>
              <a:rPr lang="en-US" sz="1200">
                <a:latin typeface="Arial" panose="020B0604020202020204" pitchFamily="34" charset="0"/>
                <a:cs typeface="Arial" panose="020B0604020202020204" pitchFamily="34" charset="0"/>
              </a:rPr>
              <a:t> breakfast for 6 through 12 year olds in the CACFP must contain:</a:t>
            </a:r>
          </a:p>
          <a:p>
            <a:endParaRPr lang="en-US" sz="1200">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1200" baseline="0">
                <a:latin typeface="Arial" panose="020B0604020202020204" pitchFamily="34" charset="0"/>
                <a:cs typeface="Arial" panose="020B0604020202020204" pitchFamily="34" charset="0"/>
              </a:rPr>
              <a:t>8 fluid ounces/1 cup of milk, </a:t>
            </a:r>
          </a:p>
          <a:p>
            <a:pPr marL="171450" indent="-171450">
              <a:buFont typeface="Wingdings" panose="05000000000000000000" pitchFamily="2" charset="2"/>
              <a:buChar char="q"/>
            </a:pPr>
            <a:r>
              <a:rPr lang="en-US" sz="1200" baseline="0">
                <a:latin typeface="Arial" panose="020B0604020202020204" pitchFamily="34" charset="0"/>
                <a:cs typeface="Arial" panose="020B0604020202020204" pitchFamily="34" charset="0"/>
              </a:rPr>
              <a:t>½ cup vegetables, fruit, or both, and </a:t>
            </a:r>
          </a:p>
          <a:p>
            <a:pPr marL="171450" indent="-171450">
              <a:buFont typeface="Wingdings" panose="05000000000000000000" pitchFamily="2" charset="2"/>
              <a:buChar char="q"/>
            </a:pPr>
            <a:r>
              <a:rPr lang="en-US" sz="1200" baseline="0">
                <a:latin typeface="Arial" panose="020B0604020202020204" pitchFamily="34" charset="0"/>
                <a:cs typeface="Arial" panose="020B0604020202020204" pitchFamily="34" charset="0"/>
              </a:rPr>
              <a:t>1 oz eq grains.</a:t>
            </a:r>
          </a:p>
          <a:p>
            <a:endParaRPr lang="en-US" sz="1200">
              <a:latin typeface="Arial" panose="020B0604020202020204" pitchFamily="34" charset="0"/>
              <a:cs typeface="Arial" panose="020B0604020202020204" pitchFamily="34" charset="0"/>
            </a:endParaRPr>
          </a:p>
          <a:p>
            <a:r>
              <a:rPr lang="en-US" sz="1200">
                <a:solidFill>
                  <a:srgbClr val="403064"/>
                </a:solidFill>
              </a:rPr>
              <a:t>To serve a meat or meat alternate in place of grains at breakfast for 6</a:t>
            </a:r>
            <a:r>
              <a:rPr lang="en-US" sz="1200">
                <a:solidFill>
                  <a:srgbClr val="403064"/>
                </a:solidFill>
                <a:latin typeface="Arial" panose="020B0604020202020204" pitchFamily="34" charset="0"/>
                <a:cs typeface="Arial" panose="020B0604020202020204" pitchFamily="34" charset="0"/>
              </a:rPr>
              <a:t>−</a:t>
            </a:r>
            <a:r>
              <a:rPr lang="en-US" sz="1200">
                <a:solidFill>
                  <a:srgbClr val="403064"/>
                </a:solidFill>
              </a:rPr>
              <a:t>12 year olds, what is the minimum amount you must serve?</a:t>
            </a:r>
          </a:p>
          <a:p>
            <a:endParaRPr lang="en-US"/>
          </a:p>
          <a:p>
            <a:r>
              <a:rPr lang="en-US" sz="1200">
                <a:latin typeface="Arial" panose="020B0604020202020204" pitchFamily="34" charset="0"/>
                <a:cs typeface="Arial" panose="020B0604020202020204" pitchFamily="34" charset="0"/>
              </a:rPr>
              <a:t>Raise your hand if you think the minimum serving size is:</a:t>
            </a:r>
          </a:p>
          <a:p>
            <a:endParaRPr lang="en-US" sz="1200">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1200">
                <a:latin typeface="Arial" panose="020B0604020202020204" pitchFamily="34" charset="0"/>
                <a:cs typeface="Arial" panose="020B0604020202020204" pitchFamily="34" charset="0"/>
              </a:rPr>
              <a:t>8 ounces [pause and wait for a show of hands], </a:t>
            </a:r>
          </a:p>
          <a:p>
            <a:pPr marL="171450" indent="-171450">
              <a:buFont typeface="Wingdings" panose="05000000000000000000" pitchFamily="2" charset="2"/>
              <a:buChar char="q"/>
            </a:pPr>
            <a:endParaRPr lang="en-US" sz="1200">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1200">
                <a:latin typeface="Arial" panose="020B0604020202020204" pitchFamily="34" charset="0"/>
                <a:cs typeface="Arial" panose="020B0604020202020204" pitchFamily="34" charset="0"/>
              </a:rPr>
              <a:t>½ ounce equivalent [pause and wait for a show of hands],</a:t>
            </a:r>
          </a:p>
          <a:p>
            <a:pPr marL="171450" indent="-171450">
              <a:buFont typeface="Wingdings" panose="05000000000000000000" pitchFamily="2" charset="2"/>
              <a:buChar char="q"/>
            </a:pPr>
            <a:endParaRPr lang="en-US" sz="1200">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1200">
                <a:latin typeface="Arial" panose="020B0604020202020204" pitchFamily="34" charset="0"/>
                <a:cs typeface="Arial" panose="020B0604020202020204" pitchFamily="34" charset="0"/>
              </a:rPr>
              <a:t>1 ounce equivalent [pause and wait for a show of hands], or </a:t>
            </a:r>
          </a:p>
          <a:p>
            <a:pPr marL="171450" indent="-171450">
              <a:buFont typeface="Wingdings" panose="05000000000000000000" pitchFamily="2" charset="2"/>
              <a:buChar char="q"/>
            </a:pPr>
            <a:endParaRPr lang="en-US" sz="1200">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1200">
                <a:latin typeface="Arial" panose="020B0604020202020204" pitchFamily="34" charset="0"/>
                <a:cs typeface="Arial" panose="020B0604020202020204" pitchFamily="34" charset="0"/>
              </a:rPr>
              <a:t>2 ounce equivalents. </a:t>
            </a:r>
          </a:p>
          <a:p>
            <a:endParaRPr lang="en-US"/>
          </a:p>
          <a:p>
            <a:endParaRPr lang="en-US"/>
          </a:p>
        </p:txBody>
      </p:sp>
      <p:sp>
        <p:nvSpPr>
          <p:cNvPr id="4" name="Slide Number Placeholder 3"/>
          <p:cNvSpPr>
            <a:spLocks noGrp="1"/>
          </p:cNvSpPr>
          <p:nvPr>
            <p:ph type="sldNum" sz="quarter" idx="5"/>
          </p:nvPr>
        </p:nvSpPr>
        <p:spPr/>
        <p:txBody>
          <a:bodyPr/>
          <a:lstStyle/>
          <a:p>
            <a:fld id="{8A92E9ED-D75D-DF40-B20F-46FB25F50A85}" type="slidenum">
              <a:rPr lang="en-US" smtClean="0"/>
              <a:t>10</a:t>
            </a:fld>
            <a:endParaRPr lang="en-US"/>
          </a:p>
        </p:txBody>
      </p:sp>
    </p:spTree>
    <p:extLst>
      <p:ext uri="{BB962C8B-B14F-4D97-AF65-F5344CB8AC3E}">
        <p14:creationId xmlns:p14="http://schemas.microsoft.com/office/powerpoint/2010/main" val="32957477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5326" y="4537154"/>
            <a:ext cx="5642610" cy="3665458"/>
          </a:xfrm>
        </p:spPr>
        <p:txBody>
          <a:bodyPr/>
          <a:lstStyle/>
          <a:p>
            <a:pPr marL="0" marR="0" lvl="0" indent="0" algn="l" defTabSz="934974" rtl="0" eaLnBrk="1" fontAlgn="auto" latinLnBrk="0" hangingPunct="1">
              <a:lnSpc>
                <a:spcPct val="100000"/>
              </a:lnSpc>
              <a:spcBef>
                <a:spcPts val="0"/>
              </a:spcBef>
              <a:spcAft>
                <a:spcPts val="0"/>
              </a:spcAft>
              <a:buClrTx/>
              <a:buSzTx/>
              <a:buFontTx/>
              <a:buNone/>
              <a:tabLst/>
              <a:defRPr/>
            </a:pPr>
            <a:r>
              <a:rPr lang="en-US" sz="1200" baseline="0" dirty="0">
                <a:latin typeface="Arial" panose="020B0604020202020204" pitchFamily="34" charset="0"/>
                <a:cs typeface="Arial" panose="020B0604020202020204" pitchFamily="34" charset="0"/>
              </a:rPr>
              <a:t>Nice work everyone! </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If you said C, 1 ounce equivalent, you are correct. You must serve at least 1 ounce equivalent of a meat or meat alternate at breakfast to 6 through 12 year olds if you are serving it in place of grains as part of a reimbursable breakfast. When you use the flexibility to replace the grains component with meats/meat alternates at breakfast, you must serve an amount equal to or greater than the amount of grains required for that meal. </a:t>
            </a:r>
            <a:endParaRPr kumimoji="0" lang="en-US" sz="818" b="0" i="0" u="none" strike="noStrike" kern="1200" cap="none" spc="0" normalizeH="0" baseline="0" noProof="0" dirty="0">
              <a:ln>
                <a:noFill/>
              </a:ln>
              <a:solidFill>
                <a:prstClr val="black"/>
              </a:solidFill>
              <a:effectLst/>
              <a:uLnTx/>
              <a:uFillTx/>
              <a:latin typeface="+mn-lt"/>
              <a:ea typeface="+mn-ea"/>
              <a:cs typeface="+mn-cs"/>
            </a:endParaRPr>
          </a:p>
          <a:p>
            <a:endParaRPr lang="en-US" sz="1200" baseline="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11</a:t>
            </a:fld>
            <a:endParaRPr lang="en-US"/>
          </a:p>
        </p:txBody>
      </p:sp>
    </p:spTree>
    <p:extLst>
      <p:ext uri="{BB962C8B-B14F-4D97-AF65-F5344CB8AC3E}">
        <p14:creationId xmlns:p14="http://schemas.microsoft.com/office/powerpoint/2010/main" val="3585773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aseline="0" dirty="0">
                <a:latin typeface="Arial" panose="020B0604020202020204" pitchFamily="34" charset="0"/>
                <a:cs typeface="Arial" panose="020B0604020202020204" pitchFamily="34" charset="0"/>
              </a:rPr>
              <a:t>Now, let’s take a closer look at how much of a certain food makes up a ½ ounce equivalent, 1 ounce equivalent, or 2 ounce equivalents of meats or meat alternates. </a:t>
            </a:r>
          </a:p>
          <a:p>
            <a:endParaRPr lang="en-US" sz="120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As you see on the screen, the bottom half of the worksheet has a table that lists common meats or meat alternates that might be served at breakfast, such as cheese, eggs, etc., in the far left column. Across the top you will find the different age groups for the child and adult meals in the CACFP and below that is the minimum serving size requirement at breakfast for the age group. </a:t>
            </a:r>
          </a:p>
          <a:p>
            <a:endParaRPr lang="en-US" baseline="0" dirty="0"/>
          </a:p>
          <a:p>
            <a:r>
              <a:rPr lang="en-US" baseline="0" dirty="0"/>
              <a:t> </a:t>
            </a:r>
          </a:p>
          <a:p>
            <a:endParaRPr lang="en-US" dirty="0"/>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12</a:t>
            </a:fld>
            <a:endParaRPr lang="en-US"/>
          </a:p>
        </p:txBody>
      </p:sp>
    </p:spTree>
    <p:extLst>
      <p:ext uri="{BB962C8B-B14F-4D97-AF65-F5344CB8AC3E}">
        <p14:creationId xmlns:p14="http://schemas.microsoft.com/office/powerpoint/2010/main" val="29437290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900" dirty="0">
                <a:latin typeface="Arial" panose="020B0604020202020204" pitchFamily="34" charset="0"/>
                <a:cs typeface="Arial" panose="020B0604020202020204" pitchFamily="34" charset="0"/>
              </a:rPr>
              <a:t>F</a:t>
            </a:r>
            <a:r>
              <a:rPr lang="en-US" sz="900" baseline="0" dirty="0">
                <a:latin typeface="Arial" panose="020B0604020202020204" pitchFamily="34" charset="0"/>
                <a:cs typeface="Arial" panose="020B0604020202020204" pitchFamily="34" charset="0"/>
              </a:rPr>
              <a:t>or example, if you look at the column that has a yellow rectangle, you will see that this column is for the age groups of 1-2 and 3-5 years of age. </a:t>
            </a:r>
            <a:endParaRPr lang="en-US" dirty="0"/>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13</a:t>
            </a:fld>
            <a:endParaRPr lang="en-US"/>
          </a:p>
        </p:txBody>
      </p:sp>
    </p:spTree>
    <p:extLst>
      <p:ext uri="{BB962C8B-B14F-4D97-AF65-F5344CB8AC3E}">
        <p14:creationId xmlns:p14="http://schemas.microsoft.com/office/powerpoint/2010/main" val="20997772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72C380-54EF-59EF-09C6-4DD0BAD3D4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46333E-4A2C-45C5-0E41-69FC27D64E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32C35F6-FD79-C960-D642-667280D3AF80}"/>
              </a:ext>
            </a:extLst>
          </p:cNvPr>
          <p:cNvSpPr>
            <a:spLocks noGrp="1"/>
          </p:cNvSpPr>
          <p:nvPr>
            <p:ph type="body" idx="1"/>
          </p:nvPr>
        </p:nvSpPr>
        <p:spPr/>
        <p:txBody>
          <a:bodyPr/>
          <a:lstStyle/>
          <a:p>
            <a:r>
              <a:rPr lang="en-US" sz="900" baseline="0" dirty="0"/>
              <a:t>The light purple at the top tells you that the minimum serving size for meat and meat alternates for ages 1 through 5 years is ½ ounce equivalent. </a:t>
            </a:r>
          </a:p>
          <a:p>
            <a:endParaRPr lang="en-US" dirty="0"/>
          </a:p>
        </p:txBody>
      </p:sp>
      <p:sp>
        <p:nvSpPr>
          <p:cNvPr id="4" name="Slide Number Placeholder 3">
            <a:extLst>
              <a:ext uri="{FF2B5EF4-FFF2-40B4-BE49-F238E27FC236}">
                <a16:creationId xmlns:a16="http://schemas.microsoft.com/office/drawing/2014/main" id="{A0DE519B-4B1F-41F2-678A-CA30C2725124}"/>
              </a:ext>
            </a:extLst>
          </p:cNvPr>
          <p:cNvSpPr>
            <a:spLocks noGrp="1"/>
          </p:cNvSpPr>
          <p:nvPr>
            <p:ph type="sldNum" sz="quarter" idx="5"/>
          </p:nvPr>
        </p:nvSpPr>
        <p:spPr/>
        <p:txBody>
          <a:bodyPr/>
          <a:lstStyle/>
          <a:p>
            <a:fld id="{8A92E9ED-D75D-DF40-B20F-46FB25F50A85}" type="slidenum">
              <a:rPr lang="en-US" smtClean="0"/>
              <a:t>14</a:t>
            </a:fld>
            <a:endParaRPr lang="en-US"/>
          </a:p>
        </p:txBody>
      </p:sp>
    </p:spTree>
    <p:extLst>
      <p:ext uri="{BB962C8B-B14F-4D97-AF65-F5344CB8AC3E}">
        <p14:creationId xmlns:p14="http://schemas.microsoft.com/office/powerpoint/2010/main" val="407945603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2D1CEA-BC89-66DC-2F9B-A646EE03D5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2CDE1C-C9B7-8E9F-6286-B81275C4B45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01718D9-7D74-5F69-58DB-A4150E0D829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The information directly below the age group tells you how much of a food is needed to provide ½ ounce equivalent of meats/meat alternates food component.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You can see that </a:t>
            </a:r>
            <a:r>
              <a:rPr kumimoji="0" lang="en-US" sz="9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⅛</a:t>
            </a:r>
            <a:r>
              <a:rPr kumimoji="0" lang="en-US"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 cup of beans, ½ ounce of natural or processed cheese,  or an </a:t>
            </a:r>
            <a:r>
              <a:rPr kumimoji="0" lang="en-US" sz="900" b="0" i="0" u="none" strike="noStrike" kern="1200" cap="none" spc="0" normalizeH="0" baseline="0" noProof="0" dirty="0">
                <a:ln>
                  <a:noFill/>
                </a:ln>
                <a:solidFill>
                  <a:prstClr val="black"/>
                </a:solidFill>
                <a:effectLst/>
                <a:uLnTx/>
                <a:uFillTx/>
                <a:latin typeface="Calibri" panose="020F0502020204030204" pitchFamily="34" charset="0"/>
                <a:ea typeface="+mn-ea"/>
                <a:cs typeface="Calibri" panose="020F0502020204030204" pitchFamily="34" charset="0"/>
              </a:rPr>
              <a:t>⅛ </a:t>
            </a:r>
            <a:r>
              <a:rPr kumimoji="0" lang="en-US" sz="9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cup of cottage or ricotta cheese, are all equal to ½ ounce equivalent of meat or meat alternate. </a:t>
            </a:r>
          </a:p>
          <a:p>
            <a:endParaRPr lang="en-US" dirty="0"/>
          </a:p>
        </p:txBody>
      </p:sp>
      <p:sp>
        <p:nvSpPr>
          <p:cNvPr id="4" name="Slide Number Placeholder 3">
            <a:extLst>
              <a:ext uri="{FF2B5EF4-FFF2-40B4-BE49-F238E27FC236}">
                <a16:creationId xmlns:a16="http://schemas.microsoft.com/office/drawing/2014/main" id="{20313C9D-4025-25F6-2399-AFB85F279838}"/>
              </a:ext>
            </a:extLst>
          </p:cNvPr>
          <p:cNvSpPr>
            <a:spLocks noGrp="1"/>
          </p:cNvSpPr>
          <p:nvPr>
            <p:ph type="sldNum" sz="quarter" idx="5"/>
          </p:nvPr>
        </p:nvSpPr>
        <p:spPr/>
        <p:txBody>
          <a:bodyPr/>
          <a:lstStyle/>
          <a:p>
            <a:fld id="{8A92E9ED-D75D-DF40-B20F-46FB25F50A85}" type="slidenum">
              <a:rPr lang="en-US" smtClean="0"/>
              <a:t>15</a:t>
            </a:fld>
            <a:endParaRPr lang="en-US"/>
          </a:p>
        </p:txBody>
      </p:sp>
    </p:spTree>
    <p:extLst>
      <p:ext uri="{BB962C8B-B14F-4D97-AF65-F5344CB8AC3E}">
        <p14:creationId xmlns:p14="http://schemas.microsoft.com/office/powerpoint/2010/main" val="4766339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latin typeface="Arial" panose="020B0604020202020204" pitchFamily="34" charset="0"/>
                <a:cs typeface="Arial" panose="020B0604020202020204" pitchFamily="34" charset="0"/>
              </a:rPr>
              <a:t>Let’s do a practice question!</a:t>
            </a:r>
          </a:p>
          <a:p>
            <a:endParaRPr lang="en-US" sz="1200">
              <a:latin typeface="Arial" panose="020B0604020202020204" pitchFamily="34" charset="0"/>
              <a:cs typeface="Arial" panose="020B0604020202020204" pitchFamily="34" charset="0"/>
            </a:endParaRPr>
          </a:p>
          <a:p>
            <a:r>
              <a:rPr lang="en-US" sz="1200">
                <a:latin typeface="Arial" panose="020B0604020202020204" pitchFamily="34" charset="0"/>
                <a:cs typeface="Arial" panose="020B0604020202020204" pitchFamily="34" charset="0"/>
              </a:rPr>
              <a:t>Take</a:t>
            </a:r>
            <a:r>
              <a:rPr lang="en-US" sz="1200" baseline="0">
                <a:latin typeface="Arial" panose="020B0604020202020204" pitchFamily="34" charset="0"/>
                <a:cs typeface="Arial" panose="020B0604020202020204" pitchFamily="34" charset="0"/>
              </a:rPr>
              <a:t> a look at the table on the worksheet and</a:t>
            </a:r>
            <a:r>
              <a:rPr lang="en-US" sz="1200">
                <a:latin typeface="Arial" panose="020B0604020202020204" pitchFamily="34" charset="0"/>
                <a:cs typeface="Arial" panose="020B0604020202020204" pitchFamily="34" charset="0"/>
              </a:rPr>
              <a:t> </a:t>
            </a:r>
            <a:r>
              <a:rPr lang="en-US" sz="1200" baseline="0">
                <a:latin typeface="Arial" panose="020B0604020202020204" pitchFamily="34" charset="0"/>
                <a:cs typeface="Arial" panose="020B0604020202020204" pitchFamily="34" charset="0"/>
              </a:rPr>
              <a:t>find the row with cottage cheese on it. </a:t>
            </a:r>
          </a:p>
          <a:p>
            <a:endParaRPr lang="en-US" sz="1200">
              <a:latin typeface="Arial" panose="020B0604020202020204" pitchFamily="34" charset="0"/>
              <a:cs typeface="Arial" panose="020B0604020202020204" pitchFamily="34" charset="0"/>
            </a:endParaRPr>
          </a:p>
          <a:p>
            <a:pPr marL="0" marR="0" lvl="0" indent="0" algn="l" defTabSz="623438"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268140"/>
                </a:solidFill>
                <a:effectLst/>
                <a:uLnTx/>
                <a:uFillTx/>
                <a:latin typeface="Arial" panose="020B0604020202020204"/>
                <a:ea typeface="+mn-ea"/>
                <a:cs typeface="+mn-cs"/>
              </a:rPr>
              <a:t>If you serve cottage cheese at breakfast in place of grains, to your 3</a:t>
            </a:r>
            <a:r>
              <a:rPr kumimoji="0" lang="en-US" sz="1200" b="0" i="0" u="none" strike="noStrike" kern="1200" cap="none" spc="0" normalizeH="0" baseline="0" noProof="0">
                <a:ln>
                  <a:noFill/>
                </a:ln>
                <a:solidFill>
                  <a:srgbClr val="268140"/>
                </a:solidFill>
                <a:effectLst/>
                <a:uLnTx/>
                <a:uFillTx/>
                <a:latin typeface="Arial" panose="020B0604020202020204" pitchFamily="34" charset="0"/>
                <a:ea typeface="+mn-ea"/>
                <a:cs typeface="Arial" panose="020B0604020202020204" pitchFamily="34" charset="0"/>
              </a:rPr>
              <a:t> through </a:t>
            </a:r>
            <a:r>
              <a:rPr kumimoji="0" lang="en-US" sz="1200" b="0" i="0" u="none" strike="noStrike" kern="1200" cap="none" spc="0" normalizeH="0" baseline="0" noProof="0">
                <a:ln>
                  <a:noFill/>
                </a:ln>
                <a:solidFill>
                  <a:srgbClr val="268140"/>
                </a:solidFill>
                <a:effectLst/>
                <a:uLnTx/>
                <a:uFillTx/>
                <a:latin typeface="Arial" panose="020B0604020202020204"/>
                <a:ea typeface="+mn-ea"/>
                <a:cs typeface="+mn-cs"/>
              </a:rPr>
              <a:t>5 year olds, how much yogurt do you need to serve? </a:t>
            </a:r>
          </a:p>
          <a:p>
            <a:endParaRPr lang="en-US" sz="1200" baseline="0">
              <a:latin typeface="Arial" panose="020B0604020202020204" pitchFamily="34" charset="0"/>
              <a:cs typeface="Arial" panose="020B0604020202020204" pitchFamily="34" charset="0"/>
            </a:endParaRPr>
          </a:p>
          <a:p>
            <a:r>
              <a:rPr lang="en-US" sz="1200">
                <a:latin typeface="Arial" panose="020B0604020202020204" pitchFamily="34" charset="0"/>
                <a:cs typeface="Arial" panose="020B0604020202020204" pitchFamily="34" charset="0"/>
              </a:rPr>
              <a:t>Raise your hand if you think you need to serve at least:</a:t>
            </a:r>
          </a:p>
          <a:p>
            <a:pPr marL="171450" indent="-171450">
              <a:buFont typeface="Wingdings" panose="05000000000000000000" pitchFamily="2" charset="2"/>
              <a:buChar char="q"/>
            </a:pPr>
            <a:endParaRPr lang="en-US" sz="1200">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1200">
                <a:latin typeface="Calibri" panose="020F0502020204030204" pitchFamily="34" charset="0"/>
                <a:cs typeface="Calibri" panose="020F0502020204030204" pitchFamily="34" charset="0"/>
              </a:rPr>
              <a:t>⅛ </a:t>
            </a:r>
            <a:r>
              <a:rPr lang="en-US" sz="1200">
                <a:latin typeface="Arial" panose="020B0604020202020204" pitchFamily="34" charset="0"/>
                <a:cs typeface="Arial" panose="020B0604020202020204" pitchFamily="34" charset="0"/>
              </a:rPr>
              <a:t>cup of yogurt [pause and wait for a show of hands], </a:t>
            </a:r>
          </a:p>
          <a:p>
            <a:pPr marL="171450" indent="-171450">
              <a:buFont typeface="Wingdings" panose="05000000000000000000" pitchFamily="2" charset="2"/>
              <a:buChar char="q"/>
            </a:pPr>
            <a:endParaRPr lang="en-US" sz="1200">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1200">
                <a:latin typeface="Arial" panose="020B0604020202020204" pitchFamily="34" charset="0"/>
                <a:cs typeface="Arial" panose="020B0604020202020204" pitchFamily="34" charset="0"/>
              </a:rPr>
              <a:t>¼ cup of yogurt [pause and wait for a show of hands],</a:t>
            </a:r>
          </a:p>
          <a:p>
            <a:pPr marL="171450" indent="-171450">
              <a:buFont typeface="Wingdings" panose="05000000000000000000" pitchFamily="2" charset="2"/>
              <a:buChar char="q"/>
            </a:pPr>
            <a:endParaRPr lang="en-US" sz="1200">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1200">
                <a:latin typeface="Arial" panose="020B0604020202020204" pitchFamily="34" charset="0"/>
                <a:cs typeface="Arial" panose="020B0604020202020204" pitchFamily="34" charset="0"/>
              </a:rPr>
              <a:t>1 tablespoon of yogurt [pause and wait for a show of hands], or </a:t>
            </a:r>
          </a:p>
          <a:p>
            <a:pPr marL="171450" indent="-171450">
              <a:buFont typeface="Wingdings" panose="05000000000000000000" pitchFamily="2" charset="2"/>
              <a:buChar char="q"/>
            </a:pPr>
            <a:endParaRPr lang="en-US" sz="1200">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1200" baseline="0">
                <a:latin typeface="Arial" panose="020B0604020202020204" pitchFamily="34" charset="0"/>
                <a:cs typeface="Arial" panose="020B0604020202020204" pitchFamily="34" charset="0"/>
              </a:rPr>
              <a:t>½ tablespoon of yogurt</a:t>
            </a:r>
            <a:r>
              <a:rPr lang="en-US" sz="1200">
                <a:latin typeface="Arial" panose="020B0604020202020204" pitchFamily="34" charset="0"/>
                <a:cs typeface="Arial" panose="020B0604020202020204" pitchFamily="34" charset="0"/>
              </a:rPr>
              <a:t>. </a:t>
            </a:r>
            <a:endParaRPr lang="en-US"/>
          </a:p>
          <a:p>
            <a:endParaRPr lang="en-US"/>
          </a:p>
        </p:txBody>
      </p:sp>
      <p:sp>
        <p:nvSpPr>
          <p:cNvPr id="4" name="Slide Number Placeholder 3"/>
          <p:cNvSpPr>
            <a:spLocks noGrp="1"/>
          </p:cNvSpPr>
          <p:nvPr>
            <p:ph type="sldNum" sz="quarter" idx="5"/>
          </p:nvPr>
        </p:nvSpPr>
        <p:spPr/>
        <p:txBody>
          <a:bodyPr/>
          <a:lstStyle/>
          <a:p>
            <a:fld id="{8A92E9ED-D75D-DF40-B20F-46FB25F50A85}" type="slidenum">
              <a:rPr lang="en-US" smtClean="0"/>
              <a:t>16</a:t>
            </a:fld>
            <a:endParaRPr lang="en-US"/>
          </a:p>
        </p:txBody>
      </p:sp>
    </p:spTree>
    <p:extLst>
      <p:ext uri="{BB962C8B-B14F-4D97-AF65-F5344CB8AC3E}">
        <p14:creationId xmlns:p14="http://schemas.microsoft.com/office/powerpoint/2010/main" val="4584996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latin typeface="Arial" panose="020B0604020202020204" pitchFamily="34" charset="0"/>
                <a:cs typeface="Arial" panose="020B0604020202020204" pitchFamily="34" charset="0"/>
              </a:rPr>
              <a:t>Nice work everyone! If you  said A, ⅛  cup you are correct. If you want to serve cottage cheese in place of a grain as part of a reimbursable breakfast in the CACFP, and you are serving 3 through 5 year olds, you need to serve at least ⅛ cup, or 1  ounce, of cottage cheese.</a:t>
            </a:r>
          </a:p>
        </p:txBody>
      </p:sp>
      <p:sp>
        <p:nvSpPr>
          <p:cNvPr id="4" name="Slide Number Placeholder 3"/>
          <p:cNvSpPr>
            <a:spLocks noGrp="1"/>
          </p:cNvSpPr>
          <p:nvPr>
            <p:ph type="sldNum" sz="quarter" idx="5"/>
          </p:nvPr>
        </p:nvSpPr>
        <p:spPr/>
        <p:txBody>
          <a:bodyPr/>
          <a:lstStyle/>
          <a:p>
            <a:fld id="{8A92E9ED-D75D-DF40-B20F-46FB25F50A85}" type="slidenum">
              <a:rPr lang="en-US" smtClean="0"/>
              <a:t>17</a:t>
            </a:fld>
            <a:endParaRPr lang="en-US"/>
          </a:p>
        </p:txBody>
      </p:sp>
    </p:spTree>
    <p:extLst>
      <p:ext uri="{BB962C8B-B14F-4D97-AF65-F5344CB8AC3E}">
        <p14:creationId xmlns:p14="http://schemas.microsoft.com/office/powerpoint/2010/main" val="22378748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B4A4B3-73AD-7706-2B9E-BA321EE518E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483EA4-2FCF-B177-89C2-D1116787AA0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21C72D9-D7D2-73F1-E325-36018BF5B76B}"/>
              </a:ext>
            </a:extLst>
          </p:cNvPr>
          <p:cNvSpPr>
            <a:spLocks noGrp="1"/>
          </p:cNvSpPr>
          <p:nvPr>
            <p:ph type="body" idx="1"/>
          </p:nvPr>
        </p:nvSpPr>
        <p:spPr/>
        <p:txBody>
          <a:bodyPr/>
          <a:lstStyle/>
          <a:p>
            <a:r>
              <a:rPr lang="en-US" sz="900" baseline="0" dirty="0"/>
              <a:t>The column next to the 1-2 and 3-5 year olds talks</a:t>
            </a:r>
            <a:r>
              <a:rPr lang="en-US" sz="900" dirty="0"/>
              <a:t> about requirements for </a:t>
            </a:r>
            <a:r>
              <a:rPr lang="en-US" sz="900" baseline="0" dirty="0"/>
              <a:t>the 6-12 and 13-18 year old age group. </a:t>
            </a:r>
          </a:p>
          <a:p>
            <a:endParaRPr lang="en-US" sz="900" baseline="0" dirty="0"/>
          </a:p>
          <a:p>
            <a:r>
              <a:rPr lang="en-US" sz="900" baseline="0" dirty="0"/>
              <a:t>You can see in the light purple box at the top that the minimum amount of meat or meat alternate needed is 1 ounce equivalent, and that ¼ cup of beans, 1 ounce of cheese, ¼ cup of cottage cheese or ricotta cheese, etc. are equal to 1 ounce equivalent of meat/meat alternates. </a:t>
            </a:r>
          </a:p>
          <a:p>
            <a:endParaRPr lang="en-US" dirty="0"/>
          </a:p>
        </p:txBody>
      </p:sp>
      <p:sp>
        <p:nvSpPr>
          <p:cNvPr id="4" name="Slide Number Placeholder 3">
            <a:extLst>
              <a:ext uri="{FF2B5EF4-FFF2-40B4-BE49-F238E27FC236}">
                <a16:creationId xmlns:a16="http://schemas.microsoft.com/office/drawing/2014/main" id="{DED96936-0677-06DE-F0E2-8F3FA56A20AE}"/>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A92E9ED-D75D-DF40-B20F-46FB25F50A8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6749247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9D900E-20FD-A1A4-4AC9-02A339C73E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0A7D47-3A3E-B7A2-E1C6-31CE4E279A7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17DBB7F-CA3D-95E0-8503-9676FE2A062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Let’s try another practice question. If you have the worksheet available, look at the table and find the row with peanut butter on it.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If you serve peanut butter in place of grains at breakfast to your 6 through 12 years olds, how much peanut butter do you need to serve?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 1 Tbsp,</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 ¼ Tbsp,</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 2 Tbsp, or</a:t>
            </a:r>
          </a:p>
          <a:p>
            <a:pPr marL="0" marR="0" lvl="0" indent="0" algn="l" defTabSz="914400" rtl="0" eaLnBrk="1" fontAlgn="auto" latinLnBrk="0" hangingPunct="1">
              <a:lnSpc>
                <a:spcPct val="100000"/>
              </a:lnSpc>
              <a:spcBef>
                <a:spcPts val="0"/>
              </a:spcBef>
              <a:spcAft>
                <a:spcPts val="0"/>
              </a:spcAft>
              <a:buClrTx/>
              <a:buSzTx/>
              <a:buFont typeface="Wingdings" panose="05000000000000000000" pitchFamily="2" charset="2"/>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D. ½ Tbsp of peanut butter.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endParaRPr lang="en-US" dirty="0"/>
          </a:p>
        </p:txBody>
      </p:sp>
      <p:sp>
        <p:nvSpPr>
          <p:cNvPr id="4" name="Slide Number Placeholder 3">
            <a:extLst>
              <a:ext uri="{FF2B5EF4-FFF2-40B4-BE49-F238E27FC236}">
                <a16:creationId xmlns:a16="http://schemas.microsoft.com/office/drawing/2014/main" id="{F7CE70A4-8D99-5EC9-AEF2-F80DCEE1AC14}"/>
              </a:ext>
            </a:extLst>
          </p:cNvPr>
          <p:cNvSpPr>
            <a:spLocks noGrp="1"/>
          </p:cNvSpPr>
          <p:nvPr>
            <p:ph type="sldNum" sz="quarter" idx="5"/>
          </p:nvPr>
        </p:nvSpPr>
        <p:spPr/>
        <p:txBody>
          <a:bodyPr/>
          <a:lstStyle/>
          <a:p>
            <a:fld id="{8A92E9ED-D75D-DF40-B20F-46FB25F50A85}" type="slidenum">
              <a:rPr lang="en-US" smtClean="0"/>
              <a:t>19</a:t>
            </a:fld>
            <a:endParaRPr lang="en-US"/>
          </a:p>
        </p:txBody>
      </p:sp>
    </p:spTree>
    <p:extLst>
      <p:ext uri="{BB962C8B-B14F-4D97-AF65-F5344CB8AC3E}">
        <p14:creationId xmlns:p14="http://schemas.microsoft.com/office/powerpoint/2010/main" val="8520857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Please note that the USDA can only use guidance that is posted on its official guidance portal, and anything not posted there may be referenced only to show historical context. Now let’s get started. </a:t>
            </a:r>
          </a:p>
        </p:txBody>
      </p:sp>
      <p:sp>
        <p:nvSpPr>
          <p:cNvPr id="4" name="Slide Number Placeholder 3"/>
          <p:cNvSpPr>
            <a:spLocks noGrp="1"/>
          </p:cNvSpPr>
          <p:nvPr>
            <p:ph type="sldNum" sz="quarter" idx="5"/>
          </p:nvPr>
        </p:nvSpPr>
        <p:spPr/>
        <p:txBody>
          <a:bodyPr/>
          <a:lstStyle/>
          <a:p>
            <a:fld id="{C925F789-5C1B-7042-8240-4B2145EBD5A6}" type="slidenum">
              <a:rPr lang="en-US" smtClean="0"/>
              <a:t>2</a:t>
            </a:fld>
            <a:endParaRPr lang="en-US"/>
          </a:p>
        </p:txBody>
      </p:sp>
    </p:spTree>
    <p:extLst>
      <p:ext uri="{BB962C8B-B14F-4D97-AF65-F5344CB8AC3E}">
        <p14:creationId xmlns:p14="http://schemas.microsoft.com/office/powerpoint/2010/main" val="35855395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23D6AD-7E36-B063-E59D-42E67B67789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9D8232F-AFAE-88C0-DD93-E37F7EF676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A54F68E-2789-2F3F-89C5-4DCECD66752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If you said C, 2 Tbsp, you are correct. As the table shows, you would need to serve at least 2 tablespoons of peanut butter if you are serving it in place of grains at breakfast to children 6-12 years of age. </a:t>
            </a:r>
          </a:p>
          <a:p>
            <a:endParaRPr lang="en-US" dirty="0"/>
          </a:p>
        </p:txBody>
      </p:sp>
      <p:sp>
        <p:nvSpPr>
          <p:cNvPr id="4" name="Slide Number Placeholder 3">
            <a:extLst>
              <a:ext uri="{FF2B5EF4-FFF2-40B4-BE49-F238E27FC236}">
                <a16:creationId xmlns:a16="http://schemas.microsoft.com/office/drawing/2014/main" id="{38454935-DF26-85AE-FEBB-FBCCD76D9A5E}"/>
              </a:ext>
            </a:extLst>
          </p:cNvPr>
          <p:cNvSpPr>
            <a:spLocks noGrp="1"/>
          </p:cNvSpPr>
          <p:nvPr>
            <p:ph type="sldNum" sz="quarter" idx="5"/>
          </p:nvPr>
        </p:nvSpPr>
        <p:spPr/>
        <p:txBody>
          <a:bodyPr/>
          <a:lstStyle/>
          <a:p>
            <a:fld id="{8A92E9ED-D75D-DF40-B20F-46FB25F50A85}" type="slidenum">
              <a:rPr lang="en-US" smtClean="0"/>
              <a:t>20</a:t>
            </a:fld>
            <a:endParaRPr lang="en-US"/>
          </a:p>
        </p:txBody>
      </p:sp>
    </p:spTree>
    <p:extLst>
      <p:ext uri="{BB962C8B-B14F-4D97-AF65-F5344CB8AC3E}">
        <p14:creationId xmlns:p14="http://schemas.microsoft.com/office/powerpoint/2010/main" val="7864804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71EDA1-38C4-F3E5-7E44-05CB29D917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AF62A8-DCCA-1B9C-7FB4-53AC70B7A8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C6A3A1-A229-4414-C3A8-04E7425268D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mn-lt"/>
                <a:ea typeface="+mn-ea"/>
                <a:cs typeface="+mn-cs"/>
              </a:rPr>
              <a:t>The last column gives information for adults, stating that the minimum amount of meat/meat alternate required when its replacing grains at breakfast is 2 ounce equivalents.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9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prstClr val="black"/>
                </a:solidFill>
                <a:effectLst/>
                <a:uLnTx/>
                <a:uFillTx/>
                <a:latin typeface="+mn-lt"/>
                <a:ea typeface="+mn-ea"/>
                <a:cs typeface="+mn-cs"/>
              </a:rPr>
              <a:t> Half a cup of beans or peas, 2 ounces of natural or processed cheese, ½ cup of cottage and ricotta cheese, etc. are all equal to 2 ounce equivalents of meat/meat alternates. </a:t>
            </a:r>
          </a:p>
          <a:p>
            <a:endParaRPr lang="en-US" dirty="0"/>
          </a:p>
        </p:txBody>
      </p:sp>
      <p:sp>
        <p:nvSpPr>
          <p:cNvPr id="4" name="Slide Number Placeholder 3">
            <a:extLst>
              <a:ext uri="{FF2B5EF4-FFF2-40B4-BE49-F238E27FC236}">
                <a16:creationId xmlns:a16="http://schemas.microsoft.com/office/drawing/2014/main" id="{93CFCFE5-EED5-E7EA-2008-BE4B0BFE6000}"/>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A92E9ED-D75D-DF40-B20F-46FB25F50A8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4522651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BA7582-EDBD-9B69-B0E5-3A619DD903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AA51A2-02C8-BB31-2088-24CD0F626F1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CFD615-A039-1F14-E09D-F21D7FCC61DE}"/>
              </a:ext>
            </a:extLst>
          </p:cNvPr>
          <p:cNvSpPr>
            <a:spLocks noGrp="1"/>
          </p:cNvSpPr>
          <p:nvPr>
            <p:ph type="body" idx="1"/>
          </p:nvPr>
        </p:nvSpPr>
        <p:spPr/>
        <p:txBody>
          <a:bodyPr/>
          <a:lstStyle/>
          <a:p>
            <a:r>
              <a:rPr lang="en-US" sz="1200" dirty="0"/>
              <a:t>Let’s practice again! </a:t>
            </a:r>
          </a:p>
          <a:p>
            <a:endParaRPr lang="en-US" sz="1200" dirty="0"/>
          </a:p>
          <a:p>
            <a:r>
              <a:rPr lang="en-US" sz="1200" dirty="0"/>
              <a:t>Take a look at the chart on your worksheet, find row with eggs</a:t>
            </a:r>
            <a:r>
              <a:rPr lang="en-US" sz="1200" baseline="0" dirty="0"/>
              <a:t> </a:t>
            </a:r>
            <a:r>
              <a:rPr lang="en-US" sz="1200" dirty="0"/>
              <a:t>on it. How much egg do</a:t>
            </a:r>
            <a:r>
              <a:rPr lang="en-US" sz="1200" baseline="0" dirty="0"/>
              <a:t> you need to serve an adult if you are </a:t>
            </a:r>
            <a:r>
              <a:rPr lang="en-US" sz="1200" dirty="0"/>
              <a:t>serving it in place of a grain at breakfast? </a:t>
            </a:r>
          </a:p>
          <a:p>
            <a:endParaRPr lang="en-US" sz="1200" dirty="0"/>
          </a:p>
          <a:p>
            <a:r>
              <a:rPr lang="en-US" sz="1200" dirty="0"/>
              <a:t>Your options are:</a:t>
            </a:r>
          </a:p>
          <a:p>
            <a:r>
              <a:rPr lang="en-US" sz="1200" dirty="0"/>
              <a:t> </a:t>
            </a:r>
          </a:p>
          <a:p>
            <a:pPr marL="228600" indent="-228600">
              <a:buAutoNum type="alphaUcPeriod"/>
            </a:pPr>
            <a:r>
              <a:rPr lang="en-US" sz="1200" dirty="0"/>
              <a:t>¼ of</a:t>
            </a:r>
            <a:r>
              <a:rPr lang="en-US" sz="1200" baseline="0" dirty="0"/>
              <a:t> a large egg</a:t>
            </a:r>
          </a:p>
          <a:p>
            <a:pPr marL="228600" indent="-228600">
              <a:buAutoNum type="alphaUcPeriod"/>
            </a:pPr>
            <a:r>
              <a:rPr lang="en-US" sz="1200" baseline="0" dirty="0"/>
              <a:t>½ a large egg</a:t>
            </a:r>
          </a:p>
          <a:p>
            <a:pPr marL="228600" indent="-228600">
              <a:buAutoNum type="alphaUcPeriod"/>
            </a:pPr>
            <a:r>
              <a:rPr lang="en-US" sz="1200" baseline="0" dirty="0"/>
              <a:t> ½ tablespoon large egg, or</a:t>
            </a:r>
          </a:p>
          <a:p>
            <a:pPr marL="228600" indent="-228600">
              <a:buAutoNum type="alphaUcPeriod"/>
            </a:pPr>
            <a:r>
              <a:rPr lang="en-US" sz="1200" baseline="0" dirty="0"/>
              <a:t>1 large egg. </a:t>
            </a:r>
            <a:r>
              <a:rPr lang="en-US" sz="1200"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a:p>
            <a:endParaRPr lang="en-US" dirty="0"/>
          </a:p>
        </p:txBody>
      </p:sp>
      <p:sp>
        <p:nvSpPr>
          <p:cNvPr id="4" name="Slide Number Placeholder 3">
            <a:extLst>
              <a:ext uri="{FF2B5EF4-FFF2-40B4-BE49-F238E27FC236}">
                <a16:creationId xmlns:a16="http://schemas.microsoft.com/office/drawing/2014/main" id="{764B0EA7-0A98-B5D3-F4A7-6B4D5E909CD5}"/>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A92E9ED-D75D-DF40-B20F-46FB25F50A8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86083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550A8F-34CF-EF8B-36E5-80154A39D20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9625E9-79E9-04FE-31B2-1F38DC75E69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0274E0A-3178-3675-1D2B-EBF4F293571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mn-lt"/>
                <a:ea typeface="+mn-ea"/>
                <a:cs typeface="+mn-cs"/>
              </a:rPr>
              <a:t>If you said  D, 1 large egg you are correct. </a:t>
            </a:r>
            <a:r>
              <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As the table shows, you would need to serve at least 1 large egg if you are serving it in place of grains at breakfast to adult participants. </a:t>
            </a:r>
            <a:endParaRPr kumimoji="0" lang="en-US" sz="1200" b="0" i="0" u="none" strike="noStrike" kern="1200" cap="none" spc="0" normalizeH="0" baseline="0" noProof="0" dirty="0">
              <a:ln>
                <a:noFill/>
              </a:ln>
              <a:solidFill>
                <a:prstClr val="black"/>
              </a:solidFill>
              <a:effectLst/>
              <a:uLnTx/>
              <a:uFillTx/>
              <a:latin typeface="+mn-lt"/>
              <a:ea typeface="+mn-ea"/>
              <a:cs typeface="+mn-cs"/>
            </a:endParaRPr>
          </a:p>
          <a:p>
            <a:endParaRPr lang="en-US" dirty="0"/>
          </a:p>
        </p:txBody>
      </p:sp>
      <p:sp>
        <p:nvSpPr>
          <p:cNvPr id="4" name="Slide Number Placeholder 3">
            <a:extLst>
              <a:ext uri="{FF2B5EF4-FFF2-40B4-BE49-F238E27FC236}">
                <a16:creationId xmlns:a16="http://schemas.microsoft.com/office/drawing/2014/main" id="{D0CE4511-B84A-FCF7-C8B8-FC84D5F61834}"/>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A92E9ED-D75D-DF40-B20F-46FB25F50A8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2417023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One</a:t>
            </a:r>
            <a:r>
              <a:rPr lang="en-US" sz="1200" baseline="0" dirty="0">
                <a:latin typeface="Arial" panose="020B0604020202020204" pitchFamily="34" charset="0"/>
                <a:cs typeface="Arial" panose="020B0604020202020204" pitchFamily="34" charset="0"/>
              </a:rPr>
              <a:t> more note before we move to the second page of the worksheet. As stated at the bottom of the worksheet—if you are serving beans, peas, and lentils to fulfill the vegetable/fruit component at breakfast, then you cannot also count it as a meat alternate in the same meal. You must decide which component you want your beans, peas, and lentils to meet, and then serve milk and the other required component to have a reimbursable meal. </a:t>
            </a:r>
          </a:p>
          <a:p>
            <a:pPr marL="0" marR="0" lvl="0" indent="0" algn="l" defTabSz="685800" rtl="0" eaLnBrk="1" fontAlgn="auto" latinLnBrk="0" hangingPunct="1">
              <a:lnSpc>
                <a:spcPct val="100000"/>
              </a:lnSpc>
              <a:spcBef>
                <a:spcPts val="0"/>
              </a:spcBef>
              <a:spcAft>
                <a:spcPts val="0"/>
              </a:spcAft>
              <a:buClrTx/>
              <a:buSzTx/>
              <a:buFontTx/>
              <a:buNone/>
              <a:tabLst/>
              <a:defRPr/>
            </a:pPr>
            <a:endParaRPr lang="en-US" sz="1200" baseline="0" dirty="0">
              <a:latin typeface="Arial" panose="020B0604020202020204" pitchFamily="34" charset="0"/>
              <a:cs typeface="Arial" panose="020B0604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US" sz="1200" baseline="0" dirty="0">
                <a:latin typeface="Arial" panose="020B0604020202020204" pitchFamily="34" charset="0"/>
                <a:cs typeface="Arial" panose="020B0604020202020204" pitchFamily="34" charset="0"/>
              </a:rPr>
              <a:t>Also note that as of October 1, 2025, yogurt must contain no more than 12 grams of added sugars per 6 ounces. </a:t>
            </a:r>
            <a:endParaRPr lang="en-US" sz="1200"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24</a:t>
            </a:fld>
            <a:endParaRPr lang="en-US"/>
          </a:p>
        </p:txBody>
      </p:sp>
    </p:spTree>
    <p:extLst>
      <p:ext uri="{BB962C8B-B14F-4D97-AF65-F5344CB8AC3E}">
        <p14:creationId xmlns:p14="http://schemas.microsoft.com/office/powerpoint/2010/main" val="416352317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200" baseline="0">
                <a:latin typeface="Arial" panose="020B0604020202020204" pitchFamily="34" charset="0"/>
                <a:cs typeface="Arial" panose="020B0604020202020204" pitchFamily="34" charset="0"/>
              </a:rPr>
              <a:t>Now, let’s move to the second page of the worksheet! The section at the top gives more tips and ideas on how to serve meats/meat alternates at breakfast. </a:t>
            </a:r>
            <a:endParaRPr lang="en-US" sz="1200">
              <a:latin typeface="Arial" panose="020B0604020202020204" pitchFamily="34" charset="0"/>
              <a:cs typeface="Arial" panose="020B0604020202020204" pitchFamily="34" charset="0"/>
            </a:endParaRPr>
          </a:p>
          <a:p>
            <a:endParaRPr lang="en-US"/>
          </a:p>
        </p:txBody>
      </p:sp>
      <p:sp>
        <p:nvSpPr>
          <p:cNvPr id="4" name="Slide Number Placeholder 3"/>
          <p:cNvSpPr>
            <a:spLocks noGrp="1"/>
          </p:cNvSpPr>
          <p:nvPr>
            <p:ph type="sldNum" sz="quarter" idx="5"/>
          </p:nvPr>
        </p:nvSpPr>
        <p:spPr/>
        <p:txBody>
          <a:bodyPr/>
          <a:lstStyle/>
          <a:p>
            <a:fld id="{8A92E9ED-D75D-DF40-B20F-46FB25F50A85}" type="slidenum">
              <a:rPr lang="en-US" smtClean="0"/>
              <a:t>25</a:t>
            </a:fld>
            <a:endParaRPr lang="en-US"/>
          </a:p>
        </p:txBody>
      </p:sp>
    </p:spTree>
    <p:extLst>
      <p:ext uri="{BB962C8B-B14F-4D97-AF65-F5344CB8AC3E}">
        <p14:creationId xmlns:p14="http://schemas.microsoft.com/office/powerpoint/2010/main" val="296352767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latin typeface="Arial" panose="020B0604020202020204" pitchFamily="34" charset="0"/>
                <a:cs typeface="Arial" panose="020B0604020202020204" pitchFamily="34" charset="0"/>
              </a:rPr>
              <a:t>One tip states that </a:t>
            </a:r>
            <a:r>
              <a:rPr lang="en-US" sz="1200" baseline="0">
                <a:latin typeface="Arial" panose="020B0604020202020204" pitchFamily="34" charset="0"/>
                <a:cs typeface="Arial" panose="020B0604020202020204" pitchFamily="34" charset="0"/>
              </a:rPr>
              <a:t>you can serve a meat or meat alternate as a standalone item, such as cottage cheese, ham, or scrambled eggs. </a:t>
            </a:r>
          </a:p>
          <a:p>
            <a:endParaRPr lang="en-US" sz="1200">
              <a:latin typeface="Arial" panose="020B0604020202020204" pitchFamily="34" charset="0"/>
              <a:cs typeface="Arial" panose="020B0604020202020204" pitchFamily="34" charset="0"/>
            </a:endParaRPr>
          </a:p>
          <a:p>
            <a:r>
              <a:rPr lang="en-US" sz="1200" baseline="0">
                <a:latin typeface="Arial" panose="020B0604020202020204" pitchFamily="34" charset="0"/>
                <a:cs typeface="Arial" panose="020B0604020202020204" pitchFamily="34" charset="0"/>
              </a:rPr>
              <a:t>Here you can see that:</a:t>
            </a:r>
          </a:p>
          <a:p>
            <a:pPr marL="171450" indent="-171450">
              <a:buFont typeface="Arial" panose="020B0604020202020204" pitchFamily="34" charset="0"/>
              <a:buChar char="•"/>
            </a:pPr>
            <a:r>
              <a:rPr lang="en-US" sz="1200" baseline="0">
                <a:latin typeface="Arial" panose="020B0604020202020204" pitchFamily="34" charset="0"/>
                <a:cs typeface="Arial" panose="020B0604020202020204" pitchFamily="34" charset="0"/>
              </a:rPr>
              <a:t>a breakfast might include some cottage cheese served with mixed berries and milk, </a:t>
            </a:r>
          </a:p>
          <a:p>
            <a:pPr marL="171450" indent="-171450">
              <a:buFont typeface="Arial" panose="020B0604020202020204" pitchFamily="34" charset="0"/>
              <a:buChar char="•"/>
            </a:pPr>
            <a:r>
              <a:rPr lang="en-US" sz="1200" baseline="0">
                <a:latin typeface="Arial" panose="020B0604020202020204" pitchFamily="34" charset="0"/>
                <a:cs typeface="Arial" panose="020B0604020202020204" pitchFamily="34" charset="0"/>
              </a:rPr>
              <a:t>another example might be some low-sodium ham with melon cubes with milk, and </a:t>
            </a:r>
          </a:p>
          <a:p>
            <a:pPr marL="171450" indent="-171450">
              <a:buFont typeface="Arial" panose="020B0604020202020204" pitchFamily="34" charset="0"/>
              <a:buChar char="•"/>
            </a:pPr>
            <a:r>
              <a:rPr lang="en-US" sz="1200" baseline="0">
                <a:latin typeface="Arial" panose="020B0604020202020204" pitchFamily="34" charset="0"/>
                <a:cs typeface="Arial" panose="020B0604020202020204" pitchFamily="34" charset="0"/>
              </a:rPr>
              <a:t>a third example might be scrambled eggs with orange slices, and milk. </a:t>
            </a:r>
          </a:p>
          <a:p>
            <a:endParaRPr lang="en-US" sz="1200" baseline="0">
              <a:latin typeface="Arial" panose="020B0604020202020204" pitchFamily="34" charset="0"/>
              <a:cs typeface="Arial" panose="020B0604020202020204" pitchFamily="34" charset="0"/>
            </a:endParaRPr>
          </a:p>
          <a:p>
            <a:r>
              <a:rPr lang="en-US" sz="1200" baseline="0">
                <a:latin typeface="Arial" panose="020B0604020202020204" pitchFamily="34" charset="0"/>
                <a:cs typeface="Arial" panose="020B0604020202020204" pitchFamily="34" charset="0"/>
              </a:rPr>
              <a:t>Remember that serving sizes and milk types will vary based on the age group you are serving.</a:t>
            </a:r>
            <a:endParaRPr lang="en-US"/>
          </a:p>
        </p:txBody>
      </p:sp>
      <p:sp>
        <p:nvSpPr>
          <p:cNvPr id="4" name="Slide Number Placeholder 3"/>
          <p:cNvSpPr>
            <a:spLocks noGrp="1"/>
          </p:cNvSpPr>
          <p:nvPr>
            <p:ph type="sldNum" sz="quarter" idx="5"/>
          </p:nvPr>
        </p:nvSpPr>
        <p:spPr/>
        <p:txBody>
          <a:bodyPr/>
          <a:lstStyle/>
          <a:p>
            <a:fld id="{8A92E9ED-D75D-DF40-B20F-46FB25F50A85}" type="slidenum">
              <a:rPr lang="en-US" smtClean="0"/>
              <a:t>26</a:t>
            </a:fld>
            <a:endParaRPr lang="en-US"/>
          </a:p>
        </p:txBody>
      </p:sp>
    </p:spTree>
    <p:extLst>
      <p:ext uri="{BB962C8B-B14F-4D97-AF65-F5344CB8AC3E}">
        <p14:creationId xmlns:p14="http://schemas.microsoft.com/office/powerpoint/2010/main" val="46731566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latin typeface="Arial" panose="020B0604020202020204" pitchFamily="34" charset="0"/>
                <a:cs typeface="Arial" panose="020B0604020202020204" pitchFamily="34" charset="0"/>
              </a:rPr>
              <a:t>Two or </a:t>
            </a:r>
            <a:r>
              <a:rPr lang="en-US" sz="1200" b="0">
                <a:latin typeface="Arial" panose="020B0604020202020204" pitchFamily="34" charset="0"/>
                <a:cs typeface="Arial" panose="020B0604020202020204" pitchFamily="34" charset="0"/>
              </a:rPr>
              <a:t>more</a:t>
            </a:r>
            <a:r>
              <a:rPr lang="en-US" sz="1200" b="0" baseline="0">
                <a:latin typeface="Arial" panose="020B0604020202020204" pitchFamily="34" charset="0"/>
                <a:cs typeface="Arial" panose="020B0604020202020204" pitchFamily="34" charset="0"/>
              </a:rPr>
              <a:t> different meats or meat alternates </a:t>
            </a:r>
            <a:r>
              <a:rPr lang="en-US" sz="1200" b="0">
                <a:latin typeface="Arial" panose="020B0604020202020204" pitchFamily="34" charset="0"/>
                <a:cs typeface="Arial" panose="020B0604020202020204" pitchFamily="34" charset="0"/>
              </a:rPr>
              <a:t>can</a:t>
            </a:r>
            <a:r>
              <a:rPr lang="en-US" sz="1200" b="0" baseline="0">
                <a:latin typeface="Arial" panose="020B0604020202020204" pitchFamily="34" charset="0"/>
                <a:cs typeface="Arial" panose="020B0604020202020204" pitchFamily="34" charset="0"/>
              </a:rPr>
              <a:t> be combined to meet the required serving </a:t>
            </a:r>
            <a:r>
              <a:rPr lang="en-US" sz="1200" b="0">
                <a:latin typeface="Arial" panose="020B0604020202020204" pitchFamily="34" charset="0"/>
                <a:cs typeface="Arial" panose="020B0604020202020204" pitchFamily="34" charset="0"/>
              </a:rPr>
              <a:t>amount for the meats/meat alternates component. </a:t>
            </a:r>
          </a:p>
          <a:p>
            <a:endParaRPr lang="en-US" sz="1200" b="0">
              <a:latin typeface="Arial" panose="020B0604020202020204" pitchFamily="34" charset="0"/>
              <a:cs typeface="Arial" panose="020B0604020202020204" pitchFamily="34" charset="0"/>
            </a:endParaRPr>
          </a:p>
          <a:p>
            <a:r>
              <a:rPr lang="en-US" sz="1200" b="0">
                <a:latin typeface="Arial" panose="020B0604020202020204" pitchFamily="34" charset="0"/>
                <a:cs typeface="Arial" panose="020B0604020202020204" pitchFamily="34" charset="0"/>
              </a:rPr>
              <a:t>In the first example, we are meeting the meats/meat alternates component by serving two different meat alternates: cottage cheese and chopped sunflower seeds. We are serving this with mixed berries as our fruit, and milk, to make a reimbursable breakfast.  </a:t>
            </a:r>
          </a:p>
          <a:p>
            <a:endParaRPr lang="en-US" sz="1200" b="0">
              <a:latin typeface="Arial" panose="020B0604020202020204" pitchFamily="34" charset="0"/>
              <a:cs typeface="Arial" panose="020B0604020202020204" pitchFamily="34" charset="0"/>
            </a:endParaRPr>
          </a:p>
          <a:p>
            <a:r>
              <a:rPr lang="en-US" sz="1200" b="0">
                <a:latin typeface="Arial" panose="020B0604020202020204" pitchFamily="34" charset="0"/>
                <a:cs typeface="Arial" panose="020B0604020202020204" pitchFamily="34" charset="0"/>
              </a:rPr>
              <a:t>In the second example,  a meat and a meat alternate, ham and cheese, are combined to fill the meats/meat alternates component. This is served with melon cubes as our fruit and milk to make a reimbursable breakfast. </a:t>
            </a:r>
          </a:p>
          <a:p>
            <a:endParaRPr lang="en-US" sz="1200" b="0">
              <a:latin typeface="Arial" panose="020B0604020202020204" pitchFamily="34" charset="0"/>
              <a:cs typeface="Arial" panose="020B0604020202020204" pitchFamily="34" charset="0"/>
            </a:endParaRPr>
          </a:p>
          <a:p>
            <a:r>
              <a:rPr lang="en-US" sz="1200" b="0">
                <a:latin typeface="Arial" panose="020B0604020202020204" pitchFamily="34" charset="0"/>
                <a:cs typeface="Arial" panose="020B0604020202020204" pitchFamily="34" charset="0"/>
              </a:rPr>
              <a:t>Finally, in the last example, two different meat alternates, eggs and cheese, are combined to meet the meats/meat alternates component. This is served with orange slices as our fruit, and milk to make a reimbursable breakfast. </a:t>
            </a:r>
            <a:endParaRPr lang="en-US" b="0" baseline="0"/>
          </a:p>
          <a:p>
            <a:endParaRPr lang="en-US"/>
          </a:p>
        </p:txBody>
      </p:sp>
      <p:sp>
        <p:nvSpPr>
          <p:cNvPr id="4" name="Slide Number Placeholder 3"/>
          <p:cNvSpPr>
            <a:spLocks noGrp="1"/>
          </p:cNvSpPr>
          <p:nvPr>
            <p:ph type="sldNum" sz="quarter" idx="5"/>
          </p:nvPr>
        </p:nvSpPr>
        <p:spPr/>
        <p:txBody>
          <a:bodyPr/>
          <a:lstStyle/>
          <a:p>
            <a:fld id="{8A92E9ED-D75D-DF40-B20F-46FB25F50A85}" type="slidenum">
              <a:rPr lang="en-US" smtClean="0"/>
              <a:t>27</a:t>
            </a:fld>
            <a:endParaRPr lang="en-US"/>
          </a:p>
        </p:txBody>
      </p:sp>
    </p:spTree>
    <p:extLst>
      <p:ext uri="{BB962C8B-B14F-4D97-AF65-F5344CB8AC3E}">
        <p14:creationId xmlns:p14="http://schemas.microsoft.com/office/powerpoint/2010/main" val="247659561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a:latin typeface="Arial" panose="020B0604020202020204" pitchFamily="34" charset="0"/>
                <a:cs typeface="Arial" panose="020B0604020202020204" pitchFamily="34" charset="0"/>
              </a:rPr>
              <a:t>You can also </a:t>
            </a:r>
            <a:r>
              <a:rPr lang="en-US" sz="1200" b="0">
                <a:latin typeface="Arial" panose="020B0604020202020204" pitchFamily="34" charset="0"/>
                <a:cs typeface="Arial" panose="020B0604020202020204" pitchFamily="34" charset="0"/>
              </a:rPr>
              <a:t>serve the meats or meat alternates as part of an entrée or dish that has foods from other components. One example is apples, which are a fruit, spread with peanut butter, which is a meat alternate.</a:t>
            </a:r>
          </a:p>
          <a:p>
            <a:endParaRPr lang="en-US" sz="1200" b="0">
              <a:latin typeface="Arial" panose="020B0604020202020204" pitchFamily="34" charset="0"/>
              <a:cs typeface="Arial" panose="020B0604020202020204" pitchFamily="34" charset="0"/>
            </a:endParaRPr>
          </a:p>
          <a:p>
            <a:r>
              <a:rPr lang="en-US" sz="1200" b="0">
                <a:latin typeface="Arial" panose="020B0604020202020204" pitchFamily="34" charset="0"/>
                <a:cs typeface="Arial" panose="020B0604020202020204" pitchFamily="34" charset="0"/>
              </a:rPr>
              <a:t>Or, you could layer fruit and yogurt in a cup or bowl to make a fruit parfait or fruit sundae. </a:t>
            </a:r>
          </a:p>
          <a:p>
            <a:endParaRPr lang="en-US" sz="1200" b="0">
              <a:latin typeface="Arial" panose="020B0604020202020204" pitchFamily="34" charset="0"/>
              <a:cs typeface="Arial" panose="020B0604020202020204" pitchFamily="34" charset="0"/>
            </a:endParaRPr>
          </a:p>
          <a:p>
            <a:r>
              <a:rPr lang="en-US" sz="1200" b="0">
                <a:latin typeface="Arial" panose="020B0604020202020204" pitchFamily="34" charset="0"/>
                <a:cs typeface="Arial" panose="020B0604020202020204" pitchFamily="34" charset="0"/>
              </a:rPr>
              <a:t>Another option is to serve a Spinach Egg Bake or frittata, which has eggs, a meat alternate, and spinach, a vegetable, baked together. </a:t>
            </a:r>
            <a:endParaRPr lang="en-US" sz="1200" b="0" i="0">
              <a:latin typeface="Arial" panose="020B0604020202020204" pitchFamily="34" charset="0"/>
              <a:cs typeface="Arial" panose="020B0604020202020204" pitchFamily="34" charset="0"/>
            </a:endParaRPr>
          </a:p>
          <a:p>
            <a:endParaRPr lang="en-US" b="0" baseline="0"/>
          </a:p>
          <a:p>
            <a:endParaRPr lang="en-US" baseline="0"/>
          </a:p>
        </p:txBody>
      </p:sp>
      <p:sp>
        <p:nvSpPr>
          <p:cNvPr id="4" name="Slide Number Placeholder 3"/>
          <p:cNvSpPr>
            <a:spLocks noGrp="1"/>
          </p:cNvSpPr>
          <p:nvPr>
            <p:ph type="sldNum" sz="quarter" idx="5"/>
          </p:nvPr>
        </p:nvSpPr>
        <p:spPr/>
        <p:txBody>
          <a:bodyPr/>
          <a:lstStyle/>
          <a:p>
            <a:fld id="{8A92E9ED-D75D-DF40-B20F-46FB25F50A85}" type="slidenum">
              <a:rPr lang="en-US" smtClean="0"/>
              <a:t>28</a:t>
            </a:fld>
            <a:endParaRPr lang="en-US"/>
          </a:p>
        </p:txBody>
      </p:sp>
    </p:spTree>
    <p:extLst>
      <p:ext uri="{BB962C8B-B14F-4D97-AF65-F5344CB8AC3E}">
        <p14:creationId xmlns:p14="http://schemas.microsoft.com/office/powerpoint/2010/main" val="114400571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4974">
              <a:defRPr/>
            </a:pPr>
            <a:r>
              <a:rPr lang="en-US" sz="1200" baseline="0" dirty="0">
                <a:latin typeface="Arial" panose="020B0604020202020204" pitchFamily="34" charset="0"/>
                <a:cs typeface="Arial" panose="020B0604020202020204" pitchFamily="34" charset="0"/>
              </a:rPr>
              <a:t>The examples we just shared are only “food for thought” on different ways that </a:t>
            </a:r>
            <a:r>
              <a:rPr lang="en-US" sz="1200" b="0" baseline="0" dirty="0">
                <a:latin typeface="Arial" panose="020B0604020202020204" pitchFamily="34" charset="0"/>
                <a:cs typeface="Arial" panose="020B0604020202020204" pitchFamily="34" charset="0"/>
              </a:rPr>
              <a:t>meats and meat alternates can be served as part of a reimbursable breakfast. Similar ideas are summarized at the top of the second page, next to the green checkmark.</a:t>
            </a:r>
          </a:p>
          <a:p>
            <a:pPr defTabSz="934974">
              <a:defRPr/>
            </a:pPr>
            <a:endParaRPr lang="en-US" sz="1200" baseline="0" dirty="0">
              <a:latin typeface="Arial" panose="020B0604020202020204" pitchFamily="34" charset="0"/>
              <a:cs typeface="Arial" panose="020B0604020202020204" pitchFamily="34" charset="0"/>
            </a:endParaRPr>
          </a:p>
          <a:p>
            <a:pPr defTabSz="934974">
              <a:defRPr/>
            </a:pPr>
            <a:r>
              <a:rPr lang="en-US" sz="1200" baseline="0" dirty="0">
                <a:latin typeface="Arial" panose="020B0604020202020204" pitchFamily="34" charset="0"/>
                <a:cs typeface="Arial" panose="020B0604020202020204" pitchFamily="34" charset="0"/>
              </a:rPr>
              <a:t>And again, as with all meals and snacks served in the CACFP, make sure you are serving the minimum serving sizes and the correct milk type required for the age group you are serving, and that the food is prepared in a way that’s safe and appropriate for the age group. </a:t>
            </a:r>
          </a:p>
          <a:p>
            <a:endParaRPr lang="en-US" dirty="0"/>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29</a:t>
            </a:fld>
            <a:endParaRPr lang="en-US"/>
          </a:p>
        </p:txBody>
      </p:sp>
    </p:spTree>
    <p:extLst>
      <p:ext uri="{BB962C8B-B14F-4D97-AF65-F5344CB8AC3E}">
        <p14:creationId xmlns:p14="http://schemas.microsoft.com/office/powerpoint/2010/main" val="25367779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Team Nutrition is an initiative of the USDA Food and Nutrition Administration that supports the Child Nutrition Programs, including the National School Lunch Program, the School Breakfast Program, and of course, the Child and Adult Care Food Program, or the CACFP. </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The goal of Team Nutrition is to improve children's lifelong eating and physical activity habits through nutrition education based on the principles of the Dietary Guidelines for Americans and the Real Food Pyramid.</a:t>
            </a:r>
          </a:p>
          <a:p>
            <a:endParaRPr lang="en-US" sz="1200" dirty="0">
              <a:latin typeface="Arial" panose="020B0604020202020204" pitchFamily="34" charset="0"/>
              <a:cs typeface="Arial" panose="020B0604020202020204" pitchFamily="34" charset="0"/>
            </a:endParaRPr>
          </a:p>
          <a:p>
            <a:r>
              <a:rPr lang="en-US" sz="1200" dirty="0">
                <a:latin typeface="Arial" panose="020B0604020202020204" pitchFamily="34" charset="0"/>
                <a:cs typeface="Arial" panose="020B0604020202020204" pitchFamily="34" charset="0"/>
              </a:rPr>
              <a:t>It does so through training and technical assistance for those preparing and serving meals, providing nutrition education for children, and building support for healthier school and child care environments.</a:t>
            </a:r>
          </a:p>
          <a:p>
            <a:endParaRPr lang="en-US" dirty="0">
              <a:latin typeface="Arial" panose="020B0604020202020204" pitchFamily="34" charset="0"/>
              <a:cs typeface="Arial" panose="020B0604020202020204" pitchFamily="34" charset="0"/>
            </a:endParaRPr>
          </a:p>
          <a:p>
            <a:endParaRPr lang="en-US"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3</a:t>
            </a:fld>
            <a:endParaRPr lang="en-US"/>
          </a:p>
        </p:txBody>
      </p:sp>
    </p:spTree>
    <p:extLst>
      <p:ext uri="{BB962C8B-B14F-4D97-AF65-F5344CB8AC3E}">
        <p14:creationId xmlns:p14="http://schemas.microsoft.com/office/powerpoint/2010/main" val="272557304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701231">
              <a:defRPr/>
            </a:pPr>
            <a:r>
              <a:rPr lang="en-US" sz="1200" dirty="0">
                <a:latin typeface="Arial" panose="020B0604020202020204" pitchFamily="34" charset="0"/>
                <a:cs typeface="Arial" panose="020B0604020202020204" pitchFamily="34" charset="0"/>
              </a:rPr>
              <a:t>The top </a:t>
            </a:r>
            <a:r>
              <a:rPr lang="en-US" sz="1200" baseline="0" dirty="0">
                <a:latin typeface="Arial" panose="020B0604020202020204" pitchFamily="34" charset="0"/>
                <a:cs typeface="Arial" panose="020B0604020202020204" pitchFamily="34" charset="0"/>
              </a:rPr>
              <a:t>of the second page also reminds you that bacon, imitation bacon products, and salt pork are not creditable in the CACFP. Turkey bacon, Canadian bacon, and some types of sausage are creditable only if the product has a Child Nutrition label, or a Product Formulation Statement signed by the manufacturer. </a:t>
            </a:r>
            <a:endParaRPr lang="en-US" sz="1200" dirty="0">
              <a:latin typeface="Arial" panose="020B0604020202020204" pitchFamily="34" charset="0"/>
              <a:cs typeface="Arial" panose="020B0604020202020204" pitchFamily="34" charset="0"/>
            </a:endParaRPr>
          </a:p>
          <a:p>
            <a:endParaRPr lang="en-US" sz="1200" dirty="0"/>
          </a:p>
          <a:p>
            <a:endParaRPr lang="en-US" sz="1200" dirty="0"/>
          </a:p>
          <a:p>
            <a:endParaRPr lang="en-US" dirty="0"/>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30</a:t>
            </a:fld>
            <a:endParaRPr lang="en-US"/>
          </a:p>
        </p:txBody>
      </p:sp>
    </p:spTree>
    <p:extLst>
      <p:ext uri="{BB962C8B-B14F-4D97-AF65-F5344CB8AC3E}">
        <p14:creationId xmlns:p14="http://schemas.microsoft.com/office/powerpoint/2010/main" val="196298320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701231">
              <a:defRPr/>
            </a:pPr>
            <a:r>
              <a:rPr lang="en-US" sz="1200" dirty="0">
                <a:latin typeface="Arial" panose="020B0604020202020204" pitchFamily="34" charset="0"/>
                <a:cs typeface="Arial" panose="020B0604020202020204" pitchFamily="34" charset="0"/>
              </a:rPr>
              <a:t>For more information on crediting</a:t>
            </a:r>
            <a:r>
              <a:rPr lang="en-US" sz="1200" baseline="0" dirty="0">
                <a:latin typeface="Arial" panose="020B0604020202020204" pitchFamily="34" charset="0"/>
                <a:cs typeface="Arial" panose="020B0604020202020204" pitchFamily="34" charset="0"/>
              </a:rPr>
              <a:t> foods in the CACFP, you can use the Food Buying Guide for Child Nutrition Programs interactive web-based tool, or download the mobile app, which is available for both Apple and Android devices. </a:t>
            </a:r>
            <a:endParaRPr lang="en-US" sz="1200" dirty="0"/>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31</a:t>
            </a:fld>
            <a:endParaRPr lang="en-US"/>
          </a:p>
        </p:txBody>
      </p:sp>
    </p:spTree>
    <p:extLst>
      <p:ext uri="{BB962C8B-B14F-4D97-AF65-F5344CB8AC3E}">
        <p14:creationId xmlns:p14="http://schemas.microsoft.com/office/powerpoint/2010/main" val="2530353869"/>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701231">
              <a:defRPr/>
            </a:pPr>
            <a:r>
              <a:rPr lang="en-US" sz="1200" dirty="0">
                <a:latin typeface="Arial" panose="020B0604020202020204" pitchFamily="34" charset="0"/>
                <a:cs typeface="Arial" panose="020B0604020202020204" pitchFamily="34" charset="0"/>
              </a:rPr>
              <a:t>This</a:t>
            </a:r>
            <a:r>
              <a:rPr lang="en-US" sz="1200" baseline="0" dirty="0">
                <a:latin typeface="Arial" panose="020B0604020202020204" pitchFamily="34" charset="0"/>
                <a:cs typeface="Arial" panose="020B0604020202020204" pitchFamily="34" charset="0"/>
              </a:rPr>
              <a:t> worksheet also points out that, for adult day cares only, 6 ounces of yogurt can be served in place of 8 ounces of milk once per day. If yogurt is served at breakfast to adult participants as a meat alternate, in place of a grain, then fluid milk must also be served.</a:t>
            </a:r>
            <a:endParaRPr lang="en-US" sz="1200" dirty="0">
              <a:latin typeface="Arial" panose="020B0604020202020204" pitchFamily="34" charset="0"/>
              <a:cs typeface="Arial" panose="020B0604020202020204" pitchFamily="34" charset="0"/>
            </a:endParaRPr>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a:t>
            </a:r>
          </a:p>
        </p:txBody>
      </p:sp>
      <p:sp>
        <p:nvSpPr>
          <p:cNvPr id="4" name="Slide Number Placeholder 3"/>
          <p:cNvSpPr>
            <a:spLocks noGrp="1"/>
          </p:cNvSpPr>
          <p:nvPr>
            <p:ph type="sldNum" sz="quarter" idx="5"/>
          </p:nvPr>
        </p:nvSpPr>
        <p:spPr/>
        <p:txBody>
          <a:bodyPr/>
          <a:lstStyle/>
          <a:p>
            <a:fld id="{8A92E9ED-D75D-DF40-B20F-46FB25F50A85}" type="slidenum">
              <a:rPr lang="en-US" smtClean="0"/>
              <a:t>32</a:t>
            </a:fld>
            <a:endParaRPr lang="en-US"/>
          </a:p>
        </p:txBody>
      </p:sp>
    </p:spTree>
    <p:extLst>
      <p:ext uri="{BB962C8B-B14F-4D97-AF65-F5344CB8AC3E}">
        <p14:creationId xmlns:p14="http://schemas.microsoft.com/office/powerpoint/2010/main" val="6494385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Finally, at the bottom</a:t>
            </a:r>
            <a:r>
              <a:rPr lang="en-US" sz="1200" baseline="0" dirty="0">
                <a:latin typeface="Arial" panose="020B0604020202020204" pitchFamily="34" charset="0"/>
                <a:cs typeface="Arial" panose="020B0604020202020204" pitchFamily="34" charset="0"/>
              </a:rPr>
              <a:t> of this page, there are three scenario-based questions that you can use to check your understanding and knowledge. </a:t>
            </a:r>
            <a:endParaRPr lang="en-US" sz="1200" dirty="0"/>
          </a:p>
        </p:txBody>
      </p:sp>
      <p:sp>
        <p:nvSpPr>
          <p:cNvPr id="4" name="Slide Number Placeholder 3"/>
          <p:cNvSpPr>
            <a:spLocks noGrp="1"/>
          </p:cNvSpPr>
          <p:nvPr>
            <p:ph type="sldNum" sz="quarter" idx="5"/>
          </p:nvPr>
        </p:nvSpPr>
        <p:spPr/>
        <p:txBody>
          <a:bodyPr/>
          <a:lstStyle/>
          <a:p>
            <a:fld id="{8A92E9ED-D75D-DF40-B20F-46FB25F50A85}" type="slidenum">
              <a:rPr lang="en-US" smtClean="0"/>
              <a:t>33</a:t>
            </a:fld>
            <a:endParaRPr lang="en-US"/>
          </a:p>
        </p:txBody>
      </p:sp>
    </p:spTree>
    <p:extLst>
      <p:ext uri="{BB962C8B-B14F-4D97-AF65-F5344CB8AC3E}">
        <p14:creationId xmlns:p14="http://schemas.microsoft.com/office/powerpoint/2010/main" val="340634440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lang="en-US" sz="1200" dirty="0">
                <a:latin typeface="Arial" panose="020B0604020202020204" pitchFamily="34" charset="0"/>
                <a:cs typeface="Arial" panose="020B0604020202020204" pitchFamily="34" charset="0"/>
              </a:rPr>
              <a:t>Below the questions,</a:t>
            </a:r>
            <a:r>
              <a:rPr lang="en-US" sz="1200" baseline="0" dirty="0">
                <a:latin typeface="Arial" panose="020B0604020202020204" pitchFamily="34" charset="0"/>
                <a:cs typeface="Arial" panose="020B0604020202020204" pitchFamily="34" charset="0"/>
              </a:rPr>
              <a:t> you will find an upside-down answer key that you can use to check your answers. </a:t>
            </a:r>
          </a:p>
          <a:p>
            <a:pPr marL="0" marR="0" lvl="0" indent="0" algn="l" defTabSz="685800" rtl="0" eaLnBrk="1" fontAlgn="auto" latinLnBrk="0" hangingPunct="1">
              <a:lnSpc>
                <a:spcPct val="100000"/>
              </a:lnSpc>
              <a:spcBef>
                <a:spcPts val="0"/>
              </a:spcBef>
              <a:spcAft>
                <a:spcPts val="0"/>
              </a:spcAft>
              <a:buClrTx/>
              <a:buSzTx/>
              <a:buFontTx/>
              <a:buNone/>
              <a:tabLst/>
              <a:defRPr/>
            </a:pPr>
            <a:endParaRPr lang="en-US" sz="1200" baseline="0" dirty="0">
              <a:latin typeface="Arial" panose="020B0604020202020204" pitchFamily="34" charset="0"/>
              <a:cs typeface="Arial" panose="020B0604020202020204" pitchFamily="34" charset="0"/>
            </a:endParaRPr>
          </a:p>
          <a:p>
            <a:pPr marL="0" marR="0" lvl="0" indent="0" algn="l" defTabSz="623438"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FFFF"/>
                </a:solidFill>
                <a:effectLst/>
                <a:uLnTx/>
                <a:uFillTx/>
                <a:latin typeface="Arial" panose="020B0604020202020204"/>
                <a:ea typeface="Source Sans Pro" panose="020B0503030403020204" pitchFamily="34" charset="0"/>
                <a:cs typeface="+mn-cs"/>
              </a:rPr>
              <a:t>Now that concludes the informational portion of this webinar, </a:t>
            </a:r>
            <a:r>
              <a:rPr lang="en-US" sz="1200" dirty="0"/>
              <a:t>but we want to share a few of the frequently asked questions we have received on this topic</a:t>
            </a:r>
            <a:r>
              <a:rPr kumimoji="0" lang="en-US" sz="1200" b="0" i="0" u="none" strike="noStrike" kern="1200" cap="none" spc="0" normalizeH="0" baseline="0" noProof="0" dirty="0">
                <a:ln>
                  <a:noFill/>
                </a:ln>
                <a:solidFill>
                  <a:srgbClr val="FFFFFF"/>
                </a:solidFill>
                <a:effectLst/>
                <a:uLnTx/>
                <a:uFillTx/>
                <a:latin typeface="Arial" panose="020B0604020202020204"/>
                <a:ea typeface="Source Sans Pro" panose="020B0503030403020204" pitchFamily="34" charset="0"/>
                <a:cs typeface="+mn-cs"/>
              </a:rPr>
              <a:t>.</a:t>
            </a:r>
          </a:p>
          <a:p>
            <a:pPr marL="0" marR="0" lvl="0" indent="0" algn="l" defTabSz="623438"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FFFFFF"/>
              </a:solidFill>
              <a:effectLst/>
              <a:uLnTx/>
              <a:uFillTx/>
              <a:latin typeface="Arial" panose="020B0604020202020204"/>
              <a:ea typeface="Source Sans Pro" panose="020B0503030403020204" pitchFamily="34" charset="0"/>
              <a:cs typeface="+mn-cs"/>
            </a:endParaRPr>
          </a:p>
          <a:p>
            <a:pPr marL="0" marR="0" lvl="0" indent="0" algn="l" defTabSz="685800" rtl="0" eaLnBrk="1" fontAlgn="auto" latinLnBrk="0" hangingPunct="1">
              <a:lnSpc>
                <a:spcPct val="100000"/>
              </a:lnSpc>
              <a:spcBef>
                <a:spcPts val="0"/>
              </a:spcBef>
              <a:spcAft>
                <a:spcPts val="0"/>
              </a:spcAft>
              <a:buClrTx/>
              <a:buSzTx/>
              <a:buFontTx/>
              <a:buNone/>
              <a:tabLst/>
              <a:defRPr/>
            </a:pPr>
            <a:endParaRPr lang="en-US" sz="1200" dirty="0">
              <a:latin typeface="Arial" panose="020B0604020202020204" pitchFamily="34" charset="0"/>
              <a:cs typeface="Arial" panose="020B0604020202020204" pitchFamily="34" charset="0"/>
            </a:endParaRPr>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34</a:t>
            </a:fld>
            <a:endParaRPr lang="en-US"/>
          </a:p>
        </p:txBody>
      </p:sp>
    </p:spTree>
    <p:extLst>
      <p:ext uri="{BB962C8B-B14F-4D97-AF65-F5344CB8AC3E}">
        <p14:creationId xmlns:p14="http://schemas.microsoft.com/office/powerpoint/2010/main" val="189864992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623438"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a:ln>
                  <a:noFill/>
                </a:ln>
                <a:solidFill>
                  <a:srgbClr val="FFFFFF"/>
                </a:solidFill>
                <a:effectLst/>
                <a:uLnTx/>
                <a:uFillTx/>
                <a:latin typeface="Arial" panose="020B0604020202020204"/>
                <a:ea typeface="Source Sans Pro" panose="020B0503030403020204" pitchFamily="34" charset="0"/>
                <a:cs typeface="+mn-cs"/>
              </a:rPr>
              <a:t>The first question is “can I serve grains with my meats/meat alternates at breakfast?” </a:t>
            </a:r>
          </a:p>
          <a:p>
            <a:endParaRPr lang="en-US"/>
          </a:p>
        </p:txBody>
      </p:sp>
      <p:sp>
        <p:nvSpPr>
          <p:cNvPr id="4" name="Slide Number Placeholder 3"/>
          <p:cNvSpPr>
            <a:spLocks noGrp="1"/>
          </p:cNvSpPr>
          <p:nvPr>
            <p:ph type="sldNum" sz="quarter" idx="5"/>
          </p:nvPr>
        </p:nvSpPr>
        <p:spPr/>
        <p:txBody>
          <a:bodyPr/>
          <a:lstStyle/>
          <a:p>
            <a:pPr marL="0" marR="0" lvl="0" indent="0" algn="r" defTabSz="623438" rtl="0" eaLnBrk="1" fontAlgn="auto" latinLnBrk="0" hangingPunct="1">
              <a:lnSpc>
                <a:spcPct val="100000"/>
              </a:lnSpc>
              <a:spcBef>
                <a:spcPts val="0"/>
              </a:spcBef>
              <a:spcAft>
                <a:spcPts val="0"/>
              </a:spcAft>
              <a:buClrTx/>
              <a:buSzTx/>
              <a:buFontTx/>
              <a:buNone/>
              <a:tabLst/>
              <a:defRPr/>
            </a:pPr>
            <a:fld id="{2C9683A5-9B7C-4217-9A03-3A3F4B8D7FF7}" type="slidenum">
              <a:rPr kumimoji="0" lang="en-US" sz="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23438" rtl="0" eaLnBrk="1" fontAlgn="auto" latinLnBrk="0" hangingPunct="1">
                <a:lnSpc>
                  <a:spcPct val="100000"/>
                </a:lnSpc>
                <a:spcBef>
                  <a:spcPts val="0"/>
                </a:spcBef>
                <a:spcAft>
                  <a:spcPts val="0"/>
                </a:spcAft>
                <a:buClrTx/>
                <a:buSzTx/>
                <a:buFontTx/>
                <a:buNone/>
                <a:tabLst/>
                <a:defRPr/>
              </a:pPr>
              <a:t>35</a:t>
            </a:fld>
            <a:endParaRPr kumimoji="0" lang="en-US" sz="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3523735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kumimoji="0" lang="en-US" sz="2400" b="0" i="0" u="none" strike="noStrike" kern="0" cap="none" spc="0" normalizeH="0" baseline="0" noProof="0">
                <a:ln>
                  <a:noFill/>
                </a:ln>
                <a:solidFill>
                  <a:srgbClr val="000000"/>
                </a:solidFill>
                <a:effectLst/>
                <a:uLnTx/>
                <a:uFillTx/>
                <a:latin typeface="Arial" panose="020B0604020202020204"/>
                <a:ea typeface="+mn-ea"/>
                <a:cs typeface="+mn-cs"/>
              </a:rPr>
              <a:t>The answer to this questions is yes. </a:t>
            </a:r>
            <a:r>
              <a:rPr lang="en-US" sz="2400">
                <a:solidFill>
                  <a:srgbClr val="403064"/>
                </a:solidFill>
                <a:latin typeface="Helvetica" panose="020B0604020202020204" pitchFamily="34" charset="0"/>
                <a:cs typeface="Helvetica" panose="020B0604020202020204" pitchFamily="34" charset="0"/>
              </a:rPr>
              <a:t>Yes! If you serve meats/meat alternates in place of grains at breakfast, you can serve a grain as an additional food. If you choose to serve the grains component as an additional food you must ensure it’s served with milk, vegetables/fruit, and meats/meat alternates, and that you serve the required minimum amounts of these three components.</a:t>
            </a:r>
          </a:p>
          <a:p>
            <a:endParaRPr lang="en-US"/>
          </a:p>
        </p:txBody>
      </p:sp>
      <p:sp>
        <p:nvSpPr>
          <p:cNvPr id="4" name="Slide Number Placeholder 3"/>
          <p:cNvSpPr>
            <a:spLocks noGrp="1"/>
          </p:cNvSpPr>
          <p:nvPr>
            <p:ph type="sldNum" sz="quarter" idx="5"/>
          </p:nvPr>
        </p:nvSpPr>
        <p:spPr/>
        <p:txBody>
          <a:bodyPr/>
          <a:lstStyle/>
          <a:p>
            <a:fld id="{C925F789-5C1B-7042-8240-4B2145EBD5A6}" type="slidenum">
              <a:rPr lang="en-US" smtClean="0"/>
              <a:t>36</a:t>
            </a:fld>
            <a:endParaRPr lang="en-US"/>
          </a:p>
        </p:txBody>
      </p:sp>
    </p:spTree>
    <p:extLst>
      <p:ext uri="{BB962C8B-B14F-4D97-AF65-F5344CB8AC3E}">
        <p14:creationId xmlns:p14="http://schemas.microsoft.com/office/powerpoint/2010/main" val="414837826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A6CC8E-2DD6-6AD1-5C03-DDE2E0FC20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52B1CE-DE9D-4896-85AE-3CD9E1C74D3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33E2E9A-18E7-5789-6B1C-1CCBDE37A1C7}"/>
              </a:ext>
            </a:extLst>
          </p:cNvPr>
          <p:cNvSpPr>
            <a:spLocks noGrp="1"/>
          </p:cNvSpPr>
          <p:nvPr>
            <p:ph type="body" idx="1"/>
          </p:nvPr>
        </p:nvSpPr>
        <p:spPr/>
        <p:txBody>
          <a:bodyPr/>
          <a:lstStyle/>
          <a:p>
            <a:pPr marL="0" marR="0" lvl="0" indent="0" algn="l" defTabSz="623438"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a:ln>
                  <a:noFill/>
                </a:ln>
                <a:solidFill>
                  <a:srgbClr val="FFFFFF"/>
                </a:solidFill>
                <a:effectLst/>
                <a:uLnTx/>
                <a:uFillTx/>
                <a:latin typeface="Arial" panose="020B0604020202020204"/>
                <a:ea typeface="Source Sans Pro" panose="020B0503030403020204" pitchFamily="34" charset="0"/>
                <a:cs typeface="+mn-cs"/>
              </a:rPr>
              <a:t>Another question we have received is “how many egg whites are needed to substitute for a serving of grains?”</a:t>
            </a:r>
          </a:p>
          <a:p>
            <a:endParaRPr lang="en-US"/>
          </a:p>
        </p:txBody>
      </p:sp>
      <p:sp>
        <p:nvSpPr>
          <p:cNvPr id="4" name="Slide Number Placeholder 3">
            <a:extLst>
              <a:ext uri="{FF2B5EF4-FFF2-40B4-BE49-F238E27FC236}">
                <a16:creationId xmlns:a16="http://schemas.microsoft.com/office/drawing/2014/main" id="{4C481BDE-2869-661D-37C9-22C229679467}"/>
              </a:ext>
            </a:extLst>
          </p:cNvPr>
          <p:cNvSpPr>
            <a:spLocks noGrp="1"/>
          </p:cNvSpPr>
          <p:nvPr>
            <p:ph type="sldNum" sz="quarter" idx="5"/>
          </p:nvPr>
        </p:nvSpPr>
        <p:spPr/>
        <p:txBody>
          <a:bodyPr/>
          <a:lstStyle/>
          <a:p>
            <a:pPr marL="0" marR="0" lvl="0" indent="0" algn="r" defTabSz="623438" rtl="0" eaLnBrk="1" fontAlgn="auto" latinLnBrk="0" hangingPunct="1">
              <a:lnSpc>
                <a:spcPct val="100000"/>
              </a:lnSpc>
              <a:spcBef>
                <a:spcPts val="0"/>
              </a:spcBef>
              <a:spcAft>
                <a:spcPts val="0"/>
              </a:spcAft>
              <a:buClrTx/>
              <a:buSzTx/>
              <a:buFontTx/>
              <a:buNone/>
              <a:tabLst/>
              <a:defRPr/>
            </a:pPr>
            <a:fld id="{2C9683A5-9B7C-4217-9A03-3A3F4B8D7FF7}" type="slidenum">
              <a:rPr kumimoji="0" lang="en-US" sz="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23438" rtl="0" eaLnBrk="1" fontAlgn="auto" latinLnBrk="0" hangingPunct="1">
                <a:lnSpc>
                  <a:spcPct val="100000"/>
                </a:lnSpc>
                <a:spcBef>
                  <a:spcPts val="0"/>
                </a:spcBef>
                <a:spcAft>
                  <a:spcPts val="0"/>
                </a:spcAft>
                <a:buClrTx/>
                <a:buSzTx/>
                <a:buFontTx/>
                <a:buNone/>
                <a:tabLst/>
                <a:defRPr/>
              </a:pPr>
              <a:t>37</a:t>
            </a:fld>
            <a:endParaRPr kumimoji="0" lang="en-US" sz="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6369898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defTabSz="914400" eaLnBrk="1" fontAlgn="auto" latinLnBrk="0" hangingPunct="1">
              <a:lnSpc>
                <a:spcPct val="100000"/>
              </a:lnSpc>
              <a:spcBef>
                <a:spcPts val="0"/>
              </a:spcBef>
              <a:spcAft>
                <a:spcPts val="818"/>
              </a:spcAft>
              <a:buClr>
                <a:srgbClr val="005440"/>
              </a:buClr>
              <a:buSzTx/>
              <a:buFont typeface="Arial" panose="020B0604020202020204" pitchFamily="34" charset="0"/>
              <a:buNone/>
              <a:tabLst/>
              <a:defRPr/>
            </a:pPr>
            <a:r>
              <a:rPr kumimoji="0" lang="en-US" sz="2400" b="0" i="0" u="none" strike="noStrike" kern="0" cap="none" spc="0" normalizeH="0" baseline="0" noProof="0">
                <a:ln>
                  <a:noFill/>
                </a:ln>
                <a:solidFill>
                  <a:srgbClr val="3C3C3C"/>
                </a:solidFill>
                <a:effectLst/>
                <a:uLnTx/>
                <a:uFillTx/>
                <a:latin typeface="Arial" panose="020B0604020202020204"/>
                <a:ea typeface="+mn-ea"/>
                <a:cs typeface="+mn-cs"/>
              </a:rPr>
              <a:t>In the CACFP you cannot serve egg whites as a meat alternate in place of grains. Egg whites are not creditable if they are served without the yolks. Only whole eggs are creditable in the CACFP. </a:t>
            </a:r>
          </a:p>
          <a:p>
            <a:endParaRPr lang="en-US"/>
          </a:p>
        </p:txBody>
      </p:sp>
      <p:sp>
        <p:nvSpPr>
          <p:cNvPr id="4" name="Slide Number Placeholder 3"/>
          <p:cNvSpPr>
            <a:spLocks noGrp="1"/>
          </p:cNvSpPr>
          <p:nvPr>
            <p:ph type="sldNum" sz="quarter" idx="5"/>
          </p:nvPr>
        </p:nvSpPr>
        <p:spPr/>
        <p:txBody>
          <a:bodyPr/>
          <a:lstStyle/>
          <a:p>
            <a:fld id="{C925F789-5C1B-7042-8240-4B2145EBD5A6}" type="slidenum">
              <a:rPr lang="en-US" smtClean="0"/>
              <a:t>38</a:t>
            </a:fld>
            <a:endParaRPr lang="en-US"/>
          </a:p>
        </p:txBody>
      </p:sp>
    </p:spTree>
    <p:extLst>
      <p:ext uri="{BB962C8B-B14F-4D97-AF65-F5344CB8AC3E}">
        <p14:creationId xmlns:p14="http://schemas.microsoft.com/office/powerpoint/2010/main" val="232484559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8A880E-AD4C-72CA-DA1F-01279D7FB1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A18A0A-BB5C-DC74-E929-1D7716DAB17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1D52F48-FFA4-BBF3-0458-8B772E4B67FE}"/>
              </a:ext>
            </a:extLst>
          </p:cNvPr>
          <p:cNvSpPr>
            <a:spLocks noGrp="1"/>
          </p:cNvSpPr>
          <p:nvPr>
            <p:ph type="body" idx="1"/>
          </p:nvPr>
        </p:nvSpPr>
        <p:spPr/>
        <p:txBody>
          <a:bodyPr/>
          <a:lstStyle/>
          <a:p>
            <a:pPr marL="0" marR="0" lvl="0" indent="0" algn="l" defTabSz="623438"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a:ln>
                  <a:noFill/>
                </a:ln>
                <a:solidFill>
                  <a:srgbClr val="FFFFFF"/>
                </a:solidFill>
                <a:effectLst/>
                <a:uLnTx/>
                <a:uFillTx/>
                <a:latin typeface="Arial" panose="020B0604020202020204"/>
                <a:ea typeface="Source Sans Pro" panose="020B0503030403020204" pitchFamily="34" charset="0"/>
                <a:cs typeface="+mn-cs"/>
              </a:rPr>
              <a:t>The final question we have is “what resources can I use to identify meats and meat alternates that can be served in place of grains at breakfast?”</a:t>
            </a:r>
          </a:p>
          <a:p>
            <a:endParaRPr lang="en-US"/>
          </a:p>
        </p:txBody>
      </p:sp>
      <p:sp>
        <p:nvSpPr>
          <p:cNvPr id="4" name="Slide Number Placeholder 3">
            <a:extLst>
              <a:ext uri="{FF2B5EF4-FFF2-40B4-BE49-F238E27FC236}">
                <a16:creationId xmlns:a16="http://schemas.microsoft.com/office/drawing/2014/main" id="{6C9708CE-A1C9-0B88-2A31-097F1CE3F47C}"/>
              </a:ext>
            </a:extLst>
          </p:cNvPr>
          <p:cNvSpPr>
            <a:spLocks noGrp="1"/>
          </p:cNvSpPr>
          <p:nvPr>
            <p:ph type="sldNum" sz="quarter" idx="5"/>
          </p:nvPr>
        </p:nvSpPr>
        <p:spPr/>
        <p:txBody>
          <a:bodyPr/>
          <a:lstStyle/>
          <a:p>
            <a:pPr marL="0" marR="0" lvl="0" indent="0" algn="r" defTabSz="623438" rtl="0" eaLnBrk="1" fontAlgn="auto" latinLnBrk="0" hangingPunct="1">
              <a:lnSpc>
                <a:spcPct val="100000"/>
              </a:lnSpc>
              <a:spcBef>
                <a:spcPts val="0"/>
              </a:spcBef>
              <a:spcAft>
                <a:spcPts val="0"/>
              </a:spcAft>
              <a:buClrTx/>
              <a:buSzTx/>
              <a:buFontTx/>
              <a:buNone/>
              <a:tabLst/>
              <a:defRPr/>
            </a:pPr>
            <a:fld id="{2C9683A5-9B7C-4217-9A03-3A3F4B8D7FF7}" type="slidenum">
              <a:rPr kumimoji="0" lang="en-US" sz="8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623438" rtl="0" eaLnBrk="1" fontAlgn="auto" latinLnBrk="0" hangingPunct="1">
                <a:lnSpc>
                  <a:spcPct val="100000"/>
                </a:lnSpc>
                <a:spcBef>
                  <a:spcPts val="0"/>
                </a:spcBef>
                <a:spcAft>
                  <a:spcPts val="0"/>
                </a:spcAft>
                <a:buClrTx/>
                <a:buSzTx/>
                <a:buFontTx/>
                <a:buNone/>
                <a:tabLst/>
                <a:defRPr/>
              </a:pPr>
              <a:t>39</a:t>
            </a:fld>
            <a:endParaRPr kumimoji="0" lang="en-US" sz="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3639733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When planning your CACFP menus, follow the Dietary Guidelines for Americans and the Real Food Pyramid’s recommendations</a:t>
            </a:r>
            <a:r>
              <a:rPr kumimoji="0" lang="en-US" sz="2800" b="0" i="0" u="none" strike="noStrike" kern="1200" cap="none" spc="0" normalizeH="0" baseline="0" noProof="0" dirty="0">
                <a:ln>
                  <a:noFill/>
                </a:ln>
                <a:solidFill>
                  <a:prstClr val="white"/>
                </a:solidFill>
                <a:effectLst/>
                <a:uLnTx/>
                <a:uFillTx/>
                <a:latin typeface="Source Sans Pro"/>
                <a:ea typeface="+mn-ea"/>
                <a:cs typeface="+mn-cs"/>
              </a:rPr>
              <a:t> to eat </a:t>
            </a:r>
            <a:r>
              <a:rPr lang="en-US" sz="4000" dirty="0"/>
              <a:t>high-quality, nutrient-dense protein foods as part of a healthy dietary pattern.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Source Sans Pro"/>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Source Sans Pro"/>
                <a:ea typeface="+mn-ea"/>
                <a:cs typeface="+mn-cs"/>
              </a:rPr>
              <a:t>For more information about the Dietary Guidelines and the Real Food Pyramid go to the web address shown on the slide, realfood.gov. Now let’s get started.</a:t>
            </a:r>
          </a:p>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3C18D6D-E537-4EA1-8F04-1DEF1BAC736E}"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4919516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n-US" sz="2400"/>
              <a:t>To identify meats and meat alternates that can be served in place of grains at breakfast use Team Nutrition resources to find meats and meat alternates to serve in place of grains at breakfast. The USDA Food Buying Guide and the Crediting Handbook for the CACFP provide information on creditable foods and the amount(s) to serve to meet meal pattern requirements.  </a:t>
            </a:r>
          </a:p>
          <a:p>
            <a:pPr marL="0" indent="0">
              <a:buNone/>
            </a:pPr>
            <a:endParaRPr lang="en-US" sz="2400"/>
          </a:p>
          <a:p>
            <a:pPr marL="0" indent="0">
              <a:buNone/>
            </a:pPr>
            <a:r>
              <a:rPr lang="en-US" sz="2400"/>
              <a:t>For processed items like sausage or plant‑based products, look for a CN Label or ask the company for a Product Formulation Statement to show how the food credits.</a:t>
            </a:r>
          </a:p>
          <a:p>
            <a:pPr marL="0" indent="0">
              <a:buNone/>
            </a:pPr>
            <a:r>
              <a:rPr lang="en-US" sz="2400"/>
              <a:t>Your State agency or sponsoring organization may also be able to assist you. </a:t>
            </a:r>
          </a:p>
          <a:p>
            <a:endParaRPr lang="en-US"/>
          </a:p>
          <a:p>
            <a:r>
              <a:rPr lang="en-US"/>
              <a:t>Now that concludes the FAQ portion of this webinar. </a:t>
            </a:r>
          </a:p>
        </p:txBody>
      </p:sp>
      <p:sp>
        <p:nvSpPr>
          <p:cNvPr id="4" name="Slide Number Placeholder 3"/>
          <p:cNvSpPr>
            <a:spLocks noGrp="1"/>
          </p:cNvSpPr>
          <p:nvPr>
            <p:ph type="sldNum" sz="quarter" idx="5"/>
          </p:nvPr>
        </p:nvSpPr>
        <p:spPr/>
        <p:txBody>
          <a:bodyPr/>
          <a:lstStyle/>
          <a:p>
            <a:fld id="{C925F789-5C1B-7042-8240-4B2145EBD5A6}" type="slidenum">
              <a:rPr lang="en-US" smtClean="0"/>
              <a:t>40</a:t>
            </a:fld>
            <a:endParaRPr lang="en-US"/>
          </a:p>
        </p:txBody>
      </p:sp>
    </p:spTree>
    <p:extLst>
      <p:ext uri="{BB962C8B-B14F-4D97-AF65-F5344CB8AC3E}">
        <p14:creationId xmlns:p14="http://schemas.microsoft.com/office/powerpoint/2010/main" val="152219594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3010">
              <a:defRPr/>
            </a:pPr>
            <a:r>
              <a:rPr lang="en-US" sz="1200">
                <a:latin typeface="Arial" panose="020B0604020202020204" pitchFamily="34" charset="0"/>
                <a:cs typeface="Arial" panose="020B0604020202020204" pitchFamily="34" charset="0"/>
              </a:rPr>
              <a:t>All Team Nutrition materials are available online from Team Nutrition’s website and are available for free download to anybody who is interested.</a:t>
            </a:r>
          </a:p>
          <a:p>
            <a:pPr defTabSz="933010">
              <a:defRPr/>
            </a:pPr>
            <a:endParaRPr lang="en-US">
              <a:latin typeface="Arial" panose="020B0604020202020204" pitchFamily="34" charset="0"/>
              <a:cs typeface="Arial" panose="020B0604020202020204" pitchFamily="34" charset="0"/>
            </a:endParaRPr>
          </a:p>
          <a:p>
            <a:pPr defTabSz="932884">
              <a:defRPr/>
            </a:pPr>
            <a:r>
              <a:rPr lang="en-US">
                <a:latin typeface="Arial" panose="020B0604020202020204" pitchFamily="34" charset="0"/>
                <a:cs typeface="Arial" panose="020B0604020202020204" pitchFamily="34" charset="0"/>
              </a:rPr>
              <a:t>  </a:t>
            </a:r>
          </a:p>
          <a:p>
            <a:endParaRPr lang="en-US">
              <a:latin typeface="Arial" panose="020B0604020202020204" pitchFamily="34" charset="0"/>
              <a:cs typeface="Arial" panose="020B0604020202020204" pitchFamily="34" charset="0"/>
            </a:endParaRPr>
          </a:p>
          <a:p>
            <a:endParaRPr lang="en-US"/>
          </a:p>
          <a:p>
            <a:endParaRPr lang="en-US"/>
          </a:p>
        </p:txBody>
      </p:sp>
      <p:sp>
        <p:nvSpPr>
          <p:cNvPr id="4" name="Slide Number Placeholder 3"/>
          <p:cNvSpPr>
            <a:spLocks noGrp="1"/>
          </p:cNvSpPr>
          <p:nvPr>
            <p:ph type="sldNum" sz="quarter" idx="5"/>
          </p:nvPr>
        </p:nvSpPr>
        <p:spPr/>
        <p:txBody>
          <a:bodyPr/>
          <a:lstStyle/>
          <a:p>
            <a:fld id="{8A92E9ED-D75D-DF40-B20F-46FB25F50A85}" type="slidenum">
              <a:rPr lang="en-US" smtClean="0"/>
              <a:t>41</a:t>
            </a:fld>
            <a:endParaRPr lang="en-US"/>
          </a:p>
        </p:txBody>
      </p:sp>
    </p:spTree>
    <p:extLst>
      <p:ext uri="{BB962C8B-B14F-4D97-AF65-F5344CB8AC3E}">
        <p14:creationId xmlns:p14="http://schemas.microsoft.com/office/powerpoint/2010/main" val="20841962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latin typeface="Arial" panose="020B0604020202020204" pitchFamily="34" charset="0"/>
                <a:cs typeface="Arial" panose="020B0604020202020204" pitchFamily="34" charset="0"/>
              </a:rPr>
              <a:t>These training slides were provided by U.S. Department of Agriculture's Team Nutrition. If you would like to learn more about Team Nutrition and additional resources available, please visit the website, subscribe to the  e-newsletter, and connect via email at teamnutrition@usda.gov</a:t>
            </a:r>
            <a:r>
              <a:rPr lang="en-US" sz="1200" strike="noStrike" dirty="0">
                <a:latin typeface="Arial" panose="020B0604020202020204" pitchFamily="34" charset="0"/>
                <a:cs typeface="Arial" panose="020B0604020202020204" pitchFamily="34" charset="0"/>
              </a:rPr>
              <a:t>.</a:t>
            </a:r>
          </a:p>
          <a:p>
            <a:endParaRPr lang="en-US" baseline="0" dirty="0"/>
          </a:p>
        </p:txBody>
      </p:sp>
      <p:sp>
        <p:nvSpPr>
          <p:cNvPr id="4" name="Slide Number Placeholder 3"/>
          <p:cNvSpPr>
            <a:spLocks noGrp="1"/>
          </p:cNvSpPr>
          <p:nvPr>
            <p:ph type="sldNum" sz="quarter" idx="5"/>
          </p:nvPr>
        </p:nvSpPr>
        <p:spPr/>
        <p:txBody>
          <a:bodyPr/>
          <a:lstStyle/>
          <a:p>
            <a:fld id="{8A92E9ED-D75D-DF40-B20F-46FB25F50A85}" type="slidenum">
              <a:rPr lang="en-US" smtClean="0"/>
              <a:t>42</a:t>
            </a:fld>
            <a:endParaRPr lang="en-US"/>
          </a:p>
        </p:txBody>
      </p:sp>
    </p:spTree>
    <p:extLst>
      <p:ext uri="{BB962C8B-B14F-4D97-AF65-F5344CB8AC3E}">
        <p14:creationId xmlns:p14="http://schemas.microsoft.com/office/powerpoint/2010/main" val="33089595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aseline="0" dirty="0">
                <a:latin typeface="Arial" panose="020B0604020202020204" pitchFamily="34" charset="0"/>
                <a:cs typeface="Arial" panose="020B0604020202020204" pitchFamily="34" charset="0"/>
              </a:rPr>
              <a:t>Let's get started! As you can see on the screen, today we will discuss how you can serve Meats and Meat Alternates as part of a reimbursable breakfast in the CACFP. </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You can download Team Nutrition’s training</a:t>
            </a:r>
            <a:r>
              <a:rPr lang="en-US" sz="1200" dirty="0">
                <a:latin typeface="Arial" panose="020B0604020202020204" pitchFamily="34" charset="0"/>
                <a:cs typeface="Arial" panose="020B0604020202020204" pitchFamily="34" charset="0"/>
              </a:rPr>
              <a:t> worksheet on this topic by scanning the QR code or visiting the web address listed on the screen. </a:t>
            </a:r>
            <a:r>
              <a:rPr lang="en-US" sz="1200" dirty="0"/>
              <a:t>It is helpful to have the worksheet handy during the webinar. </a:t>
            </a:r>
            <a:endParaRPr lang="en-US" sz="1200" baseline="0" dirty="0">
              <a:latin typeface="Arial" panose="020B0604020202020204" pitchFamily="34" charset="0"/>
              <a:cs typeface="Arial" panose="020B0604020202020204" pitchFamily="34" charset="0"/>
            </a:endParaRPr>
          </a:p>
          <a:p>
            <a:endParaRPr lang="en-US" baseline="0" dirty="0"/>
          </a:p>
          <a:p>
            <a:endParaRPr lang="en-US" baseline="0" dirty="0"/>
          </a:p>
          <a:p>
            <a:endParaRPr lang="en-US" dirty="0"/>
          </a:p>
        </p:txBody>
      </p:sp>
      <p:sp>
        <p:nvSpPr>
          <p:cNvPr id="4" name="Slide Number Placeholder 3"/>
          <p:cNvSpPr>
            <a:spLocks noGrp="1"/>
          </p:cNvSpPr>
          <p:nvPr>
            <p:ph type="sldNum" sz="quarter" idx="5"/>
          </p:nvPr>
        </p:nvSpPr>
        <p:spPr/>
        <p:txBody>
          <a:bodyPr/>
          <a:lstStyle/>
          <a:p>
            <a:fld id="{8A92E9ED-D75D-DF40-B20F-46FB25F50A85}" type="slidenum">
              <a:rPr lang="en-US" smtClean="0"/>
              <a:t>5</a:t>
            </a:fld>
            <a:endParaRPr lang="en-US"/>
          </a:p>
        </p:txBody>
      </p:sp>
    </p:spTree>
    <p:extLst>
      <p:ext uri="{BB962C8B-B14F-4D97-AF65-F5344CB8AC3E}">
        <p14:creationId xmlns:p14="http://schemas.microsoft.com/office/powerpoint/2010/main" val="41795802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aseline="0" dirty="0">
                <a:latin typeface="Arial" panose="020B0604020202020204" pitchFamily="34" charset="0"/>
                <a:cs typeface="Arial" panose="020B0604020202020204" pitchFamily="34" charset="0"/>
              </a:rPr>
              <a:t>The top of the worksheet </a:t>
            </a:r>
            <a:r>
              <a:rPr lang="en-US" sz="1200" dirty="0">
                <a:latin typeface="Arial" panose="020B0604020202020204" pitchFamily="34" charset="0"/>
                <a:cs typeface="Arial" panose="020B0604020202020204" pitchFamily="34" charset="0"/>
              </a:rPr>
              <a:t>states the </a:t>
            </a:r>
            <a:r>
              <a:rPr lang="en-US" sz="1200" baseline="0" dirty="0">
                <a:latin typeface="Arial" panose="020B0604020202020204" pitchFamily="34" charset="0"/>
                <a:cs typeface="Arial" panose="020B0604020202020204" pitchFamily="34" charset="0"/>
              </a:rPr>
              <a:t>requirements for a reimbursable breakfast in the CACFP as well as the flexibility to serve meats and meat alternates in place of grains up to 3 times per week.</a:t>
            </a:r>
            <a:r>
              <a:rPr lang="en-US" sz="1200" dirty="0">
                <a:latin typeface="Arial" panose="020B0604020202020204" pitchFamily="34" charset="0"/>
                <a:cs typeface="Arial" panose="020B0604020202020204" pitchFamily="34" charset="0"/>
              </a:rPr>
              <a:t>  </a:t>
            </a:r>
            <a:endParaRPr lang="en-US" sz="1200" baseline="0" dirty="0">
              <a:latin typeface="Arial" panose="020B0604020202020204" pitchFamily="34" charset="0"/>
              <a:cs typeface="Arial" panose="020B0604020202020204" pitchFamily="34" charset="0"/>
            </a:endParaRPr>
          </a:p>
          <a:p>
            <a:endParaRPr lang="en-US" baseline="0" dirty="0"/>
          </a:p>
          <a:p>
            <a:endParaRPr lang="en-US" baseline="0" dirty="0"/>
          </a:p>
        </p:txBody>
      </p:sp>
      <p:sp>
        <p:nvSpPr>
          <p:cNvPr id="4" name="Slide Number Placeholder 3"/>
          <p:cNvSpPr>
            <a:spLocks noGrp="1"/>
          </p:cNvSpPr>
          <p:nvPr>
            <p:ph type="sldNum" sz="quarter" idx="5"/>
          </p:nvPr>
        </p:nvSpPr>
        <p:spPr/>
        <p:txBody>
          <a:bodyPr/>
          <a:lstStyle/>
          <a:p>
            <a:fld id="{8A92E9ED-D75D-DF40-B20F-46FB25F50A85}" type="slidenum">
              <a:rPr lang="en-US" smtClean="0"/>
              <a:t>6</a:t>
            </a:fld>
            <a:endParaRPr lang="en-US"/>
          </a:p>
        </p:txBody>
      </p:sp>
    </p:spTree>
    <p:extLst>
      <p:ext uri="{BB962C8B-B14F-4D97-AF65-F5344CB8AC3E}">
        <p14:creationId xmlns:p14="http://schemas.microsoft.com/office/powerpoint/2010/main" val="31255022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5327" y="4480003"/>
            <a:ext cx="5642610" cy="4099453"/>
          </a:xfrm>
        </p:spPr>
        <p:txBody>
          <a:bodyPr/>
          <a:lstStyle/>
          <a:p>
            <a:r>
              <a:rPr lang="en-US" sz="1200" baseline="0">
                <a:latin typeface="Arial" panose="020B0604020202020204" pitchFamily="34" charset="0"/>
                <a:cs typeface="Arial" panose="020B0604020202020204" pitchFamily="34" charset="0"/>
              </a:rPr>
              <a:t>For each meal component, there is a minimum amount that must be served for </a:t>
            </a:r>
            <a:r>
              <a:rPr lang="en-US" sz="1200">
                <a:latin typeface="Arial" panose="020B0604020202020204" pitchFamily="34" charset="0"/>
                <a:cs typeface="Arial" panose="020B0604020202020204" pitchFamily="34" charset="0"/>
              </a:rPr>
              <a:t>the food to be counted as part of a reimbursable meal. For instance, at breakfast, children 3 through 5 years old must receive at least:</a:t>
            </a:r>
          </a:p>
          <a:p>
            <a:endParaRPr lang="en-US" sz="1200">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1200">
                <a:latin typeface="Arial" panose="020B0604020202020204" pitchFamily="34" charset="0"/>
                <a:cs typeface="Arial" panose="020B0604020202020204" pitchFamily="34" charset="0"/>
              </a:rPr>
              <a:t>6 fluid</a:t>
            </a:r>
            <a:r>
              <a:rPr lang="en-US" sz="1200" baseline="0">
                <a:latin typeface="Arial" panose="020B0604020202020204" pitchFamily="34" charset="0"/>
                <a:cs typeface="Arial" panose="020B0604020202020204" pitchFamily="34" charset="0"/>
              </a:rPr>
              <a:t> ounces, or ¾ cup, of milk;</a:t>
            </a:r>
          </a:p>
          <a:p>
            <a:pPr marL="171450" indent="-171450">
              <a:buFont typeface="Wingdings" panose="05000000000000000000" pitchFamily="2" charset="2"/>
              <a:buChar char="q"/>
            </a:pPr>
            <a:r>
              <a:rPr lang="en-US" sz="1200" baseline="0">
                <a:latin typeface="Arial" panose="020B0604020202020204" pitchFamily="34" charset="0"/>
                <a:cs typeface="Arial" panose="020B0604020202020204" pitchFamily="34" charset="0"/>
              </a:rPr>
              <a:t>½ cup of vegetables, fruit, or both, and </a:t>
            </a:r>
          </a:p>
          <a:p>
            <a:pPr marL="171450" indent="-171450">
              <a:buFont typeface="Wingdings" panose="05000000000000000000" pitchFamily="2" charset="2"/>
              <a:buChar char="q"/>
            </a:pPr>
            <a:r>
              <a:rPr lang="en-US" sz="1200" baseline="0">
                <a:latin typeface="Arial" panose="020B0604020202020204" pitchFamily="34" charset="0"/>
                <a:cs typeface="Arial" panose="020B0604020202020204" pitchFamily="34" charset="0"/>
              </a:rPr>
              <a:t>½ ounce equivalent of grains. </a:t>
            </a:r>
          </a:p>
          <a:p>
            <a:endParaRPr lang="en-US" sz="1200" baseline="0">
              <a:latin typeface="Arial" panose="020B0604020202020204" pitchFamily="34" charset="0"/>
              <a:cs typeface="Arial" panose="020B0604020202020204" pitchFamily="34" charset="0"/>
            </a:endParaRPr>
          </a:p>
          <a:p>
            <a:endParaRPr lang="en-US" sz="1200" baseline="0">
              <a:latin typeface="Arial" panose="020B0604020202020204" pitchFamily="34" charset="0"/>
              <a:cs typeface="Arial" panose="020B0604020202020204" pitchFamily="34" charset="0"/>
            </a:endParaRPr>
          </a:p>
          <a:p>
            <a:r>
              <a:rPr lang="en-US" sz="1200" baseline="0">
                <a:latin typeface="Arial" panose="020B0604020202020204" pitchFamily="34" charset="0"/>
                <a:cs typeface="Arial" panose="020B0604020202020204" pitchFamily="34" charset="0"/>
              </a:rPr>
              <a:t>You also have the option to serve creditable meats </a:t>
            </a:r>
            <a:r>
              <a:rPr lang="en-US" sz="1200">
                <a:latin typeface="Arial" panose="020B0604020202020204" pitchFamily="34" charset="0"/>
                <a:cs typeface="Arial" panose="020B0604020202020204" pitchFamily="34" charset="0"/>
              </a:rPr>
              <a:t>and/or </a:t>
            </a:r>
            <a:r>
              <a:rPr lang="en-US" sz="1200" baseline="0">
                <a:latin typeface="Arial" panose="020B0604020202020204" pitchFamily="34" charset="0"/>
                <a:cs typeface="Arial" panose="020B0604020202020204" pitchFamily="34" charset="0"/>
              </a:rPr>
              <a:t>meat alternates in place of grains at breakfast up to three times per week.  As many of you know, meats and meat alternates are foods such as eggs, ham, turkey, nut butters, yogurt, cheese, cottage cheese, tofu, and beans, just to name a few. </a:t>
            </a:r>
          </a:p>
          <a:p>
            <a:endParaRPr lang="en-US" sz="1200">
              <a:latin typeface="Arial" panose="020B0604020202020204" pitchFamily="34" charset="0"/>
              <a:cs typeface="Arial" panose="020B0604020202020204" pitchFamily="34" charset="0"/>
            </a:endParaRPr>
          </a:p>
          <a:p>
            <a:pPr marL="0" marR="0" lvl="0" indent="0" algn="l" defTabSz="685800" rtl="0" eaLnBrk="1" fontAlgn="auto" latinLnBrk="0" hangingPunct="1">
              <a:lnSpc>
                <a:spcPct val="100000"/>
              </a:lnSpc>
              <a:spcBef>
                <a:spcPts val="0"/>
              </a:spcBef>
              <a:spcAft>
                <a:spcPts val="0"/>
              </a:spcAft>
              <a:buClrTx/>
              <a:buSzTx/>
              <a:buFontTx/>
              <a:buNone/>
              <a:tabLst/>
              <a:defRPr/>
            </a:pPr>
            <a:r>
              <a:rPr lang="en-US" sz="1200" baseline="0">
                <a:latin typeface="Arial" panose="020B0604020202020204" pitchFamily="34" charset="0"/>
                <a:cs typeface="Arial" panose="020B0604020202020204" pitchFamily="34" charset="0"/>
              </a:rPr>
              <a:t>When using this flexibility, the amount of meats and meat alternates provided must be equal to or greater than the amount of grains required for the age group being served. </a:t>
            </a:r>
          </a:p>
          <a:p>
            <a:endParaRPr lang="en-US" sz="120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8A92E9ED-D75D-DF40-B20F-46FB25F50A85}" type="slidenum">
              <a:rPr lang="en-US" smtClean="0"/>
              <a:t>7</a:t>
            </a:fld>
            <a:endParaRPr lang="en-US"/>
          </a:p>
        </p:txBody>
      </p:sp>
    </p:spTree>
    <p:extLst>
      <p:ext uri="{BB962C8B-B14F-4D97-AF65-F5344CB8AC3E}">
        <p14:creationId xmlns:p14="http://schemas.microsoft.com/office/powerpoint/2010/main" val="17451900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242BF9-A664-F808-7F4F-4DEEAD3FA6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E1F0964-4A99-68FC-00E7-4FB755C7DE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D5788D-CB20-CBA6-F77F-F70D955F1951}"/>
              </a:ext>
            </a:extLst>
          </p:cNvPr>
          <p:cNvSpPr>
            <a:spLocks noGrp="1"/>
          </p:cNvSpPr>
          <p:nvPr>
            <p:ph type="body" idx="1"/>
          </p:nvPr>
        </p:nvSpPr>
        <p:spPr>
          <a:xfrm>
            <a:off x="705327" y="4480003"/>
            <a:ext cx="5642610" cy="4099453"/>
          </a:xfrm>
        </p:spPr>
        <p:txBody>
          <a:bodyPr/>
          <a:lstStyle/>
          <a:p>
            <a:r>
              <a:rPr lang="en-US" sz="1200" baseline="0" dirty="0">
                <a:latin typeface="Arial" panose="020B0604020202020204" pitchFamily="34" charset="0"/>
                <a:cs typeface="Arial" panose="020B0604020202020204" pitchFamily="34" charset="0"/>
              </a:rPr>
              <a:t>Another example might be that for 6 through 12 and 13 through 18-year-olds you serve at least:</a:t>
            </a:r>
            <a:endParaRPr lang="en-US" sz="1200" dirty="0">
              <a:latin typeface="Arial" panose="020B0604020202020204" pitchFamily="34" charset="0"/>
              <a:cs typeface="Arial" panose="020B0604020202020204" pitchFamily="34" charset="0"/>
            </a:endParaRPr>
          </a:p>
          <a:p>
            <a:endParaRPr lang="en-US" sz="1200" dirty="0">
              <a:latin typeface="Arial" panose="020B0604020202020204" pitchFamily="34" charset="0"/>
              <a:cs typeface="Arial" panose="020B0604020202020204" pitchFamily="34" charset="0"/>
            </a:endParaRPr>
          </a:p>
          <a:p>
            <a:pPr marL="171450" indent="-171450">
              <a:buFont typeface="Wingdings" panose="05000000000000000000" pitchFamily="2" charset="2"/>
              <a:buChar char="q"/>
            </a:pPr>
            <a:r>
              <a:rPr lang="en-US" sz="1200" dirty="0">
                <a:latin typeface="Arial" panose="020B0604020202020204" pitchFamily="34" charset="0"/>
                <a:cs typeface="Arial" panose="020B0604020202020204" pitchFamily="34" charset="0"/>
              </a:rPr>
              <a:t>8 fluid</a:t>
            </a:r>
            <a:r>
              <a:rPr lang="en-US" sz="1200" baseline="0" dirty="0">
                <a:latin typeface="Arial" panose="020B0604020202020204" pitchFamily="34" charset="0"/>
                <a:cs typeface="Arial" panose="020B0604020202020204" pitchFamily="34" charset="0"/>
              </a:rPr>
              <a:t> ounces, or 1 cup, of milk;</a:t>
            </a:r>
          </a:p>
          <a:p>
            <a:pPr marL="171450" indent="-171450">
              <a:buFont typeface="Wingdings" panose="05000000000000000000" pitchFamily="2" charset="2"/>
              <a:buChar char="q"/>
            </a:pPr>
            <a:r>
              <a:rPr lang="en-US" sz="1200" baseline="0" dirty="0">
                <a:latin typeface="Arial" panose="020B0604020202020204" pitchFamily="34" charset="0"/>
                <a:cs typeface="Arial" panose="020B0604020202020204" pitchFamily="34" charset="0"/>
              </a:rPr>
              <a:t>½ cup of vegetables, fruit, or both, and </a:t>
            </a:r>
          </a:p>
          <a:p>
            <a:pPr marL="171450" indent="-171450">
              <a:buFont typeface="Wingdings" panose="05000000000000000000" pitchFamily="2" charset="2"/>
              <a:buChar char="q"/>
            </a:pPr>
            <a:r>
              <a:rPr lang="en-US" sz="1200" baseline="0" dirty="0">
                <a:latin typeface="Arial" panose="020B0604020202020204" pitchFamily="34" charset="0"/>
                <a:cs typeface="Arial" panose="020B0604020202020204" pitchFamily="34" charset="0"/>
              </a:rPr>
              <a:t>1 ounce equivalent of grains. </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You also have the option to serve creditable meats </a:t>
            </a:r>
            <a:r>
              <a:rPr lang="en-US" sz="1200" dirty="0">
                <a:latin typeface="Arial" panose="020B0604020202020204" pitchFamily="34" charset="0"/>
                <a:cs typeface="Arial" panose="020B0604020202020204" pitchFamily="34" charset="0"/>
              </a:rPr>
              <a:t>and/or </a:t>
            </a:r>
            <a:r>
              <a:rPr lang="en-US" sz="1200" baseline="0" dirty="0">
                <a:latin typeface="Arial" panose="020B0604020202020204" pitchFamily="34" charset="0"/>
                <a:cs typeface="Arial" panose="020B0604020202020204" pitchFamily="34" charset="0"/>
              </a:rPr>
              <a:t>meat alternates in place of grains at breakfast up to three times per week.  As many of you know, meats and meat alternates are foods such as eggs, ham, turkey, nut butters, yogurt, cheese, cottage cheese, tofu, and beans, just to name a few. </a:t>
            </a:r>
          </a:p>
          <a:p>
            <a:endParaRPr lang="en-US" sz="1200" baseline="0" dirty="0">
              <a:latin typeface="Arial" panose="020B0604020202020204" pitchFamily="34" charset="0"/>
              <a:cs typeface="Arial" panose="020B0604020202020204" pitchFamily="34" charset="0"/>
            </a:endParaRPr>
          </a:p>
          <a:p>
            <a:r>
              <a:rPr lang="en-US" sz="1200" baseline="0" dirty="0">
                <a:latin typeface="Arial" panose="020B0604020202020204" pitchFamily="34" charset="0"/>
                <a:cs typeface="Arial" panose="020B0604020202020204" pitchFamily="34" charset="0"/>
              </a:rPr>
              <a:t>When using this flexibility, the amount of meats and meat alternates provided must be equal to or greater than the amount of grains required for the age group being served. </a:t>
            </a:r>
          </a:p>
          <a:p>
            <a:endParaRPr lang="en-US" sz="1200" baseline="0" dirty="0">
              <a:latin typeface="Arial" panose="020B0604020202020204" pitchFamily="34" charset="0"/>
              <a:cs typeface="Arial" panose="020B0604020202020204" pitchFamily="34" charset="0"/>
            </a:endParaRPr>
          </a:p>
        </p:txBody>
      </p:sp>
      <p:sp>
        <p:nvSpPr>
          <p:cNvPr id="4" name="Slide Number Placeholder 3">
            <a:extLst>
              <a:ext uri="{FF2B5EF4-FFF2-40B4-BE49-F238E27FC236}">
                <a16:creationId xmlns:a16="http://schemas.microsoft.com/office/drawing/2014/main" id="{0D9B31C5-08AA-738B-DFBD-428E9B0583B8}"/>
              </a:ext>
            </a:extLst>
          </p:cNvPr>
          <p:cNvSpPr>
            <a:spLocks noGrp="1"/>
          </p:cNvSpPr>
          <p:nvPr>
            <p:ph type="sldNum" sz="quarter" idx="5"/>
          </p:nvPr>
        </p:nvSpPr>
        <p:spPr/>
        <p:txBody>
          <a:bodyPr/>
          <a:lstStyle/>
          <a:p>
            <a:fld id="{8A92E9ED-D75D-DF40-B20F-46FB25F50A85}" type="slidenum">
              <a:rPr lang="en-US" smtClean="0"/>
              <a:t>8</a:t>
            </a:fld>
            <a:endParaRPr lang="en-US"/>
          </a:p>
        </p:txBody>
      </p:sp>
    </p:spTree>
    <p:extLst>
      <p:ext uri="{BB962C8B-B14F-4D97-AF65-F5344CB8AC3E}">
        <p14:creationId xmlns:p14="http://schemas.microsoft.com/office/powerpoint/2010/main" val="38624932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4974">
              <a:defRPr/>
            </a:pPr>
            <a:r>
              <a:rPr lang="en-US" sz="1200" baseline="0">
                <a:latin typeface="Arial" panose="020B0604020202020204" pitchFamily="34" charset="0"/>
                <a:cs typeface="Arial" panose="020B0604020202020204" pitchFamily="34" charset="0"/>
              </a:rPr>
              <a:t>If you wanted to serve meats or meat alternates at breakfast to your 3 through five year olds, you would keep the ¾ cup of milk, the ½ cup of vegetables and/or fruit, and then serve a ½ oz. equivalent of meats/meat alternates instead of a grain. </a:t>
            </a:r>
          </a:p>
          <a:p>
            <a:pPr defTabSz="934974">
              <a:defRPr/>
            </a:pPr>
            <a:endParaRPr lang="en-US" sz="1200">
              <a:latin typeface="Arial" panose="020B0604020202020204" pitchFamily="34" charset="0"/>
              <a:cs typeface="Arial" panose="020B0604020202020204" pitchFamily="34" charset="0"/>
            </a:endParaRPr>
          </a:p>
          <a:p>
            <a:pPr defTabSz="934974">
              <a:defRPr/>
            </a:pPr>
            <a:r>
              <a:rPr lang="en-US" sz="1200" baseline="0">
                <a:latin typeface="Arial" panose="020B0604020202020204" pitchFamily="34" charset="0"/>
                <a:cs typeface="Arial" panose="020B0604020202020204" pitchFamily="34" charset="0"/>
              </a:rPr>
              <a:t>Because the meat or meat alternate is replacing the grain, you do not have to serve a grain. You can use this flexibility up to three times per week, no matter how many days your center or home is open.</a:t>
            </a:r>
          </a:p>
          <a:p>
            <a:pPr defTabSz="934974">
              <a:defRPr/>
            </a:pPr>
            <a:endParaRPr lang="en-US" sz="120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a:solidFill>
                  <a:schemeClr val="tx1"/>
                </a:solidFill>
                <a:effectLst/>
                <a:latin typeface="+mn-lt"/>
                <a:ea typeface="+mn-ea"/>
                <a:cs typeface="+mn-cs"/>
              </a:rPr>
              <a:t>Whether your site is open three days per week or seven days per week, you may serve meats/meat alternates in place of grains at breakfast up to three times per wee</a:t>
            </a:r>
            <a:endParaRPr lang="en-US" baseline="0"/>
          </a:p>
          <a:p>
            <a:endParaRPr lang="en-US" baseline="0"/>
          </a:p>
          <a:p>
            <a:endParaRPr lang="en-US"/>
          </a:p>
        </p:txBody>
      </p:sp>
      <p:sp>
        <p:nvSpPr>
          <p:cNvPr id="4" name="Slide Number Placeholder 3"/>
          <p:cNvSpPr>
            <a:spLocks noGrp="1"/>
          </p:cNvSpPr>
          <p:nvPr>
            <p:ph type="sldNum" sz="quarter" idx="5"/>
          </p:nvPr>
        </p:nvSpPr>
        <p:spPr/>
        <p:txBody>
          <a:bodyPr/>
          <a:lstStyle/>
          <a:p>
            <a:fld id="{8A92E9ED-D75D-DF40-B20F-46FB25F50A85}" type="slidenum">
              <a:rPr lang="en-US" smtClean="0"/>
              <a:t>9</a:t>
            </a:fld>
            <a:endParaRPr lang="en-US"/>
          </a:p>
        </p:txBody>
      </p:sp>
    </p:spTree>
    <p:extLst>
      <p:ext uri="{BB962C8B-B14F-4D97-AF65-F5344CB8AC3E}">
        <p14:creationId xmlns:p14="http://schemas.microsoft.com/office/powerpoint/2010/main" val="31260791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Master" Target="../slideMasters/slideMaster8.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emf"/><Relationship Id="rId1" Type="http://schemas.openxmlformats.org/officeDocument/2006/relationships/slideMaster" Target="../slideMasters/slideMaster8.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8.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ag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C7233-CC69-E946-8617-77D442B76BB7}"/>
              </a:ext>
            </a:extLst>
          </p:cNvPr>
          <p:cNvSpPr>
            <a:spLocks noGrp="1"/>
          </p:cNvSpPr>
          <p:nvPr>
            <p:ph type="ctrTitle"/>
          </p:nvPr>
        </p:nvSpPr>
        <p:spPr>
          <a:xfrm>
            <a:off x="365760" y="1143000"/>
            <a:ext cx="7372350" cy="573957"/>
          </a:xfrm>
          <a:prstGeom prst="rect">
            <a:avLst/>
          </a:prstGeom>
        </p:spPr>
        <p:txBody>
          <a:bodyPr lIns="0" tIns="0" rIns="0" bIns="0" anchor="t" anchorCtr="0">
            <a:normAutofit/>
          </a:bodyPr>
          <a:lstStyle>
            <a:lvl1pPr algn="l">
              <a:defRPr sz="4000" b="1" i="0">
                <a:solidFill>
                  <a:srgbClr val="403064"/>
                </a:solidFill>
                <a:latin typeface="Helvetica" pitchFamily="2" charset="0"/>
              </a:defRPr>
            </a:lvl1pPr>
          </a:lstStyle>
          <a:p>
            <a:r>
              <a:rPr lang="en-US"/>
              <a:t>Click to edit Master title style</a:t>
            </a:r>
          </a:p>
        </p:txBody>
      </p:sp>
      <p:sp>
        <p:nvSpPr>
          <p:cNvPr id="3" name="Subtitle 2">
            <a:extLst>
              <a:ext uri="{FF2B5EF4-FFF2-40B4-BE49-F238E27FC236}">
                <a16:creationId xmlns:a16="http://schemas.microsoft.com/office/drawing/2014/main" id="{241D46D9-FA02-184B-9A52-0C4ABB7EFD14}"/>
              </a:ext>
            </a:extLst>
          </p:cNvPr>
          <p:cNvSpPr>
            <a:spLocks noGrp="1"/>
          </p:cNvSpPr>
          <p:nvPr>
            <p:ph type="subTitle" idx="1"/>
          </p:nvPr>
        </p:nvSpPr>
        <p:spPr>
          <a:xfrm>
            <a:off x="365760" y="3657600"/>
            <a:ext cx="5199656" cy="675005"/>
          </a:xfrm>
          <a:prstGeom prst="rect">
            <a:avLst/>
          </a:prstGeom>
        </p:spPr>
        <p:txBody>
          <a:bodyPr/>
          <a:lstStyle>
            <a:lvl1pPr marL="0" indent="0" algn="l">
              <a:lnSpc>
                <a:spcPts val="2800"/>
              </a:lnSpc>
              <a:buNone/>
              <a:defRPr sz="2200" b="0" i="0">
                <a:solidFill>
                  <a:schemeClr val="tx1">
                    <a:lumMod val="65000"/>
                    <a:lumOff val="35000"/>
                  </a:schemeClr>
                </a:solidFill>
                <a:latin typeface="Helvetica"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8952806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General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1891826"/>
            <a:ext cx="3037398" cy="1669773"/>
          </a:xfrm>
          <a:prstGeom prst="rect">
            <a:avLst/>
          </a:prstGeom>
        </p:spPr>
        <p:txBody>
          <a:bodyPr lIns="137160" tIns="228600" rIns="45720" bIns="0" anchor="t" anchorCtr="0"/>
          <a:lstStyle>
            <a:lvl1pPr>
              <a:lnSpc>
                <a:spcPct val="100000"/>
              </a:lnSpc>
              <a:defRPr sz="2800">
                <a:solidFill>
                  <a:srgbClr val="403064"/>
                </a:solidFill>
              </a:defRPr>
            </a:lvl1pPr>
          </a:lstStyle>
          <a:p>
            <a:r>
              <a:rPr lang="en-US"/>
              <a:t>Click to edit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3657600" y="1132885"/>
            <a:ext cx="3868737" cy="312738"/>
          </a:xfrm>
          <a:prstGeom prst="rect">
            <a:avLst/>
          </a:prstGeom>
        </p:spPr>
        <p:txBody>
          <a:bodyPr lIns="0" anchor="t" anchorCtr="0"/>
          <a:lstStyle>
            <a:lvl1pPr marL="0" indent="0">
              <a:buNone/>
              <a:defRPr sz="20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hasCustomPrompt="1"/>
          </p:nvPr>
        </p:nvSpPr>
        <p:spPr>
          <a:xfrm>
            <a:off x="3657600" y="1584963"/>
            <a:ext cx="3868737" cy="613726"/>
          </a:xfrm>
          <a:prstGeom prst="rect">
            <a:avLst/>
          </a:prstGeom>
        </p:spPr>
        <p:txBody>
          <a:bodyPr/>
          <a:lstStyle>
            <a:lvl1pPr marL="274320" indent="-274320">
              <a:buClr>
                <a:srgbClr val="403064"/>
              </a:buClr>
              <a:buFontTx/>
              <a:buBlip>
                <a:blip r:embed="rId2"/>
              </a:buBlip>
              <a:defRPr sz="2000" b="0" i="0">
                <a:solidFill>
                  <a:schemeClr val="tx1">
                    <a:lumMod val="65000"/>
                    <a:lumOff val="35000"/>
                  </a:schemeClr>
                </a:solidFill>
                <a:latin typeface="Helvetica" pitchFamily="2" charset="0"/>
              </a:defRPr>
            </a:lvl1pPr>
            <a:lvl5pPr marL="1828800" indent="0">
              <a:buNone/>
              <a:defRPr/>
            </a:lvl5pPr>
          </a:lstStyle>
          <a:p>
            <a:pPr lvl="0"/>
            <a:r>
              <a:rPr lang="en-US"/>
              <a:t> Edit Master text styles</a:t>
            </a:r>
          </a:p>
        </p:txBody>
      </p:sp>
    </p:spTree>
    <p:extLst>
      <p:ext uri="{BB962C8B-B14F-4D97-AF65-F5344CB8AC3E}">
        <p14:creationId xmlns:p14="http://schemas.microsoft.com/office/powerpoint/2010/main" val="29862798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General Slid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1"/>
            <a:ext cx="8436334" cy="850790"/>
          </a:xfrm>
          <a:prstGeom prst="rect">
            <a:avLst/>
          </a:prstGeom>
        </p:spPr>
        <p:txBody>
          <a:bodyPr lIns="365760" tIns="228600" rIns="45720" bIns="0" anchor="t" anchorCtr="0"/>
          <a:lstStyle>
            <a:lvl1pPr>
              <a:lnSpc>
                <a:spcPct val="100000"/>
              </a:lnSpc>
              <a:defRPr sz="3200">
                <a:solidFill>
                  <a:srgbClr val="403064"/>
                </a:solidFill>
              </a:defRPr>
            </a:lvl1pPr>
          </a:lstStyle>
          <a:p>
            <a:r>
              <a:rPr lang="en-US"/>
              <a:t>Click to edit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360363" y="1088744"/>
            <a:ext cx="3868737" cy="312738"/>
          </a:xfrm>
          <a:prstGeom prst="rect">
            <a:avLst/>
          </a:prstGeom>
        </p:spPr>
        <p:txBody>
          <a:bodyPr lIns="0" anchor="t" anchorCtr="0"/>
          <a:lstStyle>
            <a:lvl1pPr marL="0" indent="0">
              <a:buNone/>
              <a:defRPr sz="18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p:nvPr>
        </p:nvSpPr>
        <p:spPr>
          <a:xfrm>
            <a:off x="360363" y="1461805"/>
            <a:ext cx="3868737" cy="613726"/>
          </a:xfrm>
          <a:prstGeom prst="rect">
            <a:avLst/>
          </a:prstGeom>
        </p:spPr>
        <p:txBody>
          <a:bodyPr/>
          <a:lstStyle>
            <a:lvl1pPr marL="0" indent="-137160">
              <a:buClr>
                <a:srgbClr val="403064"/>
              </a:buClr>
              <a:buFont typeface="Arial" panose="020B0604020202020204" pitchFamily="34" charset="0"/>
              <a:buChar char="•"/>
              <a:defRPr sz="1800" b="0" i="0">
                <a:solidFill>
                  <a:schemeClr val="tx1">
                    <a:lumMod val="65000"/>
                    <a:lumOff val="35000"/>
                  </a:schemeClr>
                </a:solidFill>
                <a:latin typeface="Helvetica" pitchFamily="2" charset="0"/>
              </a:defRPr>
            </a:lvl1pPr>
            <a:lvl5pPr marL="1828800" indent="0">
              <a:buNone/>
              <a:defRPr/>
            </a:lvl5pPr>
          </a:lstStyle>
          <a:p>
            <a:pPr lvl="0"/>
            <a:r>
              <a:rPr lang="en-US"/>
              <a:t>Edit Master text styles</a:t>
            </a:r>
          </a:p>
        </p:txBody>
      </p:sp>
    </p:spTree>
    <p:extLst>
      <p:ext uri="{BB962C8B-B14F-4D97-AF65-F5344CB8AC3E}">
        <p14:creationId xmlns:p14="http://schemas.microsoft.com/office/powerpoint/2010/main" val="24045501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Blank Whit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6B70F61-E21A-FA45-720C-C6F9A2F3C12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alphaModFix amt="15000"/>
            <a:extLst>
              <a:ext uri="{28A0092B-C50C-407E-A947-70E740481C1C}">
                <a14:useLocalDpi xmlns:a14="http://schemas.microsoft.com/office/drawing/2010/main" val="0"/>
              </a:ext>
            </a:extLst>
          </a:blip>
          <a:srcRect l="3706" r="3706" b="49431"/>
          <a:stretch/>
        </p:blipFill>
        <p:spPr>
          <a:xfrm>
            <a:off x="-1" y="3250266"/>
            <a:ext cx="9144001" cy="1893235"/>
          </a:xfrm>
          <a:prstGeom prst="rect">
            <a:avLst/>
          </a:prstGeom>
        </p:spPr>
      </p:pic>
      <p:sp>
        <p:nvSpPr>
          <p:cNvPr id="3" name="Title 3">
            <a:extLst>
              <a:ext uri="{FF2B5EF4-FFF2-40B4-BE49-F238E27FC236}">
                <a16:creationId xmlns:a16="http://schemas.microsoft.com/office/drawing/2014/main" id="{DB996B33-5E1F-371A-5216-AC3DE9C323E9}"/>
              </a:ext>
            </a:extLst>
          </p:cNvPr>
          <p:cNvSpPr>
            <a:spLocks noGrp="1"/>
          </p:cNvSpPr>
          <p:nvPr>
            <p:ph type="title" hasCustomPrompt="1"/>
          </p:nvPr>
        </p:nvSpPr>
        <p:spPr>
          <a:xfrm>
            <a:off x="584488" y="265201"/>
            <a:ext cx="8102312" cy="794036"/>
          </a:xfrm>
          <a:prstGeom prst="rect">
            <a:avLst/>
          </a:prstGeom>
        </p:spPr>
        <p:txBody>
          <a:bodyPr lIns="0" tIns="0" rIns="0" bIns="0"/>
          <a:lstStyle>
            <a:lvl1pPr>
              <a:lnSpc>
                <a:spcPts val="3068"/>
              </a:lnSpc>
              <a:spcAft>
                <a:spcPts val="920"/>
              </a:spcAft>
              <a:defRPr sz="2700" b="0" i="0">
                <a:solidFill>
                  <a:schemeClr val="accent5"/>
                </a:solidFill>
                <a:latin typeface="+mj-lt"/>
              </a:defRPr>
            </a:lvl1pPr>
          </a:lstStyle>
          <a:p>
            <a:r>
              <a:rPr lang="en-US"/>
              <a:t>Title or key takeaway</a:t>
            </a:r>
          </a:p>
        </p:txBody>
      </p:sp>
      <p:sp>
        <p:nvSpPr>
          <p:cNvPr id="6" name="Holder 6">
            <a:extLst>
              <a:ext uri="{FF2B5EF4-FFF2-40B4-BE49-F238E27FC236}">
                <a16:creationId xmlns:a16="http://schemas.microsoft.com/office/drawing/2014/main" id="{24F118F5-607C-BE41-8D91-D0DAB0F9F289}"/>
              </a:ext>
            </a:extLst>
          </p:cNvPr>
          <p:cNvSpPr txBox="1">
            <a:spLocks/>
          </p:cNvSpPr>
          <p:nvPr userDrawn="1"/>
        </p:nvSpPr>
        <p:spPr>
          <a:xfrm>
            <a:off x="6943725" y="4938928"/>
            <a:ext cx="2103120" cy="110171"/>
          </a:xfrm>
          <a:prstGeom prst="rect">
            <a:avLst/>
          </a:prstGeom>
        </p:spPr>
        <p:txBody>
          <a:bodyPr lIns="0" tIns="0" rIns="0" bIns="0"/>
          <a:lstStyle>
            <a:defPPr>
              <a:defRPr lang="en-US"/>
            </a:defPPr>
            <a:lvl1pPr marL="0" algn="r" defTabSz="914400" rtl="0" eaLnBrk="1" latinLnBrk="0" hangingPunct="1">
              <a:defRPr sz="1400" b="0" i="0" kern="1200">
                <a:solidFill>
                  <a:schemeClr val="tx1"/>
                </a:solidFill>
                <a:latin typeface="Source Sans Pro" panose="020B0503030403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z="716" b="0" smtClean="0">
                <a:solidFill>
                  <a:schemeClr val="tx1"/>
                </a:solidFill>
                <a:latin typeface="+mj-lt"/>
              </a:rPr>
              <a:pPr/>
              <a:t>‹#›</a:t>
            </a:fld>
            <a:endParaRPr lang="en-US" sz="716" b="0">
              <a:solidFill>
                <a:schemeClr val="tx1"/>
              </a:solidFill>
              <a:latin typeface="+mj-lt"/>
            </a:endParaRPr>
          </a:p>
        </p:txBody>
      </p:sp>
      <p:pic>
        <p:nvPicPr>
          <p:cNvPr id="5" name="Picture 4" descr="USDA Food and Nutrition Service logo">
            <a:extLst>
              <a:ext uri="{FF2B5EF4-FFF2-40B4-BE49-F238E27FC236}">
                <a16:creationId xmlns:a16="http://schemas.microsoft.com/office/drawing/2014/main" id="{FC1462C3-BAD8-D9AE-B39C-F8E5237F20D7}"/>
              </a:ext>
              <a:ext uri="{C183D7F6-B498-43B3-948B-1728B52AA6E4}">
                <adec:decorative xmlns:adec="http://schemas.microsoft.com/office/drawing/2017/decorative" val="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1288" y="4761432"/>
            <a:ext cx="2103120" cy="287668"/>
          </a:xfrm>
          <a:prstGeom prst="rect">
            <a:avLst/>
          </a:prstGeom>
        </p:spPr>
      </p:pic>
    </p:spTree>
    <p:extLst>
      <p:ext uri="{BB962C8B-B14F-4D97-AF65-F5344CB8AC3E}">
        <p14:creationId xmlns:p14="http://schemas.microsoft.com/office/powerpoint/2010/main" val="3701471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userDrawn="1">
  <p:cSld name="Agenda Green">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BE66AE7-4BBA-8A8E-703B-35618EFD8B4C}"/>
              </a:ext>
              <a:ext uri="{C183D7F6-B498-43B3-948B-1728B52AA6E4}">
                <adec:decorative xmlns:adec="http://schemas.microsoft.com/office/drawing/2017/decorative" val="1"/>
              </a:ext>
            </a:extLst>
          </p:cNvPr>
          <p:cNvSpPr>
            <a:spLocks/>
          </p:cNvSpPr>
          <p:nvPr userDrawn="1"/>
        </p:nvSpPr>
        <p:spPr>
          <a:xfrm>
            <a:off x="-10553" y="0"/>
            <a:ext cx="3805670" cy="51435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628">
              <a:latin typeface="+mj-lt"/>
            </a:endParaRPr>
          </a:p>
        </p:txBody>
      </p:sp>
      <p:pic>
        <p:nvPicPr>
          <p:cNvPr id="5" name="Picture 4">
            <a:extLst>
              <a:ext uri="{FF2B5EF4-FFF2-40B4-BE49-F238E27FC236}">
                <a16:creationId xmlns:a16="http://schemas.microsoft.com/office/drawing/2014/main" id="{9C588681-8FEC-B000-3525-3FCDC45C5D10}"/>
              </a:ext>
              <a:ext uri="{C183D7F6-B498-43B3-948B-1728B52AA6E4}">
                <adec:decorative xmlns:adec="http://schemas.microsoft.com/office/drawing/2017/decorative" val="1"/>
              </a:ext>
            </a:extLst>
          </p:cNvPr>
          <p:cNvPicPr>
            <a:picLocks noChangeAspect="1"/>
          </p:cNvPicPr>
          <p:nvPr userDrawn="1"/>
        </p:nvPicPr>
        <p:blipFill>
          <a:blip r:embed="rId2">
            <a:alphaModFix amt="15000"/>
            <a:extLst>
              <a:ext uri="{28A0092B-C50C-407E-A947-70E740481C1C}">
                <a14:useLocalDpi xmlns:a14="http://schemas.microsoft.com/office/drawing/2010/main" val="0"/>
              </a:ext>
            </a:extLst>
          </a:blip>
          <a:srcRect l="8679" t="1684" r="24411" b="12572"/>
          <a:stretch/>
        </p:blipFill>
        <p:spPr>
          <a:xfrm>
            <a:off x="1" y="3294689"/>
            <a:ext cx="3805670" cy="1848809"/>
          </a:xfrm>
          <a:prstGeom prst="rect">
            <a:avLst/>
          </a:prstGeom>
        </p:spPr>
      </p:pic>
      <p:cxnSp>
        <p:nvCxnSpPr>
          <p:cNvPr id="25" name="Straight Connector 24">
            <a:extLst>
              <a:ext uri="{FF2B5EF4-FFF2-40B4-BE49-F238E27FC236}">
                <a16:creationId xmlns:a16="http://schemas.microsoft.com/office/drawing/2014/main" id="{F33BCEBE-12C6-86E7-5270-E62A3E92E5EA}"/>
              </a:ext>
              <a:ext uri="{C183D7F6-B498-43B3-948B-1728B52AA6E4}">
                <adec:decorative xmlns:adec="http://schemas.microsoft.com/office/drawing/2017/decorative" val="1"/>
              </a:ext>
            </a:extLst>
          </p:cNvPr>
          <p:cNvCxnSpPr>
            <a:cxnSpLocks/>
          </p:cNvCxnSpPr>
          <p:nvPr userDrawn="1"/>
        </p:nvCxnSpPr>
        <p:spPr>
          <a:xfrm>
            <a:off x="601064" y="1834817"/>
            <a:ext cx="1175864" cy="0"/>
          </a:xfrm>
          <a:prstGeom prst="line">
            <a:avLst/>
          </a:prstGeom>
          <a:ln w="127000">
            <a:solidFill>
              <a:schemeClr val="bg1"/>
            </a:solidFill>
          </a:ln>
        </p:spPr>
        <p:style>
          <a:lnRef idx="1">
            <a:schemeClr val="accent1"/>
          </a:lnRef>
          <a:fillRef idx="0">
            <a:schemeClr val="accent1"/>
          </a:fillRef>
          <a:effectRef idx="0">
            <a:schemeClr val="accent1"/>
          </a:effectRef>
          <a:fontRef idx="minor">
            <a:schemeClr val="tx1"/>
          </a:fontRef>
        </p:style>
      </p:cxnSp>
      <p:sp>
        <p:nvSpPr>
          <p:cNvPr id="3" name="Title 3">
            <a:extLst>
              <a:ext uri="{FF2B5EF4-FFF2-40B4-BE49-F238E27FC236}">
                <a16:creationId xmlns:a16="http://schemas.microsoft.com/office/drawing/2014/main" id="{2DC53DC0-3767-2BDF-2A4E-5ACF29ADA834}"/>
              </a:ext>
            </a:extLst>
          </p:cNvPr>
          <p:cNvSpPr>
            <a:spLocks noGrp="1"/>
          </p:cNvSpPr>
          <p:nvPr>
            <p:ph type="title" hasCustomPrompt="1"/>
          </p:nvPr>
        </p:nvSpPr>
        <p:spPr>
          <a:xfrm>
            <a:off x="601064" y="2195344"/>
            <a:ext cx="2726055" cy="1099342"/>
          </a:xfrm>
          <a:prstGeom prst="rect">
            <a:avLst/>
          </a:prstGeom>
        </p:spPr>
        <p:txBody>
          <a:bodyPr lIns="0" tIns="0" rIns="0" bIns="0"/>
          <a:lstStyle>
            <a:lvl1pPr>
              <a:lnSpc>
                <a:spcPts val="3068"/>
              </a:lnSpc>
              <a:spcAft>
                <a:spcPts val="920"/>
              </a:spcAft>
              <a:defRPr sz="3600" b="0" i="0">
                <a:solidFill>
                  <a:schemeClr val="bg1"/>
                </a:solidFill>
                <a:latin typeface="+mj-lt"/>
              </a:defRPr>
            </a:lvl1pPr>
          </a:lstStyle>
          <a:p>
            <a:r>
              <a:rPr lang="en-US"/>
              <a:t>Title</a:t>
            </a:r>
          </a:p>
        </p:txBody>
      </p:sp>
      <p:sp>
        <p:nvSpPr>
          <p:cNvPr id="8" name="Text Placeholder 2">
            <a:extLst>
              <a:ext uri="{FF2B5EF4-FFF2-40B4-BE49-F238E27FC236}">
                <a16:creationId xmlns:a16="http://schemas.microsoft.com/office/drawing/2014/main" id="{D5C47A3A-EA57-1F02-6C30-259F2A6E89F0}"/>
              </a:ext>
            </a:extLst>
          </p:cNvPr>
          <p:cNvSpPr>
            <a:spLocks noGrp="1"/>
          </p:cNvSpPr>
          <p:nvPr>
            <p:ph type="body" sz="quarter" idx="10" hasCustomPrompt="1"/>
          </p:nvPr>
        </p:nvSpPr>
        <p:spPr>
          <a:xfrm>
            <a:off x="4572000" y="1351763"/>
            <a:ext cx="4124152" cy="2427222"/>
          </a:xfrm>
          <a:prstGeom prst="rect">
            <a:avLst/>
          </a:prstGeom>
        </p:spPr>
        <p:txBody>
          <a:bodyPr lIns="0" tIns="0" rIns="0" bIns="0"/>
          <a:lstStyle>
            <a:lvl1pPr marL="292237" indent="-292237">
              <a:spcAft>
                <a:spcPts val="614"/>
              </a:spcAft>
              <a:buClr>
                <a:schemeClr val="accent5"/>
              </a:buClr>
              <a:buFont typeface="Arial" panose="020B0604020202020204" pitchFamily="34" charset="0"/>
              <a:buChar char="•"/>
              <a:defRPr sz="2100" b="0" i="0">
                <a:solidFill>
                  <a:schemeClr val="tx1"/>
                </a:solidFill>
                <a:latin typeface="+mj-lt"/>
              </a:defRPr>
            </a:lvl1pPr>
            <a:lvl2pPr marL="503297" indent="-234602">
              <a:spcAft>
                <a:spcPts val="614"/>
              </a:spcAft>
              <a:buClrTx/>
              <a:buFont typeface="Arial" panose="020B0604020202020204" pitchFamily="34" charset="0"/>
              <a:buChar char="•"/>
              <a:tabLst/>
              <a:defRPr sz="1841" b="0" i="0">
                <a:solidFill>
                  <a:schemeClr val="tx1"/>
                </a:solidFill>
                <a:latin typeface="Source Sans Pro" panose="020B0503030403020204" pitchFamily="34" charset="0"/>
              </a:defRPr>
            </a:lvl2pPr>
            <a:lvl3pPr marL="765497" indent="-228107">
              <a:spcAft>
                <a:spcPts val="614"/>
              </a:spcAft>
              <a:buClrTx/>
              <a:buFont typeface="Arial" panose="020B0604020202020204" pitchFamily="34" charset="0"/>
              <a:buChar char="•"/>
              <a:tabLst/>
              <a:defRPr sz="1841" b="0" i="0">
                <a:solidFill>
                  <a:schemeClr val="tx1"/>
                </a:solidFill>
                <a:latin typeface="Source Sans Pro" panose="020B0503030403020204" pitchFamily="34" charset="0"/>
              </a:defRPr>
            </a:lvl3pPr>
            <a:lvl4pPr marL="1056110" indent="-250025">
              <a:spcAft>
                <a:spcPts val="614"/>
              </a:spcAft>
              <a:buClrTx/>
              <a:buFont typeface="Arial" panose="020B0604020202020204" pitchFamily="34" charset="0"/>
              <a:buChar char="•"/>
              <a:tabLst/>
              <a:defRPr sz="1841" b="0" i="0">
                <a:solidFill>
                  <a:schemeClr val="tx1"/>
                </a:solidFill>
                <a:latin typeface="Source Sans Pro" panose="020B0503030403020204" pitchFamily="34" charset="0"/>
              </a:defRPr>
            </a:lvl4pPr>
            <a:lvl5pPr marL="1317500" indent="-241907">
              <a:spcAft>
                <a:spcPts val="614"/>
              </a:spcAft>
              <a:buClrTx/>
              <a:buFont typeface="Arial" panose="020B0604020202020204" pitchFamily="34" charset="0"/>
              <a:buChar char="•"/>
              <a:tabLst/>
              <a:defRPr sz="1841" b="0" i="0">
                <a:solidFill>
                  <a:schemeClr val="tx1"/>
                </a:solidFill>
                <a:latin typeface="Source Sans Pro" panose="020B0503030403020204" pitchFamily="34" charset="0"/>
              </a:defRPr>
            </a:lvl5pPr>
          </a:lstStyle>
          <a:p>
            <a:pPr lvl="0"/>
            <a:r>
              <a:rPr lang="en-US"/>
              <a:t>Click to add agenda items</a:t>
            </a:r>
          </a:p>
        </p:txBody>
      </p:sp>
      <p:sp>
        <p:nvSpPr>
          <p:cNvPr id="4" name="Holder 6">
            <a:extLst>
              <a:ext uri="{FF2B5EF4-FFF2-40B4-BE49-F238E27FC236}">
                <a16:creationId xmlns:a16="http://schemas.microsoft.com/office/drawing/2014/main" id="{BAAFC922-AFC6-5792-1039-FC673693ACBB}"/>
              </a:ext>
            </a:extLst>
          </p:cNvPr>
          <p:cNvSpPr txBox="1">
            <a:spLocks/>
          </p:cNvSpPr>
          <p:nvPr userDrawn="1"/>
        </p:nvSpPr>
        <p:spPr>
          <a:xfrm>
            <a:off x="6943725" y="4938928"/>
            <a:ext cx="2103120" cy="110171"/>
          </a:xfrm>
          <a:prstGeom prst="rect">
            <a:avLst/>
          </a:prstGeom>
        </p:spPr>
        <p:txBody>
          <a:bodyPr lIns="0" tIns="0" rIns="0" bIns="0"/>
          <a:lstStyle>
            <a:defPPr>
              <a:defRPr lang="en-US"/>
            </a:defPPr>
            <a:lvl1pPr marL="0" algn="r" defTabSz="914400" rtl="0" eaLnBrk="1" latinLnBrk="0" hangingPunct="1">
              <a:defRPr sz="1400" b="0" i="0" kern="1200">
                <a:solidFill>
                  <a:schemeClr val="tx1"/>
                </a:solidFill>
                <a:latin typeface="Source Sans Pro" panose="020B0503030403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z="716" smtClean="0">
                <a:solidFill>
                  <a:schemeClr val="tx1"/>
                </a:solidFill>
                <a:latin typeface="+mj-lt"/>
              </a:rPr>
              <a:pPr/>
              <a:t>‹#›</a:t>
            </a:fld>
            <a:endParaRPr lang="en-US" sz="716">
              <a:solidFill>
                <a:schemeClr val="tx1"/>
              </a:solidFill>
              <a:latin typeface="+mj-lt"/>
            </a:endParaRPr>
          </a:p>
        </p:txBody>
      </p:sp>
      <p:pic>
        <p:nvPicPr>
          <p:cNvPr id="2" name="Picture 1" descr="USDA Food and Nutrition Service Logo">
            <a:extLst>
              <a:ext uri="{FF2B5EF4-FFF2-40B4-BE49-F238E27FC236}">
                <a16:creationId xmlns:a16="http://schemas.microsoft.com/office/drawing/2014/main" id="{F6380741-87F5-216D-E806-392DCCE05CC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01064" y="788073"/>
            <a:ext cx="2726055" cy="372874"/>
          </a:xfrm>
          <a:prstGeom prst="rect">
            <a:avLst/>
          </a:prstGeom>
        </p:spPr>
      </p:pic>
    </p:spTree>
    <p:extLst>
      <p:ext uri="{BB962C8B-B14F-4D97-AF65-F5344CB8AC3E}">
        <p14:creationId xmlns:p14="http://schemas.microsoft.com/office/powerpoint/2010/main" val="8733392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ver Pag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C7233-CC69-E946-8617-77D442B76BB7}"/>
              </a:ext>
            </a:extLst>
          </p:cNvPr>
          <p:cNvSpPr>
            <a:spLocks noGrp="1"/>
          </p:cNvSpPr>
          <p:nvPr>
            <p:ph type="ctrTitle" hasCustomPrompt="1"/>
          </p:nvPr>
        </p:nvSpPr>
        <p:spPr>
          <a:xfrm>
            <a:off x="365760" y="411480"/>
            <a:ext cx="7372350" cy="573957"/>
          </a:xfrm>
          <a:prstGeom prst="rect">
            <a:avLst/>
          </a:prstGeom>
        </p:spPr>
        <p:txBody>
          <a:bodyPr lIns="0" tIns="0" rIns="0" bIns="0" anchor="t" anchorCtr="0">
            <a:normAutofit/>
          </a:bodyPr>
          <a:lstStyle>
            <a:lvl1pPr algn="l">
              <a:defRPr sz="4000" b="1" i="0">
                <a:solidFill>
                  <a:srgbClr val="403064"/>
                </a:solidFill>
                <a:latin typeface="Helvetica" pitchFamily="2" charset="0"/>
              </a:defRPr>
            </a:lvl1pPr>
          </a:lstStyle>
          <a:p>
            <a:r>
              <a:rPr lang="en-US"/>
              <a:t>Click to edit title</a:t>
            </a:r>
          </a:p>
        </p:txBody>
      </p:sp>
      <p:sp>
        <p:nvSpPr>
          <p:cNvPr id="3" name="Subtitle 2">
            <a:extLst>
              <a:ext uri="{FF2B5EF4-FFF2-40B4-BE49-F238E27FC236}">
                <a16:creationId xmlns:a16="http://schemas.microsoft.com/office/drawing/2014/main" id="{241D46D9-FA02-184B-9A52-0C4ABB7EFD14}"/>
              </a:ext>
            </a:extLst>
          </p:cNvPr>
          <p:cNvSpPr>
            <a:spLocks noGrp="1"/>
          </p:cNvSpPr>
          <p:nvPr>
            <p:ph type="subTitle" idx="1"/>
          </p:nvPr>
        </p:nvSpPr>
        <p:spPr>
          <a:xfrm>
            <a:off x="365760" y="2039112"/>
            <a:ext cx="5199656" cy="675005"/>
          </a:xfrm>
          <a:prstGeom prst="rect">
            <a:avLst/>
          </a:prstGeom>
        </p:spPr>
        <p:txBody>
          <a:bodyPr/>
          <a:lstStyle>
            <a:lvl1pPr marL="0" indent="0" algn="l">
              <a:buNone/>
              <a:defRPr sz="2400" b="0" i="0">
                <a:solidFill>
                  <a:schemeClr val="tx1">
                    <a:lumMod val="65000"/>
                    <a:lumOff val="35000"/>
                  </a:schemeClr>
                </a:solidFill>
                <a:latin typeface="Helvetica"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13957216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userDrawn="1">
  <p:cSld name="Title 3 White">
    <p:spTree>
      <p:nvGrpSpPr>
        <p:cNvPr id="1" name=""/>
        <p:cNvGrpSpPr/>
        <p:nvPr/>
      </p:nvGrpSpPr>
      <p:grpSpPr>
        <a:xfrm>
          <a:off x="0" y="0"/>
          <a:ext cx="0" cy="0"/>
          <a:chOff x="0" y="0"/>
          <a:chExt cx="0" cy="0"/>
        </a:xfrm>
      </p:grpSpPr>
      <p:cxnSp>
        <p:nvCxnSpPr>
          <p:cNvPr id="11" name="Straight Connector 10">
            <a:extLst>
              <a:ext uri="{FF2B5EF4-FFF2-40B4-BE49-F238E27FC236}">
                <a16:creationId xmlns:a16="http://schemas.microsoft.com/office/drawing/2014/main" id="{760D5917-35A3-C0B0-AF1D-3CB0DF4F50CD}"/>
              </a:ext>
              <a:ext uri="{C183D7F6-B498-43B3-948B-1728B52AA6E4}">
                <adec:decorative xmlns:adec="http://schemas.microsoft.com/office/drawing/2017/decorative" val="1"/>
              </a:ext>
            </a:extLst>
          </p:cNvPr>
          <p:cNvCxnSpPr>
            <a:cxnSpLocks/>
          </p:cNvCxnSpPr>
          <p:nvPr userDrawn="1"/>
        </p:nvCxnSpPr>
        <p:spPr>
          <a:xfrm>
            <a:off x="267032" y="990974"/>
            <a:ext cx="1284830" cy="0"/>
          </a:xfrm>
          <a:prstGeom prst="line">
            <a:avLst/>
          </a:prstGeom>
          <a:ln w="127000">
            <a:solidFill>
              <a:schemeClr val="accent5"/>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20134EB6-FE72-85F3-9876-93516D51ADB4}"/>
              </a:ext>
              <a:ext uri="{C183D7F6-B498-43B3-948B-1728B52AA6E4}">
                <adec:decorative xmlns:adec="http://schemas.microsoft.com/office/drawing/2017/decorative" val="1"/>
              </a:ext>
            </a:extLst>
          </p:cNvPr>
          <p:cNvPicPr>
            <a:picLocks/>
          </p:cNvPicPr>
          <p:nvPr userDrawn="1"/>
        </p:nvPicPr>
        <p:blipFill>
          <a:blip r:embed="rId2">
            <a:alphaModFix amt="15000"/>
            <a:extLst>
              <a:ext uri="{28A0092B-C50C-407E-A947-70E740481C1C}">
                <a14:useLocalDpi xmlns:a14="http://schemas.microsoft.com/office/drawing/2010/main" val="0"/>
              </a:ext>
            </a:extLst>
          </a:blip>
          <a:srcRect l="3706" r="39445" b="43109"/>
          <a:stretch>
            <a:fillRect/>
          </a:stretch>
        </p:blipFill>
        <p:spPr>
          <a:xfrm>
            <a:off x="1" y="3573272"/>
            <a:ext cx="3261446" cy="1580457"/>
          </a:xfrm>
          <a:prstGeom prst="rect">
            <a:avLst/>
          </a:prstGeom>
        </p:spPr>
      </p:pic>
      <p:sp>
        <p:nvSpPr>
          <p:cNvPr id="3" name="Title 3">
            <a:extLst>
              <a:ext uri="{FF2B5EF4-FFF2-40B4-BE49-F238E27FC236}">
                <a16:creationId xmlns:a16="http://schemas.microsoft.com/office/drawing/2014/main" id="{5FBC67FB-EBAB-F040-88EE-9F4F87477FFF}"/>
              </a:ext>
            </a:extLst>
          </p:cNvPr>
          <p:cNvSpPr>
            <a:spLocks noGrp="1"/>
          </p:cNvSpPr>
          <p:nvPr>
            <p:ph type="title" hasCustomPrompt="1"/>
          </p:nvPr>
        </p:nvSpPr>
        <p:spPr>
          <a:xfrm>
            <a:off x="294074" y="1172112"/>
            <a:ext cx="2726055" cy="1099342"/>
          </a:xfrm>
          <a:prstGeom prst="rect">
            <a:avLst/>
          </a:prstGeom>
        </p:spPr>
        <p:txBody>
          <a:bodyPr lIns="0" tIns="0" rIns="0" bIns="0"/>
          <a:lstStyle>
            <a:lvl1pPr>
              <a:lnSpc>
                <a:spcPts val="3068"/>
              </a:lnSpc>
              <a:spcAft>
                <a:spcPts val="920"/>
              </a:spcAft>
              <a:defRPr sz="3600" b="0" i="0">
                <a:solidFill>
                  <a:schemeClr val="accent5"/>
                </a:solidFill>
                <a:latin typeface="+mj-lt"/>
              </a:defRPr>
            </a:lvl1pPr>
          </a:lstStyle>
          <a:p>
            <a:r>
              <a:rPr lang="en-US"/>
              <a:t>Title</a:t>
            </a:r>
          </a:p>
        </p:txBody>
      </p:sp>
      <p:sp>
        <p:nvSpPr>
          <p:cNvPr id="7" name="Holder 3">
            <a:extLst>
              <a:ext uri="{FF2B5EF4-FFF2-40B4-BE49-F238E27FC236}">
                <a16:creationId xmlns:a16="http://schemas.microsoft.com/office/drawing/2014/main" id="{CAABD228-9C4B-5645-5D12-2B60FDD545C5}"/>
              </a:ext>
            </a:extLst>
          </p:cNvPr>
          <p:cNvSpPr>
            <a:spLocks noGrp="1"/>
          </p:cNvSpPr>
          <p:nvPr>
            <p:ph type="body" idx="1" hasCustomPrompt="1"/>
          </p:nvPr>
        </p:nvSpPr>
        <p:spPr>
          <a:xfrm>
            <a:off x="294075" y="2472252"/>
            <a:ext cx="2727382" cy="527849"/>
          </a:xfrm>
          <a:prstGeom prst="rect">
            <a:avLst/>
          </a:prstGeom>
        </p:spPr>
        <p:txBody>
          <a:bodyPr lIns="0" tIns="0" rIns="0" bIns="0"/>
          <a:lstStyle>
            <a:lvl1pPr>
              <a:lnSpc>
                <a:spcPct val="80000"/>
              </a:lnSpc>
              <a:defRPr sz="1500" b="0" i="0">
                <a:solidFill>
                  <a:schemeClr val="accent5"/>
                </a:solidFill>
                <a:latin typeface="+mj-lt"/>
                <a:cs typeface="Arial"/>
              </a:defRPr>
            </a:lvl1pPr>
          </a:lstStyle>
          <a:p>
            <a:r>
              <a:rPr lang="en-US"/>
              <a:t>Optional Subtitle or Agency/ Group/Presenter(s)</a:t>
            </a:r>
            <a:endParaRPr/>
          </a:p>
        </p:txBody>
      </p:sp>
      <p:sp>
        <p:nvSpPr>
          <p:cNvPr id="10" name="Text Placeholder 22">
            <a:extLst>
              <a:ext uri="{FF2B5EF4-FFF2-40B4-BE49-F238E27FC236}">
                <a16:creationId xmlns:a16="http://schemas.microsoft.com/office/drawing/2014/main" id="{4447A28D-B73C-E386-AF30-E2052F52F0D9}"/>
              </a:ext>
            </a:extLst>
          </p:cNvPr>
          <p:cNvSpPr>
            <a:spLocks noGrp="1"/>
          </p:cNvSpPr>
          <p:nvPr>
            <p:ph type="body" sz="quarter" idx="11" hasCustomPrompt="1"/>
          </p:nvPr>
        </p:nvSpPr>
        <p:spPr>
          <a:xfrm>
            <a:off x="280554" y="3181236"/>
            <a:ext cx="2727382" cy="392035"/>
          </a:xfrm>
          <a:prstGeom prst="rect">
            <a:avLst/>
          </a:prstGeom>
        </p:spPr>
        <p:txBody>
          <a:bodyPr/>
          <a:lstStyle>
            <a:lvl1pPr>
              <a:defRPr sz="1350">
                <a:solidFill>
                  <a:schemeClr val="accent5"/>
                </a:solidFill>
                <a:latin typeface="+mj-lt"/>
              </a:defRPr>
            </a:lvl1pPr>
          </a:lstStyle>
          <a:p>
            <a:pPr lvl="0"/>
            <a:r>
              <a:rPr lang="en-US"/>
              <a:t>Optional Agency/Group/ Presenter(s) or other key information</a:t>
            </a:r>
          </a:p>
        </p:txBody>
      </p:sp>
      <p:sp>
        <p:nvSpPr>
          <p:cNvPr id="15" name="Picture Placeholder 3">
            <a:extLst>
              <a:ext uri="{FF2B5EF4-FFF2-40B4-BE49-F238E27FC236}">
                <a16:creationId xmlns:a16="http://schemas.microsoft.com/office/drawing/2014/main" id="{0641FCFB-D009-7AE1-5C98-E980D23D4AEF}"/>
              </a:ext>
            </a:extLst>
          </p:cNvPr>
          <p:cNvSpPr>
            <a:spLocks noGrp="1"/>
          </p:cNvSpPr>
          <p:nvPr>
            <p:ph type="pic" sz="quarter" idx="13"/>
          </p:nvPr>
        </p:nvSpPr>
        <p:spPr>
          <a:xfrm>
            <a:off x="3261447" y="0"/>
            <a:ext cx="5882554" cy="4325242"/>
          </a:xfrm>
          <a:prstGeom prst="rect">
            <a:avLst/>
          </a:prstGeom>
          <a:solidFill>
            <a:schemeClr val="bg2"/>
          </a:solidFill>
        </p:spPr>
        <p:txBody>
          <a:bodyPr/>
          <a:lstStyle>
            <a:lvl1pPr algn="ctr">
              <a:defRPr sz="1841">
                <a:latin typeface="+mj-lt"/>
              </a:defRPr>
            </a:lvl1pPr>
          </a:lstStyle>
          <a:p>
            <a:endParaRPr lang="en-US"/>
          </a:p>
        </p:txBody>
      </p:sp>
      <p:sp>
        <p:nvSpPr>
          <p:cNvPr id="5" name="Rectangle 4">
            <a:extLst>
              <a:ext uri="{FF2B5EF4-FFF2-40B4-BE49-F238E27FC236}">
                <a16:creationId xmlns:a16="http://schemas.microsoft.com/office/drawing/2014/main" id="{1860E3BB-BA23-C57D-5C42-36BCBFF7A7E2}"/>
              </a:ext>
              <a:ext uri="{C183D7F6-B498-43B3-948B-1728B52AA6E4}">
                <adec:decorative xmlns:adec="http://schemas.microsoft.com/office/drawing/2017/decorative" val="1"/>
              </a:ext>
            </a:extLst>
          </p:cNvPr>
          <p:cNvSpPr>
            <a:spLocks/>
          </p:cNvSpPr>
          <p:nvPr userDrawn="1"/>
        </p:nvSpPr>
        <p:spPr>
          <a:xfrm>
            <a:off x="0" y="4348570"/>
            <a:ext cx="9144000" cy="806594"/>
          </a:xfrm>
          <a:prstGeom prst="rect">
            <a:avLst/>
          </a:prstGeom>
          <a:solidFill>
            <a:schemeClr val="accent5"/>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628">
              <a:latin typeface="+mj-lt"/>
            </a:endParaRPr>
          </a:p>
        </p:txBody>
      </p:sp>
      <p:sp>
        <p:nvSpPr>
          <p:cNvPr id="13" name="Text Placeholder 11">
            <a:extLst>
              <a:ext uri="{FF2B5EF4-FFF2-40B4-BE49-F238E27FC236}">
                <a16:creationId xmlns:a16="http://schemas.microsoft.com/office/drawing/2014/main" id="{B9F5D378-8265-BD8D-9772-316BE803A95F}"/>
              </a:ext>
            </a:extLst>
          </p:cNvPr>
          <p:cNvSpPr>
            <a:spLocks noGrp="1"/>
          </p:cNvSpPr>
          <p:nvPr>
            <p:ph type="body" sz="quarter" idx="10" hasCustomPrompt="1"/>
          </p:nvPr>
        </p:nvSpPr>
        <p:spPr>
          <a:xfrm>
            <a:off x="280554" y="4635298"/>
            <a:ext cx="2229175" cy="198077"/>
          </a:xfrm>
          <a:prstGeom prst="rect">
            <a:avLst/>
          </a:prstGeom>
        </p:spPr>
        <p:txBody>
          <a:bodyPr/>
          <a:lstStyle>
            <a:lvl1pPr>
              <a:defRPr sz="1350">
                <a:solidFill>
                  <a:schemeClr val="bg1"/>
                </a:solidFill>
                <a:latin typeface="+mj-lt"/>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stStyle>
          <a:p>
            <a:pPr lvl="0"/>
            <a:r>
              <a:rPr lang="en-US"/>
              <a:t>Date</a:t>
            </a:r>
          </a:p>
        </p:txBody>
      </p:sp>
      <p:pic>
        <p:nvPicPr>
          <p:cNvPr id="12" name="Picture 11" descr="USDA Food and Nutrition Service logo">
            <a:extLst>
              <a:ext uri="{FF2B5EF4-FFF2-40B4-BE49-F238E27FC236}">
                <a16:creationId xmlns:a16="http://schemas.microsoft.com/office/drawing/2014/main" id="{E022239C-413E-DE05-E2C9-58DF3EA251F9}"/>
              </a:ext>
              <a:ext uri="{C183D7F6-B498-43B3-948B-1728B52AA6E4}">
                <adec:decorative xmlns:adec="http://schemas.microsoft.com/office/drawing/2017/decorative" val="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67032" y="206738"/>
            <a:ext cx="2726050" cy="372873"/>
          </a:xfrm>
          <a:prstGeom prst="rect">
            <a:avLst/>
          </a:prstGeom>
        </p:spPr>
      </p:pic>
    </p:spTree>
    <p:extLst>
      <p:ext uri="{BB962C8B-B14F-4D97-AF65-F5344CB8AC3E}">
        <p14:creationId xmlns:p14="http://schemas.microsoft.com/office/powerpoint/2010/main" val="3430699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73D7E-6852-5748-AF59-7B5E79E63453}"/>
              </a:ext>
            </a:extLst>
          </p:cNvPr>
          <p:cNvSpPr>
            <a:spLocks noGrp="1"/>
          </p:cNvSpPr>
          <p:nvPr>
            <p:ph type="title"/>
          </p:nvPr>
        </p:nvSpPr>
        <p:spPr>
          <a:xfrm>
            <a:off x="228600" y="1200907"/>
            <a:ext cx="8789276" cy="475484"/>
          </a:xfrm>
          <a:prstGeom prst="rect">
            <a:avLst/>
          </a:prstGeom>
        </p:spPr>
        <p:txBody>
          <a:bodyPr/>
          <a:lstStyle>
            <a:lvl1pPr>
              <a:defRPr sz="3000" b="1" i="0">
                <a:solidFill>
                  <a:srgbClr val="403064"/>
                </a:solidFill>
                <a:latin typeface="Helvetica" pitchFamily="2" charset="0"/>
              </a:defRPr>
            </a:lvl1pPr>
          </a:lstStyle>
          <a:p>
            <a:r>
              <a:rPr lang="en-US"/>
              <a:t>Click to edit Master title style</a:t>
            </a:r>
          </a:p>
        </p:txBody>
      </p:sp>
      <p:pic>
        <p:nvPicPr>
          <p:cNvPr id="3" name="Picture 2">
            <a:extLst>
              <a:ext uri="{FF2B5EF4-FFF2-40B4-BE49-F238E27FC236}">
                <a16:creationId xmlns:a16="http://schemas.microsoft.com/office/drawing/2014/main" id="{7C5BFCAC-A678-E34E-B766-E603D06ED1D5}"/>
              </a:ext>
            </a:extLst>
          </p:cNvPr>
          <p:cNvPicPr>
            <a:picLocks noChangeAspect="1"/>
          </p:cNvPicPr>
          <p:nvPr userDrawn="1"/>
        </p:nvPicPr>
        <p:blipFill>
          <a:blip r:embed="rId2"/>
          <a:stretch>
            <a:fillRect/>
          </a:stretch>
        </p:blipFill>
        <p:spPr>
          <a:xfrm>
            <a:off x="228600" y="228600"/>
            <a:ext cx="2042988" cy="581778"/>
          </a:xfrm>
          <a:prstGeom prst="rect">
            <a:avLst/>
          </a:prstGeom>
        </p:spPr>
      </p:pic>
      <p:sp>
        <p:nvSpPr>
          <p:cNvPr id="5" name="Content Placeholder 4">
            <a:extLst>
              <a:ext uri="{FF2B5EF4-FFF2-40B4-BE49-F238E27FC236}">
                <a16:creationId xmlns:a16="http://schemas.microsoft.com/office/drawing/2014/main" id="{18ECEF70-3C82-1049-96D7-131F64A581CC}"/>
              </a:ext>
            </a:extLst>
          </p:cNvPr>
          <p:cNvSpPr>
            <a:spLocks noGrp="1"/>
          </p:cNvSpPr>
          <p:nvPr>
            <p:ph sz="quarter" idx="10"/>
          </p:nvPr>
        </p:nvSpPr>
        <p:spPr>
          <a:xfrm>
            <a:off x="228600" y="2752517"/>
            <a:ext cx="5327650" cy="1751012"/>
          </a:xfrm>
          <a:prstGeom prst="rect">
            <a:avLst/>
          </a:prstGeom>
        </p:spPr>
        <p:txBody>
          <a:bodyPr/>
          <a:lstStyle>
            <a:lvl1pPr marL="320040" indent="-320040">
              <a:lnSpc>
                <a:spcPct val="90000"/>
              </a:lnSpc>
              <a:buClr>
                <a:srgbClr val="403064"/>
              </a:buClr>
              <a:buSzPct val="125000"/>
              <a:buFont typeface="Wingdings" pitchFamily="2" charset="2"/>
              <a:buChar char="ü"/>
              <a:defRPr sz="1800" b="0" i="0">
                <a:solidFill>
                  <a:schemeClr val="tx1">
                    <a:lumMod val="65000"/>
                    <a:lumOff val="35000"/>
                  </a:schemeClr>
                </a:solidFill>
                <a:latin typeface="Helvetica" pitchFamily="2" charset="0"/>
              </a:defRPr>
            </a:lvl1pPr>
            <a:lvl2pPr>
              <a:defRPr sz="1800" b="0" i="0">
                <a:latin typeface="Helvetica" pitchFamily="2" charset="0"/>
              </a:defRPr>
            </a:lvl2pPr>
            <a:lvl3pPr>
              <a:defRPr sz="1800" b="0" i="0">
                <a:latin typeface="Helvetica" pitchFamily="2" charset="0"/>
              </a:defRPr>
            </a:lvl3pPr>
            <a:lvl4pPr>
              <a:defRPr sz="1800" b="0" i="0">
                <a:latin typeface="Helvetica" pitchFamily="2" charset="0"/>
              </a:defRPr>
            </a:lvl4pPr>
            <a:lvl5pPr>
              <a:defRPr sz="1800" b="0" i="0">
                <a:latin typeface="Helvetica" pitchFamily="2" charset="0"/>
              </a:defRPr>
            </a:lvl5pPr>
          </a:lstStyle>
          <a:p>
            <a:pPr lvl="0"/>
            <a:r>
              <a:rPr lang="en-US"/>
              <a:t>Edit Master text styles</a:t>
            </a:r>
          </a:p>
        </p:txBody>
      </p:sp>
      <p:sp>
        <p:nvSpPr>
          <p:cNvPr id="7" name="Text Placeholder 6">
            <a:extLst>
              <a:ext uri="{FF2B5EF4-FFF2-40B4-BE49-F238E27FC236}">
                <a16:creationId xmlns:a16="http://schemas.microsoft.com/office/drawing/2014/main" id="{36ECE138-CE12-CE45-B967-58F6AB9B06E0}"/>
              </a:ext>
            </a:extLst>
          </p:cNvPr>
          <p:cNvSpPr>
            <a:spLocks noGrp="1"/>
          </p:cNvSpPr>
          <p:nvPr>
            <p:ph type="body" sz="quarter" idx="11" hasCustomPrompt="1"/>
          </p:nvPr>
        </p:nvSpPr>
        <p:spPr>
          <a:xfrm>
            <a:off x="228600" y="1773611"/>
            <a:ext cx="4949825" cy="475483"/>
          </a:xfrm>
          <a:prstGeom prst="rect">
            <a:avLst/>
          </a:prstGeom>
        </p:spPr>
        <p:txBody>
          <a:bodyPr/>
          <a:lstStyle>
            <a:lvl1pPr marL="0" indent="0">
              <a:buNone/>
              <a:defRPr sz="1800" b="0" i="0">
                <a:solidFill>
                  <a:schemeClr val="tx1">
                    <a:lumMod val="65000"/>
                    <a:lumOff val="35000"/>
                  </a:schemeClr>
                </a:solidFill>
                <a:latin typeface="Helvetica" pitchFamily="2" charset="0"/>
              </a:defRPr>
            </a:lvl1pPr>
            <a:lvl2pPr>
              <a:defRPr b="0" i="0">
                <a:solidFill>
                  <a:schemeClr val="tx1">
                    <a:lumMod val="65000"/>
                    <a:lumOff val="35000"/>
                  </a:schemeClr>
                </a:solidFill>
                <a:latin typeface="Helvetica" pitchFamily="2" charset="0"/>
              </a:defRPr>
            </a:lvl2pPr>
            <a:lvl3pPr>
              <a:defRPr b="0" i="0">
                <a:solidFill>
                  <a:schemeClr val="tx1">
                    <a:lumMod val="65000"/>
                    <a:lumOff val="35000"/>
                  </a:schemeClr>
                </a:solidFill>
                <a:latin typeface="Helvetica" pitchFamily="2" charset="0"/>
              </a:defRPr>
            </a:lvl3pPr>
            <a:lvl4pPr>
              <a:defRPr b="0" i="0">
                <a:solidFill>
                  <a:schemeClr val="tx1">
                    <a:lumMod val="65000"/>
                    <a:lumOff val="35000"/>
                  </a:schemeClr>
                </a:solidFill>
                <a:latin typeface="Helvetica" pitchFamily="2" charset="0"/>
              </a:defRPr>
            </a:lvl4pPr>
            <a:lvl5pPr>
              <a:defRPr b="0" i="0">
                <a:solidFill>
                  <a:schemeClr val="tx1">
                    <a:lumMod val="65000"/>
                    <a:lumOff val="35000"/>
                  </a:schemeClr>
                </a:solidFill>
                <a:latin typeface="Helvetica" pitchFamily="2" charset="0"/>
              </a:defRPr>
            </a:lvl5pPr>
          </a:lstStyle>
          <a:p>
            <a:pPr lvl="0"/>
            <a:r>
              <a:rPr lang="en-US"/>
              <a:t>Edit Subtitle</a:t>
            </a:r>
          </a:p>
        </p:txBody>
      </p:sp>
    </p:spTree>
    <p:extLst>
      <p:ext uri="{BB962C8B-B14F-4D97-AF65-F5344CB8AC3E}">
        <p14:creationId xmlns:p14="http://schemas.microsoft.com/office/powerpoint/2010/main" val="239616455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E73D7E-6852-5748-AF59-7B5E79E63453}"/>
              </a:ext>
            </a:extLst>
          </p:cNvPr>
          <p:cNvSpPr>
            <a:spLocks noGrp="1"/>
          </p:cNvSpPr>
          <p:nvPr>
            <p:ph type="title"/>
          </p:nvPr>
        </p:nvSpPr>
        <p:spPr>
          <a:xfrm>
            <a:off x="228600" y="357528"/>
            <a:ext cx="8789276" cy="475484"/>
          </a:xfrm>
          <a:prstGeom prst="rect">
            <a:avLst/>
          </a:prstGeom>
        </p:spPr>
        <p:txBody>
          <a:bodyPr/>
          <a:lstStyle>
            <a:lvl1pPr>
              <a:defRPr sz="3000" b="1" i="0">
                <a:solidFill>
                  <a:srgbClr val="403064"/>
                </a:solidFill>
                <a:latin typeface="Helvetica" pitchFamily="2" charset="0"/>
              </a:defRPr>
            </a:lvl1pPr>
          </a:lstStyle>
          <a:p>
            <a:r>
              <a:rPr lang="en-US"/>
              <a:t>Click to edit Master title style</a:t>
            </a:r>
          </a:p>
        </p:txBody>
      </p:sp>
    </p:spTree>
    <p:extLst>
      <p:ext uri="{BB962C8B-B14F-4D97-AF65-F5344CB8AC3E}">
        <p14:creationId xmlns:p14="http://schemas.microsoft.com/office/powerpoint/2010/main" val="21402592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ver Pag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BC7233-CC69-E946-8617-77D442B76BB7}"/>
              </a:ext>
            </a:extLst>
          </p:cNvPr>
          <p:cNvSpPr>
            <a:spLocks noGrp="1"/>
          </p:cNvSpPr>
          <p:nvPr>
            <p:ph type="ctrTitle"/>
          </p:nvPr>
        </p:nvSpPr>
        <p:spPr>
          <a:xfrm>
            <a:off x="2271588" y="1146945"/>
            <a:ext cx="6386472" cy="421826"/>
          </a:xfrm>
          <a:prstGeom prst="rect">
            <a:avLst/>
          </a:prstGeom>
        </p:spPr>
        <p:txBody>
          <a:bodyPr lIns="0" tIns="0" rIns="0" bIns="0" anchor="t" anchorCtr="0">
            <a:normAutofit/>
          </a:bodyPr>
          <a:lstStyle>
            <a:lvl1pPr algn="l">
              <a:defRPr sz="3200" b="1" i="0">
                <a:solidFill>
                  <a:srgbClr val="403064"/>
                </a:solidFill>
                <a:latin typeface="Helvetica" pitchFamily="2" charset="0"/>
              </a:defRPr>
            </a:lvl1pPr>
          </a:lstStyle>
          <a:p>
            <a:r>
              <a:rPr lang="en-US"/>
              <a:t>Click to edit Master title style</a:t>
            </a:r>
          </a:p>
        </p:txBody>
      </p:sp>
      <p:sp>
        <p:nvSpPr>
          <p:cNvPr id="3" name="Subtitle 2">
            <a:extLst>
              <a:ext uri="{FF2B5EF4-FFF2-40B4-BE49-F238E27FC236}">
                <a16:creationId xmlns:a16="http://schemas.microsoft.com/office/drawing/2014/main" id="{241D46D9-FA02-184B-9A52-0C4ABB7EFD14}"/>
              </a:ext>
            </a:extLst>
          </p:cNvPr>
          <p:cNvSpPr>
            <a:spLocks noGrp="1"/>
          </p:cNvSpPr>
          <p:nvPr>
            <p:ph type="subTitle" idx="1"/>
          </p:nvPr>
        </p:nvSpPr>
        <p:spPr>
          <a:xfrm>
            <a:off x="228600" y="2704577"/>
            <a:ext cx="5199656" cy="675005"/>
          </a:xfrm>
          <a:prstGeom prst="rect">
            <a:avLst/>
          </a:prstGeom>
          <a:noFill/>
        </p:spPr>
        <p:txBody>
          <a:bodyPr/>
          <a:lstStyle>
            <a:lvl1pPr marL="342900" indent="-342900" algn="l">
              <a:buClr>
                <a:srgbClr val="403064"/>
              </a:buClr>
              <a:buSzPct val="125000"/>
              <a:buFont typeface="Wingdings" pitchFamily="2" charset="2"/>
              <a:buChar char="ü"/>
              <a:defRPr sz="1800" b="0" i="0">
                <a:solidFill>
                  <a:srgbClr val="403064"/>
                </a:solidFill>
                <a:latin typeface="Helvetica"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a:t>
            </a:r>
          </a:p>
        </p:txBody>
      </p:sp>
      <p:pic>
        <p:nvPicPr>
          <p:cNvPr id="14" name="Picture 13">
            <a:extLst>
              <a:ext uri="{FF2B5EF4-FFF2-40B4-BE49-F238E27FC236}">
                <a16:creationId xmlns:a16="http://schemas.microsoft.com/office/drawing/2014/main" id="{3E3C193B-36ED-3242-AEFF-9406D4E3068A}"/>
              </a:ext>
            </a:extLst>
          </p:cNvPr>
          <p:cNvPicPr>
            <a:picLocks noChangeAspect="1"/>
          </p:cNvPicPr>
          <p:nvPr userDrawn="1"/>
        </p:nvPicPr>
        <p:blipFill>
          <a:blip r:embed="rId2"/>
          <a:stretch>
            <a:fillRect/>
          </a:stretch>
        </p:blipFill>
        <p:spPr>
          <a:xfrm>
            <a:off x="228600" y="228600"/>
            <a:ext cx="2042988" cy="581778"/>
          </a:xfrm>
          <a:prstGeom prst="rect">
            <a:avLst/>
          </a:prstGeom>
        </p:spPr>
      </p:pic>
      <p:sp>
        <p:nvSpPr>
          <p:cNvPr id="5" name="Text Placeholder 4">
            <a:extLst>
              <a:ext uri="{FF2B5EF4-FFF2-40B4-BE49-F238E27FC236}">
                <a16:creationId xmlns:a16="http://schemas.microsoft.com/office/drawing/2014/main" id="{87A6AF17-6727-0A41-AAB2-35C8B01C910E}"/>
              </a:ext>
            </a:extLst>
          </p:cNvPr>
          <p:cNvSpPr>
            <a:spLocks noGrp="1"/>
          </p:cNvSpPr>
          <p:nvPr>
            <p:ph type="body" sz="quarter" idx="10" hasCustomPrompt="1"/>
          </p:nvPr>
        </p:nvSpPr>
        <p:spPr>
          <a:xfrm>
            <a:off x="2298955" y="1631834"/>
            <a:ext cx="6558899" cy="683845"/>
          </a:xfrm>
          <a:prstGeom prst="rect">
            <a:avLst/>
          </a:prstGeom>
        </p:spPr>
        <p:txBody>
          <a:bodyPr/>
          <a:lstStyle>
            <a:lvl1pPr marL="0" indent="0">
              <a:buNone/>
              <a:defRPr sz="2400" b="0" i="0">
                <a:solidFill>
                  <a:schemeClr val="tx1"/>
                </a:solidFill>
                <a:latin typeface="Helvetica" pitchFamily="2" charset="0"/>
              </a:defRPr>
            </a:lvl1pPr>
            <a:lvl2pPr marL="457200" indent="0">
              <a:buNone/>
              <a:defRPr>
                <a:solidFill>
                  <a:schemeClr val="tx1"/>
                </a:solidFill>
              </a:defRPr>
            </a:lvl2pPr>
            <a:lvl3pPr marL="914400" indent="0">
              <a:buNone/>
              <a:defRPr>
                <a:solidFill>
                  <a:schemeClr val="tx1"/>
                </a:solidFill>
              </a:defRPr>
            </a:lvl3pPr>
            <a:lvl4pPr marL="1371600" indent="0">
              <a:buNone/>
              <a:defRPr>
                <a:solidFill>
                  <a:schemeClr val="tx1"/>
                </a:solidFill>
              </a:defRPr>
            </a:lvl4pPr>
            <a:lvl5pPr marL="1828800" indent="0">
              <a:buNone/>
              <a:defRPr>
                <a:solidFill>
                  <a:schemeClr val="tx1"/>
                </a:solidFill>
              </a:defRPr>
            </a:lvl5pPr>
          </a:lstStyle>
          <a:p>
            <a:pPr lvl="0"/>
            <a:r>
              <a:rPr lang="en-US"/>
              <a:t>Click to edit Master subtitle</a:t>
            </a:r>
          </a:p>
        </p:txBody>
      </p:sp>
      <p:cxnSp>
        <p:nvCxnSpPr>
          <p:cNvPr id="6" name="Straight Connector 5">
            <a:extLst>
              <a:ext uri="{FF2B5EF4-FFF2-40B4-BE49-F238E27FC236}">
                <a16:creationId xmlns:a16="http://schemas.microsoft.com/office/drawing/2014/main" id="{A92D9863-5B4A-8E4E-9F0C-4034D1C98C4F}"/>
              </a:ext>
            </a:extLst>
          </p:cNvPr>
          <p:cNvCxnSpPr>
            <a:cxnSpLocks/>
          </p:cNvCxnSpPr>
          <p:nvPr userDrawn="1"/>
        </p:nvCxnSpPr>
        <p:spPr>
          <a:xfrm>
            <a:off x="228600" y="2500805"/>
            <a:ext cx="8429460" cy="0"/>
          </a:xfrm>
          <a:prstGeom prst="line">
            <a:avLst/>
          </a:prstGeom>
          <a:ln w="12700">
            <a:solidFill>
              <a:srgbClr val="740507"/>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EE111A45-CA2B-A240-B72F-74E2542A0816}"/>
              </a:ext>
            </a:extLst>
          </p:cNvPr>
          <p:cNvPicPr>
            <a:picLocks noChangeAspect="1"/>
          </p:cNvPicPr>
          <p:nvPr userDrawn="1"/>
        </p:nvPicPr>
        <p:blipFill rotWithShape="1">
          <a:blip r:embed="rId3"/>
          <a:srcRect l="-2758" t="-7060" r="-2450" b="-4610"/>
          <a:stretch/>
        </p:blipFill>
        <p:spPr>
          <a:xfrm>
            <a:off x="228601" y="1090043"/>
            <a:ext cx="1876096" cy="1225639"/>
          </a:xfrm>
          <a:prstGeom prst="roundRect">
            <a:avLst>
              <a:gd name="adj" fmla="val 5064"/>
            </a:avLst>
          </a:prstGeom>
          <a:solidFill>
            <a:schemeClr val="bg1"/>
          </a:solidFill>
          <a:effectLst>
            <a:outerShdw blurRad="63500" sx="102000" sy="102000" algn="ctr" rotWithShape="0">
              <a:prstClr val="black">
                <a:alpha val="15000"/>
              </a:prstClr>
            </a:outerShdw>
          </a:effectLst>
        </p:spPr>
      </p:pic>
    </p:spTree>
    <p:extLst>
      <p:ext uri="{BB962C8B-B14F-4D97-AF65-F5344CB8AC3E}">
        <p14:creationId xmlns:p14="http://schemas.microsoft.com/office/powerpoint/2010/main" val="301951519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userDrawn="1">
  <p:cSld name="Blank Green">
    <p:bg>
      <p:bgPr>
        <a:solidFill>
          <a:schemeClr val="accent5"/>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6B4C4F9-4706-BEE5-321E-C3B10405B03E}"/>
              </a:ext>
              <a:ext uri="{C183D7F6-B498-43B3-948B-1728B52AA6E4}">
                <adec:decorative xmlns:adec="http://schemas.microsoft.com/office/drawing/2017/decorative" val="1"/>
              </a:ext>
            </a:extLst>
          </p:cNvPr>
          <p:cNvPicPr>
            <a:picLocks noChangeAspect="1"/>
          </p:cNvPicPr>
          <p:nvPr userDrawn="1"/>
        </p:nvPicPr>
        <p:blipFill>
          <a:blip r:embed="rId2">
            <a:alphaModFix amt="15000"/>
            <a:extLst>
              <a:ext uri="{28A0092B-C50C-407E-A947-70E740481C1C}">
                <a14:useLocalDpi xmlns:a14="http://schemas.microsoft.com/office/drawing/2010/main" val="0"/>
              </a:ext>
            </a:extLst>
          </a:blip>
          <a:srcRect l="11996" t="-6736" r="8092" b="35053"/>
          <a:stretch/>
        </p:blipFill>
        <p:spPr>
          <a:xfrm>
            <a:off x="0" y="2107749"/>
            <a:ext cx="9144000" cy="3109559"/>
          </a:xfrm>
          <a:prstGeom prst="rect">
            <a:avLst/>
          </a:prstGeom>
        </p:spPr>
      </p:pic>
      <p:sp>
        <p:nvSpPr>
          <p:cNvPr id="2" name="Title 3">
            <a:extLst>
              <a:ext uri="{FF2B5EF4-FFF2-40B4-BE49-F238E27FC236}">
                <a16:creationId xmlns:a16="http://schemas.microsoft.com/office/drawing/2014/main" id="{D0D6E2DC-4ECD-1379-D9BB-81762288E6EE}"/>
              </a:ext>
            </a:extLst>
          </p:cNvPr>
          <p:cNvSpPr>
            <a:spLocks noGrp="1"/>
          </p:cNvSpPr>
          <p:nvPr>
            <p:ph type="title" hasCustomPrompt="1"/>
          </p:nvPr>
        </p:nvSpPr>
        <p:spPr>
          <a:xfrm>
            <a:off x="584488" y="265201"/>
            <a:ext cx="8102312" cy="794036"/>
          </a:xfrm>
          <a:prstGeom prst="rect">
            <a:avLst/>
          </a:prstGeom>
        </p:spPr>
        <p:txBody>
          <a:bodyPr lIns="0" tIns="0" rIns="0" bIns="0"/>
          <a:lstStyle>
            <a:lvl1pPr>
              <a:lnSpc>
                <a:spcPts val="3068"/>
              </a:lnSpc>
              <a:spcAft>
                <a:spcPts val="920"/>
              </a:spcAft>
              <a:defRPr sz="2700" b="0" i="0">
                <a:solidFill>
                  <a:schemeClr val="bg1"/>
                </a:solidFill>
                <a:latin typeface="+mj-lt"/>
              </a:defRPr>
            </a:lvl1pPr>
          </a:lstStyle>
          <a:p>
            <a:r>
              <a:rPr lang="en-US"/>
              <a:t>Title or key takeaway</a:t>
            </a:r>
          </a:p>
        </p:txBody>
      </p:sp>
      <p:sp>
        <p:nvSpPr>
          <p:cNvPr id="9" name="Holder 6">
            <a:extLst>
              <a:ext uri="{FF2B5EF4-FFF2-40B4-BE49-F238E27FC236}">
                <a16:creationId xmlns:a16="http://schemas.microsoft.com/office/drawing/2014/main" id="{95E911A4-360A-3E4C-CA76-87652C695105}"/>
              </a:ext>
            </a:extLst>
          </p:cNvPr>
          <p:cNvSpPr txBox="1">
            <a:spLocks/>
          </p:cNvSpPr>
          <p:nvPr userDrawn="1"/>
        </p:nvSpPr>
        <p:spPr>
          <a:xfrm>
            <a:off x="6943725" y="4938928"/>
            <a:ext cx="2103120" cy="110171"/>
          </a:xfrm>
          <a:prstGeom prst="rect">
            <a:avLst/>
          </a:prstGeom>
        </p:spPr>
        <p:txBody>
          <a:bodyPr lIns="0" tIns="0" rIns="0" bIns="0"/>
          <a:lstStyle>
            <a:defPPr>
              <a:defRPr lang="en-US"/>
            </a:defPPr>
            <a:lvl1pPr marL="0" algn="r" defTabSz="914400" rtl="0" eaLnBrk="1" latinLnBrk="0" hangingPunct="1">
              <a:defRPr sz="1400" b="0" i="0" kern="1200">
                <a:solidFill>
                  <a:schemeClr val="tx1"/>
                </a:solidFill>
                <a:latin typeface="Source Sans Pro" panose="020B0503030403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z="716" b="0" smtClean="0">
                <a:solidFill>
                  <a:schemeClr val="bg2"/>
                </a:solidFill>
                <a:latin typeface="+mj-lt"/>
              </a:rPr>
              <a:pPr/>
              <a:t>‹#›</a:t>
            </a:fld>
            <a:endParaRPr lang="en-US" sz="716" b="0">
              <a:solidFill>
                <a:schemeClr val="bg2"/>
              </a:solidFill>
              <a:latin typeface="+mj-lt"/>
            </a:endParaRPr>
          </a:p>
        </p:txBody>
      </p:sp>
      <p:pic>
        <p:nvPicPr>
          <p:cNvPr id="3" name="Picture 2" descr="USDA Food and Nutrition Service logo">
            <a:extLst>
              <a:ext uri="{FF2B5EF4-FFF2-40B4-BE49-F238E27FC236}">
                <a16:creationId xmlns:a16="http://schemas.microsoft.com/office/drawing/2014/main" id="{93BB5F16-86D8-E3F1-13A2-AABBBD6D141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7155" y="4761432"/>
            <a:ext cx="2103120" cy="287668"/>
          </a:xfrm>
          <a:prstGeom prst="rect">
            <a:avLst/>
          </a:prstGeom>
        </p:spPr>
      </p:pic>
    </p:spTree>
    <p:extLst>
      <p:ext uri="{BB962C8B-B14F-4D97-AF65-F5344CB8AC3E}">
        <p14:creationId xmlns:p14="http://schemas.microsoft.com/office/powerpoint/2010/main" val="6596353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userDrawn="1">
  <p:cSld name="Blank Green">
    <p:bg>
      <p:bgPr>
        <a:solidFill>
          <a:schemeClr val="accent5"/>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6B4C4F9-4706-BEE5-321E-C3B10405B03E}"/>
              </a:ext>
              <a:ext uri="{C183D7F6-B498-43B3-948B-1728B52AA6E4}">
                <adec:decorative xmlns:adec="http://schemas.microsoft.com/office/drawing/2017/decorative" val="1"/>
              </a:ext>
            </a:extLst>
          </p:cNvPr>
          <p:cNvPicPr>
            <a:picLocks noChangeAspect="1"/>
          </p:cNvPicPr>
          <p:nvPr userDrawn="1"/>
        </p:nvPicPr>
        <p:blipFill>
          <a:blip r:embed="rId2">
            <a:alphaModFix amt="15000"/>
            <a:extLst>
              <a:ext uri="{28A0092B-C50C-407E-A947-70E740481C1C}">
                <a14:useLocalDpi xmlns:a14="http://schemas.microsoft.com/office/drawing/2010/main" val="0"/>
              </a:ext>
            </a:extLst>
          </a:blip>
          <a:srcRect l="11996" t="-6736" r="8092" b="35053"/>
          <a:stretch/>
        </p:blipFill>
        <p:spPr>
          <a:xfrm>
            <a:off x="0" y="2107749"/>
            <a:ext cx="9144000" cy="3109559"/>
          </a:xfrm>
          <a:prstGeom prst="rect">
            <a:avLst/>
          </a:prstGeom>
        </p:spPr>
      </p:pic>
      <p:sp>
        <p:nvSpPr>
          <p:cNvPr id="2" name="Title 3">
            <a:extLst>
              <a:ext uri="{FF2B5EF4-FFF2-40B4-BE49-F238E27FC236}">
                <a16:creationId xmlns:a16="http://schemas.microsoft.com/office/drawing/2014/main" id="{D0D6E2DC-4ECD-1379-D9BB-81762288E6EE}"/>
              </a:ext>
            </a:extLst>
          </p:cNvPr>
          <p:cNvSpPr>
            <a:spLocks noGrp="1"/>
          </p:cNvSpPr>
          <p:nvPr>
            <p:ph type="title" hasCustomPrompt="1"/>
          </p:nvPr>
        </p:nvSpPr>
        <p:spPr>
          <a:xfrm>
            <a:off x="584488" y="265201"/>
            <a:ext cx="8102312" cy="794036"/>
          </a:xfrm>
          <a:prstGeom prst="rect">
            <a:avLst/>
          </a:prstGeom>
        </p:spPr>
        <p:txBody>
          <a:bodyPr lIns="0" tIns="0" rIns="0" bIns="0"/>
          <a:lstStyle>
            <a:lvl1pPr>
              <a:lnSpc>
                <a:spcPts val="3068"/>
              </a:lnSpc>
              <a:spcAft>
                <a:spcPts val="920"/>
              </a:spcAft>
              <a:defRPr sz="2700" b="1" i="0">
                <a:solidFill>
                  <a:schemeClr val="bg1"/>
                </a:solidFill>
                <a:latin typeface="+mj-lt"/>
              </a:defRPr>
            </a:lvl1pPr>
          </a:lstStyle>
          <a:p>
            <a:r>
              <a:rPr lang="en-US"/>
              <a:t>Title or key takeaway</a:t>
            </a:r>
          </a:p>
        </p:txBody>
      </p:sp>
      <p:sp>
        <p:nvSpPr>
          <p:cNvPr id="9" name="Holder 6">
            <a:extLst>
              <a:ext uri="{FF2B5EF4-FFF2-40B4-BE49-F238E27FC236}">
                <a16:creationId xmlns:a16="http://schemas.microsoft.com/office/drawing/2014/main" id="{95E911A4-360A-3E4C-CA76-87652C695105}"/>
              </a:ext>
            </a:extLst>
          </p:cNvPr>
          <p:cNvSpPr txBox="1">
            <a:spLocks/>
          </p:cNvSpPr>
          <p:nvPr userDrawn="1"/>
        </p:nvSpPr>
        <p:spPr>
          <a:xfrm>
            <a:off x="6943725" y="4938928"/>
            <a:ext cx="2103120" cy="110171"/>
          </a:xfrm>
          <a:prstGeom prst="rect">
            <a:avLst/>
          </a:prstGeom>
        </p:spPr>
        <p:txBody>
          <a:bodyPr lIns="0" tIns="0" rIns="0" bIns="0"/>
          <a:lstStyle>
            <a:defPPr>
              <a:defRPr lang="en-US"/>
            </a:defPPr>
            <a:lvl1pPr marL="0" algn="r" defTabSz="914400" rtl="0" eaLnBrk="1" latinLnBrk="0" hangingPunct="1">
              <a:defRPr sz="1400" b="0" i="0" kern="1200">
                <a:solidFill>
                  <a:schemeClr val="tx1"/>
                </a:solidFill>
                <a:latin typeface="Source Sans Pro" panose="020B0503030403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z="716" b="0" smtClean="0">
                <a:solidFill>
                  <a:schemeClr val="bg2"/>
                </a:solidFill>
                <a:latin typeface="+mj-lt"/>
              </a:rPr>
              <a:pPr/>
              <a:t>‹#›</a:t>
            </a:fld>
            <a:endParaRPr lang="en-US" sz="716" b="0">
              <a:solidFill>
                <a:schemeClr val="bg2"/>
              </a:solidFill>
              <a:latin typeface="+mj-lt"/>
            </a:endParaRPr>
          </a:p>
        </p:txBody>
      </p:sp>
      <p:pic>
        <p:nvPicPr>
          <p:cNvPr id="4" name="Picture 2" descr="USDA Food and Nutrition Administration logo">
            <a:extLst>
              <a:ext uri="{FF2B5EF4-FFF2-40B4-BE49-F238E27FC236}">
                <a16:creationId xmlns:a16="http://schemas.microsoft.com/office/drawing/2014/main" id="{4F5C1001-1BF1-2490-CD69-5C526713A428}"/>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97155" y="4761431"/>
            <a:ext cx="2726055" cy="290226"/>
          </a:xfrm>
          <a:prstGeom prst="rect">
            <a:avLst/>
          </a:prstGeom>
        </p:spPr>
      </p:pic>
    </p:spTree>
    <p:extLst>
      <p:ext uri="{BB962C8B-B14F-4D97-AF65-F5344CB8AC3E}">
        <p14:creationId xmlns:p14="http://schemas.microsoft.com/office/powerpoint/2010/main" val="17634181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userDrawn="1">
  <p:cSld name="Agenda Green">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BE66AE7-4BBA-8A8E-703B-35618EFD8B4C}"/>
              </a:ext>
              <a:ext uri="{C183D7F6-B498-43B3-948B-1728B52AA6E4}">
                <adec:decorative xmlns:adec="http://schemas.microsoft.com/office/drawing/2017/decorative" val="1"/>
              </a:ext>
            </a:extLst>
          </p:cNvPr>
          <p:cNvSpPr>
            <a:spLocks/>
          </p:cNvSpPr>
          <p:nvPr userDrawn="1"/>
        </p:nvSpPr>
        <p:spPr>
          <a:xfrm>
            <a:off x="-10553" y="0"/>
            <a:ext cx="3805670" cy="51435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628">
              <a:latin typeface="+mj-lt"/>
            </a:endParaRPr>
          </a:p>
        </p:txBody>
      </p:sp>
      <p:pic>
        <p:nvPicPr>
          <p:cNvPr id="5" name="Picture 4">
            <a:extLst>
              <a:ext uri="{FF2B5EF4-FFF2-40B4-BE49-F238E27FC236}">
                <a16:creationId xmlns:a16="http://schemas.microsoft.com/office/drawing/2014/main" id="{9C588681-8FEC-B000-3525-3FCDC45C5D10}"/>
              </a:ext>
              <a:ext uri="{C183D7F6-B498-43B3-948B-1728B52AA6E4}">
                <adec:decorative xmlns:adec="http://schemas.microsoft.com/office/drawing/2017/decorative" val="1"/>
              </a:ext>
            </a:extLst>
          </p:cNvPr>
          <p:cNvPicPr>
            <a:picLocks noChangeAspect="1"/>
          </p:cNvPicPr>
          <p:nvPr userDrawn="1"/>
        </p:nvPicPr>
        <p:blipFill>
          <a:blip r:embed="rId2">
            <a:alphaModFix amt="15000"/>
            <a:extLst>
              <a:ext uri="{28A0092B-C50C-407E-A947-70E740481C1C}">
                <a14:useLocalDpi xmlns:a14="http://schemas.microsoft.com/office/drawing/2010/main" val="0"/>
              </a:ext>
            </a:extLst>
          </a:blip>
          <a:srcRect l="8679" t="1684" r="24411" b="12572"/>
          <a:stretch/>
        </p:blipFill>
        <p:spPr>
          <a:xfrm>
            <a:off x="1" y="3294689"/>
            <a:ext cx="3805670" cy="1848809"/>
          </a:xfrm>
          <a:prstGeom prst="rect">
            <a:avLst/>
          </a:prstGeom>
        </p:spPr>
      </p:pic>
      <p:cxnSp>
        <p:nvCxnSpPr>
          <p:cNvPr id="25" name="Straight Connector 24">
            <a:extLst>
              <a:ext uri="{FF2B5EF4-FFF2-40B4-BE49-F238E27FC236}">
                <a16:creationId xmlns:a16="http://schemas.microsoft.com/office/drawing/2014/main" id="{F33BCEBE-12C6-86E7-5270-E62A3E92E5EA}"/>
              </a:ext>
              <a:ext uri="{C183D7F6-B498-43B3-948B-1728B52AA6E4}">
                <adec:decorative xmlns:adec="http://schemas.microsoft.com/office/drawing/2017/decorative" val="1"/>
              </a:ext>
            </a:extLst>
          </p:cNvPr>
          <p:cNvCxnSpPr>
            <a:cxnSpLocks/>
          </p:cNvCxnSpPr>
          <p:nvPr userDrawn="1"/>
        </p:nvCxnSpPr>
        <p:spPr>
          <a:xfrm>
            <a:off x="601064" y="1834817"/>
            <a:ext cx="1175864" cy="0"/>
          </a:xfrm>
          <a:prstGeom prst="line">
            <a:avLst/>
          </a:prstGeom>
          <a:ln w="127000">
            <a:solidFill>
              <a:schemeClr val="bg1"/>
            </a:solidFill>
          </a:ln>
        </p:spPr>
        <p:style>
          <a:lnRef idx="1">
            <a:schemeClr val="accent1"/>
          </a:lnRef>
          <a:fillRef idx="0">
            <a:schemeClr val="accent1"/>
          </a:fillRef>
          <a:effectRef idx="0">
            <a:schemeClr val="accent1"/>
          </a:effectRef>
          <a:fontRef idx="minor">
            <a:schemeClr val="tx1"/>
          </a:fontRef>
        </p:style>
      </p:cxnSp>
      <p:sp>
        <p:nvSpPr>
          <p:cNvPr id="3" name="Title 3">
            <a:extLst>
              <a:ext uri="{FF2B5EF4-FFF2-40B4-BE49-F238E27FC236}">
                <a16:creationId xmlns:a16="http://schemas.microsoft.com/office/drawing/2014/main" id="{2DC53DC0-3767-2BDF-2A4E-5ACF29ADA834}"/>
              </a:ext>
            </a:extLst>
          </p:cNvPr>
          <p:cNvSpPr>
            <a:spLocks noGrp="1"/>
          </p:cNvSpPr>
          <p:nvPr>
            <p:ph type="title" hasCustomPrompt="1"/>
          </p:nvPr>
        </p:nvSpPr>
        <p:spPr>
          <a:xfrm>
            <a:off x="601064" y="2195344"/>
            <a:ext cx="2726055" cy="1099342"/>
          </a:xfrm>
          <a:prstGeom prst="rect">
            <a:avLst/>
          </a:prstGeom>
        </p:spPr>
        <p:txBody>
          <a:bodyPr lIns="0" tIns="0" rIns="0" bIns="0"/>
          <a:lstStyle>
            <a:lvl1pPr>
              <a:lnSpc>
                <a:spcPts val="3068"/>
              </a:lnSpc>
              <a:spcAft>
                <a:spcPts val="920"/>
              </a:spcAft>
              <a:defRPr sz="3600" b="0" i="0">
                <a:solidFill>
                  <a:schemeClr val="bg1"/>
                </a:solidFill>
                <a:latin typeface="+mj-lt"/>
              </a:defRPr>
            </a:lvl1pPr>
          </a:lstStyle>
          <a:p>
            <a:r>
              <a:rPr lang="en-US"/>
              <a:t>Title</a:t>
            </a:r>
          </a:p>
        </p:txBody>
      </p:sp>
      <p:sp>
        <p:nvSpPr>
          <p:cNvPr id="8" name="Text Placeholder 2">
            <a:extLst>
              <a:ext uri="{FF2B5EF4-FFF2-40B4-BE49-F238E27FC236}">
                <a16:creationId xmlns:a16="http://schemas.microsoft.com/office/drawing/2014/main" id="{D5C47A3A-EA57-1F02-6C30-259F2A6E89F0}"/>
              </a:ext>
            </a:extLst>
          </p:cNvPr>
          <p:cNvSpPr>
            <a:spLocks noGrp="1"/>
          </p:cNvSpPr>
          <p:nvPr>
            <p:ph type="body" sz="quarter" idx="10" hasCustomPrompt="1"/>
          </p:nvPr>
        </p:nvSpPr>
        <p:spPr>
          <a:xfrm>
            <a:off x="4572000" y="1351763"/>
            <a:ext cx="4124152" cy="2427222"/>
          </a:xfrm>
          <a:prstGeom prst="rect">
            <a:avLst/>
          </a:prstGeom>
        </p:spPr>
        <p:txBody>
          <a:bodyPr lIns="0" tIns="0" rIns="0" bIns="0"/>
          <a:lstStyle>
            <a:lvl1pPr marL="292237" indent="-292237">
              <a:spcAft>
                <a:spcPts val="614"/>
              </a:spcAft>
              <a:buClr>
                <a:schemeClr val="accent5"/>
              </a:buClr>
              <a:buFont typeface="Arial" panose="020B0604020202020204" pitchFamily="34" charset="0"/>
              <a:buChar char="•"/>
              <a:defRPr sz="2100" b="0" i="0">
                <a:solidFill>
                  <a:schemeClr val="tx1"/>
                </a:solidFill>
                <a:latin typeface="+mj-lt"/>
              </a:defRPr>
            </a:lvl1pPr>
            <a:lvl2pPr marL="503297" indent="-234602">
              <a:spcAft>
                <a:spcPts val="614"/>
              </a:spcAft>
              <a:buClrTx/>
              <a:buFont typeface="Arial" panose="020B0604020202020204" pitchFamily="34" charset="0"/>
              <a:buChar char="•"/>
              <a:tabLst/>
              <a:defRPr sz="1841" b="0" i="0">
                <a:solidFill>
                  <a:schemeClr val="tx1"/>
                </a:solidFill>
                <a:latin typeface="Source Sans Pro" panose="020B0503030403020204" pitchFamily="34" charset="0"/>
              </a:defRPr>
            </a:lvl2pPr>
            <a:lvl3pPr marL="765497" indent="-228107">
              <a:spcAft>
                <a:spcPts val="614"/>
              </a:spcAft>
              <a:buClrTx/>
              <a:buFont typeface="Arial" panose="020B0604020202020204" pitchFamily="34" charset="0"/>
              <a:buChar char="•"/>
              <a:tabLst/>
              <a:defRPr sz="1841" b="0" i="0">
                <a:solidFill>
                  <a:schemeClr val="tx1"/>
                </a:solidFill>
                <a:latin typeface="Source Sans Pro" panose="020B0503030403020204" pitchFamily="34" charset="0"/>
              </a:defRPr>
            </a:lvl3pPr>
            <a:lvl4pPr marL="1056110" indent="-250025">
              <a:spcAft>
                <a:spcPts val="614"/>
              </a:spcAft>
              <a:buClrTx/>
              <a:buFont typeface="Arial" panose="020B0604020202020204" pitchFamily="34" charset="0"/>
              <a:buChar char="•"/>
              <a:tabLst/>
              <a:defRPr sz="1841" b="0" i="0">
                <a:solidFill>
                  <a:schemeClr val="tx1"/>
                </a:solidFill>
                <a:latin typeface="Source Sans Pro" panose="020B0503030403020204" pitchFamily="34" charset="0"/>
              </a:defRPr>
            </a:lvl4pPr>
            <a:lvl5pPr marL="1317500" indent="-241907">
              <a:spcAft>
                <a:spcPts val="614"/>
              </a:spcAft>
              <a:buClrTx/>
              <a:buFont typeface="Arial" panose="020B0604020202020204" pitchFamily="34" charset="0"/>
              <a:buChar char="•"/>
              <a:tabLst/>
              <a:defRPr sz="1841" b="0" i="0">
                <a:solidFill>
                  <a:schemeClr val="tx1"/>
                </a:solidFill>
                <a:latin typeface="Source Sans Pro" panose="020B0503030403020204" pitchFamily="34" charset="0"/>
              </a:defRPr>
            </a:lvl5pPr>
          </a:lstStyle>
          <a:p>
            <a:pPr lvl="0"/>
            <a:r>
              <a:rPr lang="en-US"/>
              <a:t>Click to add agenda items</a:t>
            </a:r>
          </a:p>
        </p:txBody>
      </p:sp>
      <p:sp>
        <p:nvSpPr>
          <p:cNvPr id="4" name="Holder 6">
            <a:extLst>
              <a:ext uri="{FF2B5EF4-FFF2-40B4-BE49-F238E27FC236}">
                <a16:creationId xmlns:a16="http://schemas.microsoft.com/office/drawing/2014/main" id="{BAAFC922-AFC6-5792-1039-FC673693ACBB}"/>
              </a:ext>
            </a:extLst>
          </p:cNvPr>
          <p:cNvSpPr txBox="1">
            <a:spLocks/>
          </p:cNvSpPr>
          <p:nvPr userDrawn="1"/>
        </p:nvSpPr>
        <p:spPr>
          <a:xfrm>
            <a:off x="6943725" y="4938928"/>
            <a:ext cx="2103120" cy="110171"/>
          </a:xfrm>
          <a:prstGeom prst="rect">
            <a:avLst/>
          </a:prstGeom>
        </p:spPr>
        <p:txBody>
          <a:bodyPr lIns="0" tIns="0" rIns="0" bIns="0"/>
          <a:lstStyle>
            <a:defPPr>
              <a:defRPr lang="en-US"/>
            </a:defPPr>
            <a:lvl1pPr marL="0" algn="r" defTabSz="914400" rtl="0" eaLnBrk="1" latinLnBrk="0" hangingPunct="1">
              <a:defRPr sz="1400" b="0" i="0" kern="1200">
                <a:solidFill>
                  <a:schemeClr val="tx1"/>
                </a:solidFill>
                <a:latin typeface="Source Sans Pro" panose="020B0503030403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z="716" smtClean="0">
                <a:solidFill>
                  <a:schemeClr val="tx1"/>
                </a:solidFill>
                <a:latin typeface="+mj-lt"/>
              </a:rPr>
              <a:pPr/>
              <a:t>‹#›</a:t>
            </a:fld>
            <a:endParaRPr lang="en-US" sz="716">
              <a:solidFill>
                <a:schemeClr val="tx1"/>
              </a:solidFill>
              <a:latin typeface="+mj-lt"/>
            </a:endParaRPr>
          </a:p>
        </p:txBody>
      </p:sp>
      <p:pic>
        <p:nvPicPr>
          <p:cNvPr id="7" name="Picture 2" descr="USDA Food and Nutrition Administration logo">
            <a:extLst>
              <a:ext uri="{FF2B5EF4-FFF2-40B4-BE49-F238E27FC236}">
                <a16:creationId xmlns:a16="http://schemas.microsoft.com/office/drawing/2014/main" id="{FF779A58-CA27-33BE-537C-9EAB71E5418C}"/>
              </a:ext>
            </a:extLst>
          </p:cNvPr>
          <p:cNvPicPr>
            <a:picLocks noChangeAspect="1"/>
          </p:cNvPicPr>
          <p:nvPr userDrawn="1"/>
        </p:nvPicPr>
        <p:blipFill>
          <a:blip>
            <a:extLst>
              <a:ext uri="{96DAC541-7B7A-43D3-8B79-37D633B846F1}">
                <asvg:svgBlip xmlns:asvg="http://schemas.microsoft.com/office/drawing/2016/SVG/main" r:embed="rId3"/>
              </a:ext>
            </a:extLst>
          </a:blip>
          <a:srcRect/>
          <a:stretch/>
        </p:blipFill>
        <p:spPr>
          <a:xfrm>
            <a:off x="581656" y="838247"/>
            <a:ext cx="2726055" cy="290226"/>
          </a:xfrm>
          <a:prstGeom prst="rect">
            <a:avLst/>
          </a:prstGeom>
        </p:spPr>
      </p:pic>
    </p:spTree>
    <p:extLst>
      <p:ext uri="{BB962C8B-B14F-4D97-AF65-F5344CB8AC3E}">
        <p14:creationId xmlns:p14="http://schemas.microsoft.com/office/powerpoint/2010/main" val="3231207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General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p:nvPr>
        </p:nvSpPr>
        <p:spPr>
          <a:xfrm>
            <a:off x="0" y="0"/>
            <a:ext cx="7886700" cy="819149"/>
          </a:xfrm>
          <a:prstGeom prst="rect">
            <a:avLst/>
          </a:prstGeom>
        </p:spPr>
        <p:txBody>
          <a:bodyPr lIns="365760" tIns="228600" rIns="0" bIns="0"/>
          <a:lstStyle>
            <a:lvl1pPr>
              <a:defRPr sz="3000">
                <a:solidFill>
                  <a:srgbClr val="403064"/>
                </a:solidFill>
              </a:defRPr>
            </a:lvl1pPr>
          </a:lstStyle>
          <a:p>
            <a:r>
              <a:rPr lang="en-US"/>
              <a:t>Click to edit Master title style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408264" y="944563"/>
            <a:ext cx="3868737" cy="312738"/>
          </a:xfrm>
          <a:prstGeom prst="rect">
            <a:avLst/>
          </a:prstGeom>
        </p:spPr>
        <p:txBody>
          <a:bodyPr lIns="0" anchor="t" anchorCtr="0"/>
          <a:lstStyle>
            <a:lvl1pPr marL="0" indent="0">
              <a:buNone/>
              <a:defRPr sz="18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p:nvPr>
        </p:nvSpPr>
        <p:spPr>
          <a:xfrm>
            <a:off x="408264" y="1317624"/>
            <a:ext cx="3868737" cy="613726"/>
          </a:xfrm>
          <a:prstGeom prst="rect">
            <a:avLst/>
          </a:prstGeom>
        </p:spPr>
        <p:txBody>
          <a:bodyPr/>
          <a:lstStyle>
            <a:lvl1pPr marL="0" indent="-137160">
              <a:buClr>
                <a:srgbClr val="8B5AA1"/>
              </a:buClr>
              <a:buFont typeface="Arial" panose="020B0604020202020204" pitchFamily="34" charset="0"/>
              <a:buChar char="•"/>
              <a:defRPr sz="1800" b="0" i="0">
                <a:solidFill>
                  <a:schemeClr val="tx1">
                    <a:lumMod val="65000"/>
                    <a:lumOff val="35000"/>
                  </a:schemeClr>
                </a:solidFill>
                <a:latin typeface="Helvetica" pitchFamily="2" charset="0"/>
              </a:defRPr>
            </a:lvl1pPr>
            <a:lvl5pPr marL="1828800" indent="0">
              <a:buNone/>
              <a:defRPr/>
            </a:lvl5pPr>
          </a:lstStyle>
          <a:p>
            <a:pPr lvl="0"/>
            <a:r>
              <a:rPr lang="en-US"/>
              <a:t>Edit Master text styles</a:t>
            </a:r>
          </a:p>
        </p:txBody>
      </p:sp>
    </p:spTree>
    <p:extLst>
      <p:ext uri="{BB962C8B-B14F-4D97-AF65-F5344CB8AC3E}">
        <p14:creationId xmlns:p14="http://schemas.microsoft.com/office/powerpoint/2010/main" val="29986032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userDrawn="1">
  <p:cSld name="Blank Whit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6B70F61-E21A-FA45-720C-C6F9A2F3C12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userDrawn="1"/>
        </p:nvPicPr>
        <p:blipFill>
          <a:blip r:embed="rId2">
            <a:alphaModFix amt="15000"/>
            <a:extLst>
              <a:ext uri="{28A0092B-C50C-407E-A947-70E740481C1C}">
                <a14:useLocalDpi xmlns:a14="http://schemas.microsoft.com/office/drawing/2010/main" val="0"/>
              </a:ext>
            </a:extLst>
          </a:blip>
          <a:srcRect l="3706" r="3706" b="49431"/>
          <a:stretch/>
        </p:blipFill>
        <p:spPr>
          <a:xfrm>
            <a:off x="-1" y="3250266"/>
            <a:ext cx="9144001" cy="1893235"/>
          </a:xfrm>
          <a:prstGeom prst="rect">
            <a:avLst/>
          </a:prstGeom>
        </p:spPr>
      </p:pic>
      <p:sp>
        <p:nvSpPr>
          <p:cNvPr id="3" name="Title 3">
            <a:extLst>
              <a:ext uri="{FF2B5EF4-FFF2-40B4-BE49-F238E27FC236}">
                <a16:creationId xmlns:a16="http://schemas.microsoft.com/office/drawing/2014/main" id="{DB996B33-5E1F-371A-5216-AC3DE9C323E9}"/>
              </a:ext>
            </a:extLst>
          </p:cNvPr>
          <p:cNvSpPr>
            <a:spLocks noGrp="1"/>
          </p:cNvSpPr>
          <p:nvPr>
            <p:ph type="title" hasCustomPrompt="1"/>
          </p:nvPr>
        </p:nvSpPr>
        <p:spPr>
          <a:xfrm>
            <a:off x="584488" y="265201"/>
            <a:ext cx="8102312" cy="794036"/>
          </a:xfrm>
          <a:prstGeom prst="rect">
            <a:avLst/>
          </a:prstGeom>
        </p:spPr>
        <p:txBody>
          <a:bodyPr lIns="0" tIns="0" rIns="0" bIns="0"/>
          <a:lstStyle>
            <a:lvl1pPr>
              <a:lnSpc>
                <a:spcPts val="3068"/>
              </a:lnSpc>
              <a:spcAft>
                <a:spcPts val="920"/>
              </a:spcAft>
              <a:defRPr sz="2700" b="0" i="0">
                <a:solidFill>
                  <a:schemeClr val="accent5"/>
                </a:solidFill>
                <a:latin typeface="+mj-lt"/>
              </a:defRPr>
            </a:lvl1pPr>
          </a:lstStyle>
          <a:p>
            <a:r>
              <a:rPr lang="en-US"/>
              <a:t>Title or key takeaway</a:t>
            </a:r>
          </a:p>
        </p:txBody>
      </p:sp>
      <p:sp>
        <p:nvSpPr>
          <p:cNvPr id="6" name="Holder 6">
            <a:extLst>
              <a:ext uri="{FF2B5EF4-FFF2-40B4-BE49-F238E27FC236}">
                <a16:creationId xmlns:a16="http://schemas.microsoft.com/office/drawing/2014/main" id="{24F118F5-607C-BE41-8D91-D0DAB0F9F289}"/>
              </a:ext>
            </a:extLst>
          </p:cNvPr>
          <p:cNvSpPr txBox="1">
            <a:spLocks/>
          </p:cNvSpPr>
          <p:nvPr userDrawn="1"/>
        </p:nvSpPr>
        <p:spPr>
          <a:xfrm>
            <a:off x="6943725" y="4938928"/>
            <a:ext cx="2103120" cy="110171"/>
          </a:xfrm>
          <a:prstGeom prst="rect">
            <a:avLst/>
          </a:prstGeom>
        </p:spPr>
        <p:txBody>
          <a:bodyPr lIns="0" tIns="0" rIns="0" bIns="0"/>
          <a:lstStyle>
            <a:defPPr>
              <a:defRPr lang="en-US"/>
            </a:defPPr>
            <a:lvl1pPr marL="0" algn="r" defTabSz="914400" rtl="0" eaLnBrk="1" latinLnBrk="0" hangingPunct="1">
              <a:defRPr sz="1400" b="0" i="0" kern="1200">
                <a:solidFill>
                  <a:schemeClr val="tx1"/>
                </a:solidFill>
                <a:latin typeface="Source Sans Pro" panose="020B0503030403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z="716" b="0" smtClean="0">
                <a:solidFill>
                  <a:schemeClr val="tx1"/>
                </a:solidFill>
                <a:latin typeface="+mj-lt"/>
              </a:rPr>
              <a:pPr/>
              <a:t>‹#›</a:t>
            </a:fld>
            <a:endParaRPr lang="en-US" sz="716" b="0">
              <a:solidFill>
                <a:schemeClr val="tx1"/>
              </a:solidFill>
              <a:latin typeface="+mj-lt"/>
            </a:endParaRPr>
          </a:p>
        </p:txBody>
      </p:sp>
      <p:pic>
        <p:nvPicPr>
          <p:cNvPr id="5" name="Picture 4" descr="USDA Food and Nutrition Service logo">
            <a:extLst>
              <a:ext uri="{FF2B5EF4-FFF2-40B4-BE49-F238E27FC236}">
                <a16:creationId xmlns:a16="http://schemas.microsoft.com/office/drawing/2014/main" id="{FC1462C3-BAD8-D9AE-B39C-F8E5237F20D7}"/>
              </a:ext>
              <a:ext uri="{C183D7F6-B498-43B3-948B-1728B52AA6E4}">
                <adec:decorative xmlns:adec="http://schemas.microsoft.com/office/drawing/2017/decorative" val="0"/>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01288" y="4761432"/>
            <a:ext cx="2103120" cy="287668"/>
          </a:xfrm>
          <a:prstGeom prst="rect">
            <a:avLst/>
          </a:prstGeom>
        </p:spPr>
      </p:pic>
    </p:spTree>
    <p:extLst>
      <p:ext uri="{BB962C8B-B14F-4D97-AF65-F5344CB8AC3E}">
        <p14:creationId xmlns:p14="http://schemas.microsoft.com/office/powerpoint/2010/main" val="4628637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userDrawn="1">
  <p:cSld name="Blank Green">
    <p:bg>
      <p:bgPr>
        <a:solidFill>
          <a:schemeClr val="accent5"/>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6B4C4F9-4706-BEE5-321E-C3B10405B03E}"/>
              </a:ext>
              <a:ext uri="{C183D7F6-B498-43B3-948B-1728B52AA6E4}">
                <adec:decorative xmlns:adec="http://schemas.microsoft.com/office/drawing/2017/decorative" val="1"/>
              </a:ext>
            </a:extLst>
          </p:cNvPr>
          <p:cNvPicPr>
            <a:picLocks noChangeAspect="1"/>
          </p:cNvPicPr>
          <p:nvPr userDrawn="1"/>
        </p:nvPicPr>
        <p:blipFill>
          <a:blip r:embed="rId2">
            <a:alphaModFix amt="15000"/>
            <a:extLst>
              <a:ext uri="{28A0092B-C50C-407E-A947-70E740481C1C}">
                <a14:useLocalDpi xmlns:a14="http://schemas.microsoft.com/office/drawing/2010/main" val="0"/>
              </a:ext>
            </a:extLst>
          </a:blip>
          <a:srcRect l="11996" t="-6736" r="8092" b="35053"/>
          <a:stretch/>
        </p:blipFill>
        <p:spPr>
          <a:xfrm>
            <a:off x="0" y="2107749"/>
            <a:ext cx="9144000" cy="3109559"/>
          </a:xfrm>
          <a:prstGeom prst="rect">
            <a:avLst/>
          </a:prstGeom>
        </p:spPr>
      </p:pic>
      <p:sp>
        <p:nvSpPr>
          <p:cNvPr id="2" name="Title 3">
            <a:extLst>
              <a:ext uri="{FF2B5EF4-FFF2-40B4-BE49-F238E27FC236}">
                <a16:creationId xmlns:a16="http://schemas.microsoft.com/office/drawing/2014/main" id="{D0D6E2DC-4ECD-1379-D9BB-81762288E6EE}"/>
              </a:ext>
            </a:extLst>
          </p:cNvPr>
          <p:cNvSpPr>
            <a:spLocks noGrp="1"/>
          </p:cNvSpPr>
          <p:nvPr>
            <p:ph type="title" hasCustomPrompt="1"/>
          </p:nvPr>
        </p:nvSpPr>
        <p:spPr>
          <a:xfrm>
            <a:off x="584488" y="265201"/>
            <a:ext cx="8102312" cy="794036"/>
          </a:xfrm>
          <a:prstGeom prst="rect">
            <a:avLst/>
          </a:prstGeom>
        </p:spPr>
        <p:txBody>
          <a:bodyPr lIns="0" tIns="0" rIns="0" bIns="0"/>
          <a:lstStyle>
            <a:lvl1pPr>
              <a:lnSpc>
                <a:spcPts val="3068"/>
              </a:lnSpc>
              <a:spcAft>
                <a:spcPts val="920"/>
              </a:spcAft>
              <a:defRPr sz="2700" b="0" i="0">
                <a:solidFill>
                  <a:schemeClr val="bg1"/>
                </a:solidFill>
                <a:latin typeface="+mj-lt"/>
              </a:defRPr>
            </a:lvl1pPr>
          </a:lstStyle>
          <a:p>
            <a:r>
              <a:rPr lang="en-US"/>
              <a:t>Title or key takeaway</a:t>
            </a:r>
          </a:p>
        </p:txBody>
      </p:sp>
      <p:sp>
        <p:nvSpPr>
          <p:cNvPr id="9" name="Holder 6">
            <a:extLst>
              <a:ext uri="{FF2B5EF4-FFF2-40B4-BE49-F238E27FC236}">
                <a16:creationId xmlns:a16="http://schemas.microsoft.com/office/drawing/2014/main" id="{95E911A4-360A-3E4C-CA76-87652C695105}"/>
              </a:ext>
            </a:extLst>
          </p:cNvPr>
          <p:cNvSpPr txBox="1">
            <a:spLocks/>
          </p:cNvSpPr>
          <p:nvPr userDrawn="1"/>
        </p:nvSpPr>
        <p:spPr>
          <a:xfrm>
            <a:off x="6943725" y="4938928"/>
            <a:ext cx="2103120" cy="110171"/>
          </a:xfrm>
          <a:prstGeom prst="rect">
            <a:avLst/>
          </a:prstGeom>
        </p:spPr>
        <p:txBody>
          <a:bodyPr lIns="0" tIns="0" rIns="0" bIns="0"/>
          <a:lstStyle>
            <a:defPPr>
              <a:defRPr lang="en-US"/>
            </a:defPPr>
            <a:lvl1pPr marL="0" algn="r" defTabSz="914400" rtl="0" eaLnBrk="1" latinLnBrk="0" hangingPunct="1">
              <a:defRPr sz="1400" b="0" i="0" kern="1200">
                <a:solidFill>
                  <a:schemeClr val="tx1"/>
                </a:solidFill>
                <a:latin typeface="Source Sans Pro" panose="020B0503030403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z="716" b="0" smtClean="0">
                <a:solidFill>
                  <a:schemeClr val="bg2"/>
                </a:solidFill>
                <a:latin typeface="+mj-lt"/>
              </a:rPr>
              <a:pPr/>
              <a:t>‹#›</a:t>
            </a:fld>
            <a:endParaRPr lang="en-US" sz="716" b="0">
              <a:solidFill>
                <a:schemeClr val="bg2"/>
              </a:solidFill>
              <a:latin typeface="+mj-lt"/>
            </a:endParaRPr>
          </a:p>
        </p:txBody>
      </p:sp>
      <p:pic>
        <p:nvPicPr>
          <p:cNvPr id="3" name="Picture 2" descr="USDA Food and Nutrition Service logo">
            <a:extLst>
              <a:ext uri="{FF2B5EF4-FFF2-40B4-BE49-F238E27FC236}">
                <a16:creationId xmlns:a16="http://schemas.microsoft.com/office/drawing/2014/main" id="{93BB5F16-86D8-E3F1-13A2-AABBBD6D141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7155" y="4761432"/>
            <a:ext cx="2103120" cy="287668"/>
          </a:xfrm>
          <a:prstGeom prst="rect">
            <a:avLst/>
          </a:prstGeom>
        </p:spPr>
      </p:pic>
    </p:spTree>
    <p:extLst>
      <p:ext uri="{BB962C8B-B14F-4D97-AF65-F5344CB8AC3E}">
        <p14:creationId xmlns:p14="http://schemas.microsoft.com/office/powerpoint/2010/main" val="31775504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userDrawn="1">
  <p:cSld name="Thank You 2 Green">
    <p:bg>
      <p:bgPr>
        <a:solidFill>
          <a:schemeClr val="accent5"/>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EBF3C86-312E-0927-A8A7-3D16548F0E5A}"/>
              </a:ext>
              <a:ext uri="{C183D7F6-B498-43B3-948B-1728B52AA6E4}">
                <adec:decorative xmlns:adec="http://schemas.microsoft.com/office/drawing/2017/decorative" val="1"/>
              </a:ext>
            </a:extLst>
          </p:cNvPr>
          <p:cNvPicPr>
            <a:picLocks noGrp="1" noRot="1" noMove="1" noResize="1" noEditPoints="1" noAdjustHandles="1" noChangeArrowheads="1" noChangeShapeType="1" noCrop="1"/>
          </p:cNvPicPr>
          <p:nvPr userDrawn="1"/>
        </p:nvPicPr>
        <p:blipFill>
          <a:blip r:embed="rId2">
            <a:alphaModFix amt="15000"/>
            <a:extLst>
              <a:ext uri="{28A0092B-C50C-407E-A947-70E740481C1C}">
                <a14:useLocalDpi xmlns:a14="http://schemas.microsoft.com/office/drawing/2010/main" val="0"/>
              </a:ext>
            </a:extLst>
          </a:blip>
          <a:srcRect l="8679" t="1684" r="24411" b="31031"/>
          <a:stretch/>
        </p:blipFill>
        <p:spPr>
          <a:xfrm>
            <a:off x="0" y="3400571"/>
            <a:ext cx="4572000" cy="1742930"/>
          </a:xfrm>
          <a:prstGeom prst="rect">
            <a:avLst/>
          </a:prstGeom>
        </p:spPr>
      </p:pic>
      <p:cxnSp>
        <p:nvCxnSpPr>
          <p:cNvPr id="8" name="Straight Connector 7">
            <a:extLst>
              <a:ext uri="{FF2B5EF4-FFF2-40B4-BE49-F238E27FC236}">
                <a16:creationId xmlns:a16="http://schemas.microsoft.com/office/drawing/2014/main" id="{DA929469-F7B1-09D3-5586-498B5AC2D13A}"/>
              </a:ext>
              <a:ext uri="{C183D7F6-B498-43B3-948B-1728B52AA6E4}">
                <adec:decorative xmlns:adec="http://schemas.microsoft.com/office/drawing/2017/decorative" val="1"/>
              </a:ext>
            </a:extLst>
          </p:cNvPr>
          <p:cNvCxnSpPr>
            <a:cxnSpLocks/>
          </p:cNvCxnSpPr>
          <p:nvPr userDrawn="1"/>
        </p:nvCxnSpPr>
        <p:spPr>
          <a:xfrm>
            <a:off x="584488" y="1834817"/>
            <a:ext cx="1175864" cy="0"/>
          </a:xfrm>
          <a:prstGeom prst="line">
            <a:avLst/>
          </a:prstGeom>
          <a:ln w="127000">
            <a:solidFill>
              <a:schemeClr val="bg1"/>
            </a:solidFill>
          </a:ln>
        </p:spPr>
        <p:style>
          <a:lnRef idx="1">
            <a:schemeClr val="accent1"/>
          </a:lnRef>
          <a:fillRef idx="0">
            <a:schemeClr val="accent1"/>
          </a:fillRef>
          <a:effectRef idx="0">
            <a:schemeClr val="accent1"/>
          </a:effectRef>
          <a:fontRef idx="minor">
            <a:schemeClr val="tx1"/>
          </a:fontRef>
        </p:style>
      </p:cxnSp>
      <p:sp>
        <p:nvSpPr>
          <p:cNvPr id="9" name="Title 3">
            <a:extLst>
              <a:ext uri="{FF2B5EF4-FFF2-40B4-BE49-F238E27FC236}">
                <a16:creationId xmlns:a16="http://schemas.microsoft.com/office/drawing/2014/main" id="{1E3B6FA8-E254-1C78-D866-244E1DE3A8B0}"/>
              </a:ext>
            </a:extLst>
          </p:cNvPr>
          <p:cNvSpPr>
            <a:spLocks noGrp="1"/>
          </p:cNvSpPr>
          <p:nvPr>
            <p:ph type="title" hasCustomPrompt="1"/>
          </p:nvPr>
        </p:nvSpPr>
        <p:spPr>
          <a:xfrm>
            <a:off x="584488" y="2143766"/>
            <a:ext cx="3651431" cy="794036"/>
          </a:xfrm>
          <a:prstGeom prst="rect">
            <a:avLst/>
          </a:prstGeom>
        </p:spPr>
        <p:txBody>
          <a:bodyPr lIns="0" tIns="0" rIns="0" bIns="0"/>
          <a:lstStyle>
            <a:lvl1pPr>
              <a:lnSpc>
                <a:spcPts val="3068"/>
              </a:lnSpc>
              <a:spcAft>
                <a:spcPts val="920"/>
              </a:spcAft>
              <a:defRPr sz="2700" b="0" i="0">
                <a:solidFill>
                  <a:schemeClr val="bg1"/>
                </a:solidFill>
                <a:latin typeface="+mj-lt"/>
              </a:defRPr>
            </a:lvl1pPr>
          </a:lstStyle>
          <a:p>
            <a:r>
              <a:rPr lang="en-US"/>
              <a:t>Thank you title</a:t>
            </a:r>
          </a:p>
        </p:txBody>
      </p:sp>
      <p:sp>
        <p:nvSpPr>
          <p:cNvPr id="7" name="Text Placeholder 7">
            <a:extLst>
              <a:ext uri="{FF2B5EF4-FFF2-40B4-BE49-F238E27FC236}">
                <a16:creationId xmlns:a16="http://schemas.microsoft.com/office/drawing/2014/main" id="{279ADF7E-F129-217B-D97B-135F2D2946AE}"/>
              </a:ext>
            </a:extLst>
          </p:cNvPr>
          <p:cNvSpPr>
            <a:spLocks noGrp="1"/>
          </p:cNvSpPr>
          <p:nvPr>
            <p:ph type="body" sz="quarter" idx="12" hasCustomPrompt="1"/>
          </p:nvPr>
        </p:nvSpPr>
        <p:spPr>
          <a:xfrm>
            <a:off x="584488" y="3140107"/>
            <a:ext cx="3651431" cy="960518"/>
          </a:xfrm>
          <a:prstGeom prst="rect">
            <a:avLst/>
          </a:prstGeom>
        </p:spPr>
        <p:txBody>
          <a:bodyPr/>
          <a:lstStyle>
            <a:lvl1pPr>
              <a:defRPr sz="1350" b="0">
                <a:solidFill>
                  <a:schemeClr val="bg2"/>
                </a:solidFill>
                <a:latin typeface="+mj-lt"/>
              </a:defRPr>
            </a:lvl1pPr>
          </a:lstStyle>
          <a:p>
            <a:pPr lvl="0"/>
            <a:r>
              <a:rPr lang="en-US"/>
              <a:t>Optional contact info or resources</a:t>
            </a:r>
          </a:p>
        </p:txBody>
      </p:sp>
      <p:sp>
        <p:nvSpPr>
          <p:cNvPr id="6" name="Picture Placeholder 3">
            <a:extLst>
              <a:ext uri="{FF2B5EF4-FFF2-40B4-BE49-F238E27FC236}">
                <a16:creationId xmlns:a16="http://schemas.microsoft.com/office/drawing/2014/main" id="{E9C5B8A4-A348-A1DF-CE51-40C42529C670}"/>
              </a:ext>
            </a:extLst>
          </p:cNvPr>
          <p:cNvSpPr>
            <a:spLocks noGrp="1"/>
          </p:cNvSpPr>
          <p:nvPr>
            <p:ph type="pic" sz="quarter" idx="13"/>
          </p:nvPr>
        </p:nvSpPr>
        <p:spPr>
          <a:xfrm>
            <a:off x="4572001" y="0"/>
            <a:ext cx="4572000" cy="5143500"/>
          </a:xfrm>
          <a:prstGeom prst="rect">
            <a:avLst/>
          </a:prstGeom>
          <a:solidFill>
            <a:schemeClr val="bg2"/>
          </a:solidFill>
          <a:ln>
            <a:noFill/>
          </a:ln>
        </p:spPr>
        <p:style>
          <a:lnRef idx="0">
            <a:scrgbClr r="0" g="0" b="0"/>
          </a:lnRef>
          <a:fillRef idx="0">
            <a:scrgbClr r="0" g="0" b="0"/>
          </a:fillRef>
          <a:effectRef idx="0">
            <a:scrgbClr r="0" g="0" b="0"/>
          </a:effectRef>
          <a:fontRef idx="minor">
            <a:schemeClr val="lt1"/>
          </a:fontRef>
        </p:style>
        <p:txBody>
          <a:bodyPr/>
          <a:lstStyle>
            <a:lvl1pPr>
              <a:defRPr b="0">
                <a:latin typeface="+mj-lt"/>
              </a:defRPr>
            </a:lvl1pPr>
          </a:lstStyle>
          <a:p>
            <a:endParaRPr lang="en-US"/>
          </a:p>
        </p:txBody>
      </p:sp>
      <p:sp>
        <p:nvSpPr>
          <p:cNvPr id="5" name="Holder 6">
            <a:extLst>
              <a:ext uri="{FF2B5EF4-FFF2-40B4-BE49-F238E27FC236}">
                <a16:creationId xmlns:a16="http://schemas.microsoft.com/office/drawing/2014/main" id="{45F7F78C-9C77-6832-72FA-96B3EC852696}"/>
              </a:ext>
            </a:extLst>
          </p:cNvPr>
          <p:cNvSpPr txBox="1">
            <a:spLocks/>
          </p:cNvSpPr>
          <p:nvPr userDrawn="1"/>
        </p:nvSpPr>
        <p:spPr>
          <a:xfrm>
            <a:off x="6943725" y="4938928"/>
            <a:ext cx="2103120" cy="110171"/>
          </a:xfrm>
          <a:prstGeom prst="rect">
            <a:avLst/>
          </a:prstGeom>
        </p:spPr>
        <p:txBody>
          <a:bodyPr lIns="0" tIns="0" rIns="0" bIns="0"/>
          <a:lstStyle>
            <a:defPPr>
              <a:defRPr lang="en-US"/>
            </a:defPPr>
            <a:lvl1pPr marL="0" algn="r" defTabSz="914400" rtl="0" eaLnBrk="1" latinLnBrk="0" hangingPunct="1">
              <a:defRPr sz="1400" b="0" i="0" kern="1200">
                <a:solidFill>
                  <a:schemeClr val="tx1"/>
                </a:solidFill>
                <a:latin typeface="Source Sans Pro" panose="020B0503030403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z="716" b="0" smtClean="0">
                <a:solidFill>
                  <a:schemeClr val="tx1"/>
                </a:solidFill>
                <a:latin typeface="+mj-lt"/>
              </a:rPr>
              <a:pPr/>
              <a:t>‹#›</a:t>
            </a:fld>
            <a:endParaRPr lang="en-US" sz="716" b="0">
              <a:solidFill>
                <a:schemeClr val="tx1"/>
              </a:solidFill>
              <a:latin typeface="+mj-lt"/>
            </a:endParaRPr>
          </a:p>
        </p:txBody>
      </p:sp>
      <p:pic>
        <p:nvPicPr>
          <p:cNvPr id="3" name="Picture 2" descr="USDA Food and Nutrition Service Logo">
            <a:extLst>
              <a:ext uri="{FF2B5EF4-FFF2-40B4-BE49-F238E27FC236}">
                <a16:creationId xmlns:a16="http://schemas.microsoft.com/office/drawing/2014/main" id="{6EC04CF0-7BEE-B2FD-04E9-69F392678CB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01064" y="788073"/>
            <a:ext cx="2726055" cy="372874"/>
          </a:xfrm>
          <a:prstGeom prst="rect">
            <a:avLst/>
          </a:prstGeom>
        </p:spPr>
      </p:pic>
    </p:spTree>
    <p:extLst>
      <p:ext uri="{BB962C8B-B14F-4D97-AF65-F5344CB8AC3E}">
        <p14:creationId xmlns:p14="http://schemas.microsoft.com/office/powerpoint/2010/main" val="20694251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userDrawn="1">
  <p:cSld name="Agenda Green">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0BE66AE7-4BBA-8A8E-703B-35618EFD8B4C}"/>
              </a:ext>
              <a:ext uri="{C183D7F6-B498-43B3-948B-1728B52AA6E4}">
                <adec:decorative xmlns:adec="http://schemas.microsoft.com/office/drawing/2017/decorative" val="1"/>
              </a:ext>
            </a:extLst>
          </p:cNvPr>
          <p:cNvSpPr>
            <a:spLocks/>
          </p:cNvSpPr>
          <p:nvPr userDrawn="1"/>
        </p:nvSpPr>
        <p:spPr>
          <a:xfrm>
            <a:off x="-10553" y="0"/>
            <a:ext cx="3805670" cy="51435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628">
              <a:latin typeface="+mj-lt"/>
            </a:endParaRPr>
          </a:p>
        </p:txBody>
      </p:sp>
      <p:pic>
        <p:nvPicPr>
          <p:cNvPr id="5" name="Picture 4">
            <a:extLst>
              <a:ext uri="{FF2B5EF4-FFF2-40B4-BE49-F238E27FC236}">
                <a16:creationId xmlns:a16="http://schemas.microsoft.com/office/drawing/2014/main" id="{9C588681-8FEC-B000-3525-3FCDC45C5D10}"/>
              </a:ext>
              <a:ext uri="{C183D7F6-B498-43B3-948B-1728B52AA6E4}">
                <adec:decorative xmlns:adec="http://schemas.microsoft.com/office/drawing/2017/decorative" val="1"/>
              </a:ext>
            </a:extLst>
          </p:cNvPr>
          <p:cNvPicPr>
            <a:picLocks noChangeAspect="1"/>
          </p:cNvPicPr>
          <p:nvPr userDrawn="1"/>
        </p:nvPicPr>
        <p:blipFill>
          <a:blip r:embed="rId2">
            <a:alphaModFix amt="15000"/>
            <a:extLst>
              <a:ext uri="{28A0092B-C50C-407E-A947-70E740481C1C}">
                <a14:useLocalDpi xmlns:a14="http://schemas.microsoft.com/office/drawing/2010/main" val="0"/>
              </a:ext>
            </a:extLst>
          </a:blip>
          <a:srcRect l="8679" t="1684" r="24411" b="12572"/>
          <a:stretch/>
        </p:blipFill>
        <p:spPr>
          <a:xfrm>
            <a:off x="1" y="3294689"/>
            <a:ext cx="3805670" cy="1848809"/>
          </a:xfrm>
          <a:prstGeom prst="rect">
            <a:avLst/>
          </a:prstGeom>
        </p:spPr>
      </p:pic>
      <p:cxnSp>
        <p:nvCxnSpPr>
          <p:cNvPr id="25" name="Straight Connector 24">
            <a:extLst>
              <a:ext uri="{FF2B5EF4-FFF2-40B4-BE49-F238E27FC236}">
                <a16:creationId xmlns:a16="http://schemas.microsoft.com/office/drawing/2014/main" id="{F33BCEBE-12C6-86E7-5270-E62A3E92E5EA}"/>
              </a:ext>
              <a:ext uri="{C183D7F6-B498-43B3-948B-1728B52AA6E4}">
                <adec:decorative xmlns:adec="http://schemas.microsoft.com/office/drawing/2017/decorative" val="1"/>
              </a:ext>
            </a:extLst>
          </p:cNvPr>
          <p:cNvCxnSpPr>
            <a:cxnSpLocks/>
          </p:cNvCxnSpPr>
          <p:nvPr userDrawn="1"/>
        </p:nvCxnSpPr>
        <p:spPr>
          <a:xfrm>
            <a:off x="601064" y="1834817"/>
            <a:ext cx="1175864" cy="0"/>
          </a:xfrm>
          <a:prstGeom prst="line">
            <a:avLst/>
          </a:prstGeom>
          <a:ln w="127000">
            <a:solidFill>
              <a:schemeClr val="bg1"/>
            </a:solidFill>
          </a:ln>
        </p:spPr>
        <p:style>
          <a:lnRef idx="1">
            <a:schemeClr val="accent1"/>
          </a:lnRef>
          <a:fillRef idx="0">
            <a:schemeClr val="accent1"/>
          </a:fillRef>
          <a:effectRef idx="0">
            <a:schemeClr val="accent1"/>
          </a:effectRef>
          <a:fontRef idx="minor">
            <a:schemeClr val="tx1"/>
          </a:fontRef>
        </p:style>
      </p:cxnSp>
      <p:sp>
        <p:nvSpPr>
          <p:cNvPr id="3" name="Title 3">
            <a:extLst>
              <a:ext uri="{FF2B5EF4-FFF2-40B4-BE49-F238E27FC236}">
                <a16:creationId xmlns:a16="http://schemas.microsoft.com/office/drawing/2014/main" id="{2DC53DC0-3767-2BDF-2A4E-5ACF29ADA834}"/>
              </a:ext>
            </a:extLst>
          </p:cNvPr>
          <p:cNvSpPr>
            <a:spLocks noGrp="1"/>
          </p:cNvSpPr>
          <p:nvPr>
            <p:ph type="title" hasCustomPrompt="1"/>
          </p:nvPr>
        </p:nvSpPr>
        <p:spPr>
          <a:xfrm>
            <a:off x="601064" y="2195344"/>
            <a:ext cx="2726055" cy="1099342"/>
          </a:xfrm>
          <a:prstGeom prst="rect">
            <a:avLst/>
          </a:prstGeom>
        </p:spPr>
        <p:txBody>
          <a:bodyPr lIns="0" tIns="0" rIns="0" bIns="0"/>
          <a:lstStyle>
            <a:lvl1pPr>
              <a:lnSpc>
                <a:spcPts val="3068"/>
              </a:lnSpc>
              <a:spcAft>
                <a:spcPts val="920"/>
              </a:spcAft>
              <a:defRPr sz="3600" b="0" i="0">
                <a:solidFill>
                  <a:schemeClr val="bg1"/>
                </a:solidFill>
                <a:latin typeface="+mj-lt"/>
              </a:defRPr>
            </a:lvl1pPr>
          </a:lstStyle>
          <a:p>
            <a:r>
              <a:rPr lang="en-US"/>
              <a:t>Title</a:t>
            </a:r>
          </a:p>
        </p:txBody>
      </p:sp>
      <p:sp>
        <p:nvSpPr>
          <p:cNvPr id="8" name="Text Placeholder 2">
            <a:extLst>
              <a:ext uri="{FF2B5EF4-FFF2-40B4-BE49-F238E27FC236}">
                <a16:creationId xmlns:a16="http://schemas.microsoft.com/office/drawing/2014/main" id="{D5C47A3A-EA57-1F02-6C30-259F2A6E89F0}"/>
              </a:ext>
            </a:extLst>
          </p:cNvPr>
          <p:cNvSpPr>
            <a:spLocks noGrp="1"/>
          </p:cNvSpPr>
          <p:nvPr>
            <p:ph type="body" sz="quarter" idx="10" hasCustomPrompt="1"/>
          </p:nvPr>
        </p:nvSpPr>
        <p:spPr>
          <a:xfrm>
            <a:off x="4572000" y="1351763"/>
            <a:ext cx="4124152" cy="2427222"/>
          </a:xfrm>
          <a:prstGeom prst="rect">
            <a:avLst/>
          </a:prstGeom>
        </p:spPr>
        <p:txBody>
          <a:bodyPr lIns="0" tIns="0" rIns="0" bIns="0"/>
          <a:lstStyle>
            <a:lvl1pPr marL="292237" indent="-292237">
              <a:spcAft>
                <a:spcPts val="614"/>
              </a:spcAft>
              <a:buClr>
                <a:schemeClr val="accent5"/>
              </a:buClr>
              <a:buFont typeface="Arial" panose="020B0604020202020204" pitchFamily="34" charset="0"/>
              <a:buChar char="•"/>
              <a:defRPr sz="2100" b="0" i="0">
                <a:solidFill>
                  <a:schemeClr val="tx1"/>
                </a:solidFill>
                <a:latin typeface="+mj-lt"/>
              </a:defRPr>
            </a:lvl1pPr>
            <a:lvl2pPr marL="503297" indent="-234602">
              <a:spcAft>
                <a:spcPts val="614"/>
              </a:spcAft>
              <a:buClrTx/>
              <a:buFont typeface="Arial" panose="020B0604020202020204" pitchFamily="34" charset="0"/>
              <a:buChar char="•"/>
              <a:tabLst/>
              <a:defRPr sz="1841" b="0" i="0">
                <a:solidFill>
                  <a:schemeClr val="tx1"/>
                </a:solidFill>
                <a:latin typeface="Source Sans Pro" panose="020B0503030403020204" pitchFamily="34" charset="0"/>
              </a:defRPr>
            </a:lvl2pPr>
            <a:lvl3pPr marL="765497" indent="-228107">
              <a:spcAft>
                <a:spcPts val="614"/>
              </a:spcAft>
              <a:buClrTx/>
              <a:buFont typeface="Arial" panose="020B0604020202020204" pitchFamily="34" charset="0"/>
              <a:buChar char="•"/>
              <a:tabLst/>
              <a:defRPr sz="1841" b="0" i="0">
                <a:solidFill>
                  <a:schemeClr val="tx1"/>
                </a:solidFill>
                <a:latin typeface="Source Sans Pro" panose="020B0503030403020204" pitchFamily="34" charset="0"/>
              </a:defRPr>
            </a:lvl3pPr>
            <a:lvl4pPr marL="1056110" indent="-250025">
              <a:spcAft>
                <a:spcPts val="614"/>
              </a:spcAft>
              <a:buClrTx/>
              <a:buFont typeface="Arial" panose="020B0604020202020204" pitchFamily="34" charset="0"/>
              <a:buChar char="•"/>
              <a:tabLst/>
              <a:defRPr sz="1841" b="0" i="0">
                <a:solidFill>
                  <a:schemeClr val="tx1"/>
                </a:solidFill>
                <a:latin typeface="Source Sans Pro" panose="020B0503030403020204" pitchFamily="34" charset="0"/>
              </a:defRPr>
            </a:lvl4pPr>
            <a:lvl5pPr marL="1317500" indent="-241907">
              <a:spcAft>
                <a:spcPts val="614"/>
              </a:spcAft>
              <a:buClrTx/>
              <a:buFont typeface="Arial" panose="020B0604020202020204" pitchFamily="34" charset="0"/>
              <a:buChar char="•"/>
              <a:tabLst/>
              <a:defRPr sz="1841" b="0" i="0">
                <a:solidFill>
                  <a:schemeClr val="tx1"/>
                </a:solidFill>
                <a:latin typeface="Source Sans Pro" panose="020B0503030403020204" pitchFamily="34" charset="0"/>
              </a:defRPr>
            </a:lvl5pPr>
          </a:lstStyle>
          <a:p>
            <a:pPr lvl="0"/>
            <a:r>
              <a:rPr lang="en-US"/>
              <a:t>Click to add agenda items</a:t>
            </a:r>
          </a:p>
        </p:txBody>
      </p:sp>
      <p:sp>
        <p:nvSpPr>
          <p:cNvPr id="4" name="Holder 6">
            <a:extLst>
              <a:ext uri="{FF2B5EF4-FFF2-40B4-BE49-F238E27FC236}">
                <a16:creationId xmlns:a16="http://schemas.microsoft.com/office/drawing/2014/main" id="{BAAFC922-AFC6-5792-1039-FC673693ACBB}"/>
              </a:ext>
            </a:extLst>
          </p:cNvPr>
          <p:cNvSpPr txBox="1">
            <a:spLocks/>
          </p:cNvSpPr>
          <p:nvPr userDrawn="1"/>
        </p:nvSpPr>
        <p:spPr>
          <a:xfrm>
            <a:off x="6943725" y="4938928"/>
            <a:ext cx="2103120" cy="110171"/>
          </a:xfrm>
          <a:prstGeom prst="rect">
            <a:avLst/>
          </a:prstGeom>
        </p:spPr>
        <p:txBody>
          <a:bodyPr lIns="0" tIns="0" rIns="0" bIns="0"/>
          <a:lstStyle>
            <a:defPPr>
              <a:defRPr lang="en-US"/>
            </a:defPPr>
            <a:lvl1pPr marL="0" algn="r" defTabSz="914400" rtl="0" eaLnBrk="1" latinLnBrk="0" hangingPunct="1">
              <a:defRPr sz="1400" b="0" i="0" kern="1200">
                <a:solidFill>
                  <a:schemeClr val="tx1"/>
                </a:solidFill>
                <a:latin typeface="Source Sans Pro" panose="020B0503030403020204" pitchFamily="3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B6F15528-21DE-4FAA-801E-634DDDAF4B2B}" type="slidenum">
              <a:rPr lang="en-US" sz="716" smtClean="0">
                <a:solidFill>
                  <a:schemeClr val="tx1"/>
                </a:solidFill>
                <a:latin typeface="+mj-lt"/>
              </a:rPr>
              <a:pPr/>
              <a:t>‹#›</a:t>
            </a:fld>
            <a:endParaRPr lang="en-US" sz="716">
              <a:solidFill>
                <a:schemeClr val="tx1"/>
              </a:solidFill>
              <a:latin typeface="+mj-lt"/>
            </a:endParaRPr>
          </a:p>
        </p:txBody>
      </p:sp>
      <p:pic>
        <p:nvPicPr>
          <p:cNvPr id="2" name="Picture 1" descr="USDA Food and Nutrition Service Logo">
            <a:extLst>
              <a:ext uri="{FF2B5EF4-FFF2-40B4-BE49-F238E27FC236}">
                <a16:creationId xmlns:a16="http://schemas.microsoft.com/office/drawing/2014/main" id="{F6380741-87F5-216D-E806-392DCCE05CC4}"/>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01064" y="788073"/>
            <a:ext cx="2726055" cy="372874"/>
          </a:xfrm>
          <a:prstGeom prst="rect">
            <a:avLst/>
          </a:prstGeom>
        </p:spPr>
      </p:pic>
    </p:spTree>
    <p:extLst>
      <p:ext uri="{BB962C8B-B14F-4D97-AF65-F5344CB8AC3E}">
        <p14:creationId xmlns:p14="http://schemas.microsoft.com/office/powerpoint/2010/main" val="37636466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General Sl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0"/>
            <a:ext cx="7886700" cy="1009979"/>
          </a:xfrm>
          <a:prstGeom prst="rect">
            <a:avLst/>
          </a:prstGeom>
        </p:spPr>
        <p:txBody>
          <a:bodyPr lIns="365760" tIns="228600" rIns="0" bIns="0"/>
          <a:lstStyle>
            <a:lvl1pPr>
              <a:lnSpc>
                <a:spcPct val="100000"/>
              </a:lnSpc>
              <a:defRPr sz="3000">
                <a:solidFill>
                  <a:srgbClr val="403064"/>
                </a:solidFill>
              </a:defRPr>
            </a:lvl1pPr>
          </a:lstStyle>
          <a:p>
            <a:r>
              <a:rPr lang="en-US"/>
              <a:t>Click to edit title</a:t>
            </a:r>
            <a:br>
              <a:rPr lang="en-US"/>
            </a:br>
            <a:r>
              <a:rPr lang="en-US"/>
              <a:t>Second line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368507" y="1421642"/>
            <a:ext cx="3868737" cy="312738"/>
          </a:xfrm>
          <a:prstGeom prst="rect">
            <a:avLst/>
          </a:prstGeom>
        </p:spPr>
        <p:txBody>
          <a:bodyPr lIns="0" anchor="t" anchorCtr="0"/>
          <a:lstStyle>
            <a:lvl1pPr marL="0" indent="0">
              <a:buNone/>
              <a:defRPr sz="18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p:nvPr>
        </p:nvSpPr>
        <p:spPr>
          <a:xfrm>
            <a:off x="368507" y="1794703"/>
            <a:ext cx="3868737" cy="613726"/>
          </a:xfrm>
          <a:prstGeom prst="rect">
            <a:avLst/>
          </a:prstGeom>
        </p:spPr>
        <p:txBody>
          <a:bodyPr/>
          <a:lstStyle>
            <a:lvl1pPr marL="0" indent="-137160">
              <a:buClr>
                <a:srgbClr val="403064"/>
              </a:buClr>
              <a:buFont typeface="Arial" panose="020B0604020202020204" pitchFamily="34" charset="0"/>
              <a:buChar char="•"/>
              <a:defRPr sz="1800" b="0" i="0">
                <a:solidFill>
                  <a:schemeClr val="tx1">
                    <a:lumMod val="65000"/>
                    <a:lumOff val="35000"/>
                  </a:schemeClr>
                </a:solidFill>
                <a:latin typeface="Helvetica" pitchFamily="2" charset="0"/>
              </a:defRPr>
            </a:lvl1pPr>
            <a:lvl5pPr marL="1828800" indent="0">
              <a:buNone/>
              <a:defRPr/>
            </a:lvl5pPr>
          </a:lstStyle>
          <a:p>
            <a:pPr lvl="0"/>
            <a:r>
              <a:rPr lang="en-US"/>
              <a:t>Edit Master text styles</a:t>
            </a:r>
          </a:p>
        </p:txBody>
      </p:sp>
    </p:spTree>
    <p:extLst>
      <p:ext uri="{BB962C8B-B14F-4D97-AF65-F5344CB8AC3E}">
        <p14:creationId xmlns:p14="http://schemas.microsoft.com/office/powerpoint/2010/main" val="30470461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General Slid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A41B4-4561-3A4E-9F21-12921170E228}"/>
              </a:ext>
            </a:extLst>
          </p:cNvPr>
          <p:cNvSpPr>
            <a:spLocks noGrp="1"/>
          </p:cNvSpPr>
          <p:nvPr>
            <p:ph type="title" hasCustomPrompt="1"/>
          </p:nvPr>
        </p:nvSpPr>
        <p:spPr>
          <a:xfrm>
            <a:off x="0" y="0"/>
            <a:ext cx="7886700" cy="1009979"/>
          </a:xfrm>
          <a:prstGeom prst="rect">
            <a:avLst/>
          </a:prstGeom>
        </p:spPr>
        <p:txBody>
          <a:bodyPr lIns="365760" tIns="228600" rIns="0" bIns="0"/>
          <a:lstStyle>
            <a:lvl1pPr>
              <a:lnSpc>
                <a:spcPct val="100000"/>
              </a:lnSpc>
              <a:defRPr sz="3000">
                <a:solidFill>
                  <a:srgbClr val="403064"/>
                </a:solidFill>
              </a:defRPr>
            </a:lvl1pPr>
          </a:lstStyle>
          <a:p>
            <a:r>
              <a:rPr lang="en-US"/>
              <a:t>Click to edit title</a:t>
            </a:r>
          </a:p>
        </p:txBody>
      </p:sp>
      <p:sp>
        <p:nvSpPr>
          <p:cNvPr id="3" name="Text Placeholder 2">
            <a:extLst>
              <a:ext uri="{FF2B5EF4-FFF2-40B4-BE49-F238E27FC236}">
                <a16:creationId xmlns:a16="http://schemas.microsoft.com/office/drawing/2014/main" id="{30D35928-03C8-3141-B92D-462CD9C22E25}"/>
              </a:ext>
            </a:extLst>
          </p:cNvPr>
          <p:cNvSpPr>
            <a:spLocks noGrp="1"/>
          </p:cNvSpPr>
          <p:nvPr>
            <p:ph type="body" idx="1"/>
          </p:nvPr>
        </p:nvSpPr>
        <p:spPr>
          <a:xfrm>
            <a:off x="408264" y="1421642"/>
            <a:ext cx="3868737" cy="312738"/>
          </a:xfrm>
          <a:prstGeom prst="rect">
            <a:avLst/>
          </a:prstGeom>
        </p:spPr>
        <p:txBody>
          <a:bodyPr lIns="0" anchor="t" anchorCtr="0"/>
          <a:lstStyle>
            <a:lvl1pPr marL="0" indent="0">
              <a:buNone/>
              <a:defRPr sz="1800" b="0" i="0">
                <a:solidFill>
                  <a:schemeClr val="tx1">
                    <a:lumMod val="65000"/>
                    <a:lumOff val="35000"/>
                  </a:schemeClr>
                </a:solidFill>
                <a:latin typeface="Helvetica"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3C06CDE-AD19-0E42-906C-B252F6F3EAF4}"/>
              </a:ext>
            </a:extLst>
          </p:cNvPr>
          <p:cNvSpPr>
            <a:spLocks noGrp="1"/>
          </p:cNvSpPr>
          <p:nvPr>
            <p:ph sz="half" idx="2"/>
          </p:nvPr>
        </p:nvSpPr>
        <p:spPr>
          <a:xfrm>
            <a:off x="408264" y="1794703"/>
            <a:ext cx="3868737" cy="613726"/>
          </a:xfrm>
          <a:prstGeom prst="rect">
            <a:avLst/>
          </a:prstGeom>
        </p:spPr>
        <p:txBody>
          <a:bodyPr/>
          <a:lstStyle>
            <a:lvl1pPr marL="0" indent="-137160">
              <a:buClr>
                <a:srgbClr val="8B5AA1"/>
              </a:buClr>
              <a:buFont typeface="Arial" panose="020B0604020202020204" pitchFamily="34" charset="0"/>
              <a:buChar char="•"/>
              <a:defRPr sz="1800" b="0" i="0">
                <a:solidFill>
                  <a:schemeClr val="tx1">
                    <a:lumMod val="65000"/>
                    <a:lumOff val="35000"/>
                  </a:schemeClr>
                </a:solidFill>
                <a:latin typeface="Helvetica" pitchFamily="2" charset="0"/>
              </a:defRPr>
            </a:lvl1pPr>
            <a:lvl5pPr marL="1828800" indent="0">
              <a:buNone/>
              <a:defRPr/>
            </a:lvl5pPr>
          </a:lstStyle>
          <a:p>
            <a:pPr lvl="0"/>
            <a:r>
              <a:rPr lang="en-US"/>
              <a:t>Edit Master text styles</a:t>
            </a:r>
          </a:p>
        </p:txBody>
      </p:sp>
    </p:spTree>
    <p:extLst>
      <p:ext uri="{BB962C8B-B14F-4D97-AF65-F5344CB8AC3E}">
        <p14:creationId xmlns:p14="http://schemas.microsoft.com/office/powerpoint/2010/main" val="243087455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theme" Target="../theme/theme2.xml"/><Relationship Id="rId5" Type="http://schemas.openxmlformats.org/officeDocument/2006/relationships/slideLayout" Target="../slideLayouts/slideLayout7.xml"/><Relationship Id="rId4" Type="http://schemas.openxmlformats.org/officeDocument/2006/relationships/slideLayout" Target="../slideLayouts/slideLayout6.xml"/></Relationships>
</file>

<file path=ppt/slideMasters/_rels/slideMaster3.xml.rels><?xml version="1.0" encoding="UTF-8" standalone="yes"?>
<Relationships xmlns="http://schemas.openxmlformats.org/package/2006/relationships"><Relationship Id="rId2" Type="http://schemas.openxmlformats.org/officeDocument/2006/relationships/theme" Target="../theme/theme3.xml"/><Relationship Id="rId1" Type="http://schemas.openxmlformats.org/officeDocument/2006/relationships/slideLayout" Target="../slideLayouts/slideLayout8.xml"/></Relationships>
</file>

<file path=ppt/slideMasters/_rels/slideMaster4.xml.rels><?xml version="1.0" encoding="UTF-8" standalone="yes"?>
<Relationships xmlns="http://schemas.openxmlformats.org/package/2006/relationships"><Relationship Id="rId2" Type="http://schemas.openxmlformats.org/officeDocument/2006/relationships/theme" Target="../theme/theme4.xml"/><Relationship Id="rId1" Type="http://schemas.openxmlformats.org/officeDocument/2006/relationships/slideLayout" Target="../slideLayouts/slideLayout9.xml"/></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10.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slideLayout" Target="../slideLayouts/slideLayout12.xml"/><Relationship Id="rId1" Type="http://schemas.openxmlformats.org/officeDocument/2006/relationships/slideLayout" Target="../slideLayouts/slideLayout11.xml"/><Relationship Id="rId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3" Type="http://schemas.openxmlformats.org/officeDocument/2006/relationships/theme" Target="../theme/theme7.xml"/><Relationship Id="rId2" Type="http://schemas.openxmlformats.org/officeDocument/2006/relationships/slideLayout" Target="../slideLayouts/slideLayout15.xml"/><Relationship Id="rId1" Type="http://schemas.openxmlformats.org/officeDocument/2006/relationships/slideLayout" Target="../slideLayouts/slideLayout14.xml"/></Relationships>
</file>

<file path=ppt/slideMasters/_rels/slideMaster8.xml.rels><?xml version="1.0" encoding="UTF-8" standalone="yes"?>
<Relationships xmlns="http://schemas.openxmlformats.org/package/2006/relationships"><Relationship Id="rId3" Type="http://schemas.openxmlformats.org/officeDocument/2006/relationships/slideLayout" Target="../slideLayouts/slideLayout18.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theme" Target="../theme/theme8.xml"/><Relationship Id="rId5" Type="http://schemas.openxmlformats.org/officeDocument/2006/relationships/slideLayout" Target="../slideLayouts/slideLayout20.xml"/><Relationship Id="rId4"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Round Single Corner Rectangle 2">
            <a:extLst>
              <a:ext uri="{FF2B5EF4-FFF2-40B4-BE49-F238E27FC236}">
                <a16:creationId xmlns:a16="http://schemas.microsoft.com/office/drawing/2014/main" id="{30EF6144-4F9D-0F47-92D3-071401390A26}"/>
              </a:ext>
            </a:extLst>
          </p:cNvPr>
          <p:cNvSpPr/>
          <p:nvPr userDrawn="1"/>
        </p:nvSpPr>
        <p:spPr>
          <a:xfrm rot="10800000" flipH="1">
            <a:off x="0" y="-1"/>
            <a:ext cx="8694751" cy="3440246"/>
          </a:xfrm>
          <a:prstGeom prst="round1Rect">
            <a:avLst>
              <a:gd name="adj" fmla="val 16776"/>
            </a:avLst>
          </a:prstGeom>
          <a:solidFill>
            <a:srgbClr val="D6C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44325024"/>
      </p:ext>
    </p:extLst>
  </p:cSld>
  <p:clrMap bg1="lt1" tx1="dk1" bg2="lt2" tx2="dk2" accent1="accent1" accent2="accent2" accent3="accent3" accent4="accent4" accent5="accent5" accent6="accent6" hlink="hlink" folHlink="folHlink"/>
  <p:sldLayoutIdLst>
    <p:sldLayoutId id="2147483681" r:id="rId1"/>
    <p:sldLayoutId id="2147483694"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277E0F00-860E-A048-B956-FA3FA4BC3F4D}"/>
              </a:ext>
            </a:extLst>
          </p:cNvPr>
          <p:cNvSpPr/>
          <p:nvPr userDrawn="1"/>
        </p:nvSpPr>
        <p:spPr>
          <a:xfrm>
            <a:off x="0" y="4359942"/>
            <a:ext cx="8799626" cy="800100"/>
          </a:xfrm>
          <a:custGeom>
            <a:avLst/>
            <a:gdLst>
              <a:gd name="connsiteX0" fmla="*/ 0 w 8799626"/>
              <a:gd name="connsiteY0" fmla="*/ 0 h 800100"/>
              <a:gd name="connsiteX1" fmla="*/ 8016068 w 8799626"/>
              <a:gd name="connsiteY1" fmla="*/ 0 h 800100"/>
              <a:gd name="connsiteX2" fmla="*/ 8799626 w 8799626"/>
              <a:gd name="connsiteY2" fmla="*/ 783558 h 800100"/>
              <a:gd name="connsiteX3" fmla="*/ 8799626 w 8799626"/>
              <a:gd name="connsiteY3" fmla="*/ 800100 h 800100"/>
              <a:gd name="connsiteX4" fmla="*/ 0 w 8799626"/>
              <a:gd name="connsiteY4" fmla="*/ 800100 h 8001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799626" h="800100">
                <a:moveTo>
                  <a:pt x="0" y="0"/>
                </a:moveTo>
                <a:lnTo>
                  <a:pt x="8016068" y="0"/>
                </a:lnTo>
                <a:cubicBezTo>
                  <a:pt x="8448815" y="0"/>
                  <a:pt x="8799626" y="350811"/>
                  <a:pt x="8799626" y="783558"/>
                </a:cubicBezTo>
                <a:lnTo>
                  <a:pt x="8799626" y="800100"/>
                </a:lnTo>
                <a:lnTo>
                  <a:pt x="0" y="800100"/>
                </a:lnTo>
                <a:close/>
              </a:path>
            </a:pathLst>
          </a:custGeom>
          <a:solidFill>
            <a:srgbClr val="D6C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16349313"/>
      </p:ext>
    </p:extLst>
  </p:cSld>
  <p:clrMap bg1="lt1" tx1="dk1" bg2="lt2" tx2="dk2" accent1="accent1" accent2="accent2" accent3="accent3" accent4="accent4" accent5="accent5" accent6="accent6" hlink="hlink" folHlink="folHlink"/>
  <p:sldLayoutIdLst>
    <p:sldLayoutId id="2147483667" r:id="rId1"/>
    <p:sldLayoutId id="2147483690" r:id="rId2"/>
    <p:sldLayoutId id="2147483691" r:id="rId3"/>
    <p:sldLayoutId id="2147483692" r:id="rId4"/>
    <p:sldLayoutId id="2147483693" r:id="rId5"/>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DAC965A8-FF76-1A42-A55C-12665D17CEBD}"/>
              </a:ext>
            </a:extLst>
          </p:cNvPr>
          <p:cNvSpPr/>
          <p:nvPr userDrawn="1"/>
        </p:nvSpPr>
        <p:spPr>
          <a:xfrm rot="10800000" flipH="1">
            <a:off x="0" y="0"/>
            <a:ext cx="8887091" cy="1156965"/>
          </a:xfrm>
          <a:custGeom>
            <a:avLst/>
            <a:gdLst>
              <a:gd name="connsiteX0" fmla="*/ 0 w 8887091"/>
              <a:gd name="connsiteY0" fmla="*/ 1156965 h 1156965"/>
              <a:gd name="connsiteX1" fmla="*/ 8887091 w 8887091"/>
              <a:gd name="connsiteY1" fmla="*/ 1156965 h 1156965"/>
              <a:gd name="connsiteX2" fmla="*/ 8887091 w 8887091"/>
              <a:gd name="connsiteY2" fmla="*/ 783558 h 1156965"/>
              <a:gd name="connsiteX3" fmla="*/ 8103533 w 8887091"/>
              <a:gd name="connsiteY3" fmla="*/ 0 h 1156965"/>
              <a:gd name="connsiteX4" fmla="*/ 0 w 8887091"/>
              <a:gd name="connsiteY4" fmla="*/ 0 h 115696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87091" h="1156965">
                <a:moveTo>
                  <a:pt x="0" y="1156965"/>
                </a:moveTo>
                <a:lnTo>
                  <a:pt x="8887091" y="1156965"/>
                </a:lnTo>
                <a:lnTo>
                  <a:pt x="8887091" y="783558"/>
                </a:lnTo>
                <a:cubicBezTo>
                  <a:pt x="8887091" y="350811"/>
                  <a:pt x="8536280" y="0"/>
                  <a:pt x="8103533" y="0"/>
                </a:cubicBezTo>
                <a:lnTo>
                  <a:pt x="0" y="0"/>
                </a:lnTo>
                <a:close/>
              </a:path>
            </a:pathLst>
          </a:custGeom>
          <a:solidFill>
            <a:srgbClr val="D6C6D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3762342420"/>
      </p:ext>
    </p:extLst>
  </p:cSld>
  <p:clrMap bg1="lt1" tx1="dk1" bg2="lt2" tx2="dk2" accent1="accent1" accent2="accent2" accent3="accent3" accent4="accent4" accent5="accent5" accent6="accent6" hlink="hlink" folHlink="folHlink"/>
  <p:sldLayoutIdLst>
    <p:sldLayoutId id="2147483671"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2103A062-B8CA-D84B-B08A-6D262DEB0679}"/>
              </a:ext>
            </a:extLst>
          </p:cNvPr>
          <p:cNvSpPr/>
          <p:nvPr userDrawn="1"/>
        </p:nvSpPr>
        <p:spPr>
          <a:xfrm rot="10800000" flipH="1">
            <a:off x="-1" y="0"/>
            <a:ext cx="8887092" cy="815361"/>
          </a:xfrm>
          <a:custGeom>
            <a:avLst/>
            <a:gdLst>
              <a:gd name="connsiteX0" fmla="*/ 0 w 8887092"/>
              <a:gd name="connsiteY0" fmla="*/ 815361 h 815361"/>
              <a:gd name="connsiteX1" fmla="*/ 8887092 w 8887092"/>
              <a:gd name="connsiteY1" fmla="*/ 815361 h 815361"/>
              <a:gd name="connsiteX2" fmla="*/ 8887092 w 8887092"/>
              <a:gd name="connsiteY2" fmla="*/ 783558 h 815361"/>
              <a:gd name="connsiteX3" fmla="*/ 8103534 w 8887092"/>
              <a:gd name="connsiteY3" fmla="*/ 0 h 815361"/>
              <a:gd name="connsiteX4" fmla="*/ 0 w 8887092"/>
              <a:gd name="connsiteY4" fmla="*/ 0 h 81536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887092" h="815361">
                <a:moveTo>
                  <a:pt x="0" y="815361"/>
                </a:moveTo>
                <a:lnTo>
                  <a:pt x="8887092" y="815361"/>
                </a:lnTo>
                <a:lnTo>
                  <a:pt x="8887092" y="783558"/>
                </a:lnTo>
                <a:cubicBezTo>
                  <a:pt x="8887092" y="350811"/>
                  <a:pt x="8536281" y="0"/>
                  <a:pt x="8103534" y="0"/>
                </a:cubicBezTo>
                <a:lnTo>
                  <a:pt x="0" y="0"/>
                </a:lnTo>
                <a:close/>
              </a:path>
            </a:pathLst>
          </a:custGeom>
          <a:solidFill>
            <a:srgbClr val="D6C6D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968860758"/>
      </p:ext>
    </p:extLst>
  </p:cSld>
  <p:clrMap bg1="lt1" tx1="dk1" bg2="lt2" tx2="dk2" accent1="accent1" accent2="accent2" accent3="accent3" accent4="accent4" accent5="accent5" accent6="accent6" hlink="hlink" folHlink="folHlink"/>
  <p:sldLayoutIdLst>
    <p:sldLayoutId id="2147483679"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 name="Round Single Corner Rectangle 2">
            <a:extLst>
              <a:ext uri="{FF2B5EF4-FFF2-40B4-BE49-F238E27FC236}">
                <a16:creationId xmlns:a16="http://schemas.microsoft.com/office/drawing/2014/main" id="{1BD96013-A12D-8942-AE2D-9206E886D087}"/>
              </a:ext>
            </a:extLst>
          </p:cNvPr>
          <p:cNvSpPr/>
          <p:nvPr userDrawn="1"/>
        </p:nvSpPr>
        <p:spPr>
          <a:xfrm rot="5400000" flipH="1">
            <a:off x="-873682" y="1224468"/>
            <a:ext cx="4792713" cy="3045350"/>
          </a:xfrm>
          <a:prstGeom prst="round1Rect">
            <a:avLst>
              <a:gd name="adj" fmla="val 26085"/>
            </a:avLst>
          </a:prstGeom>
          <a:solidFill>
            <a:srgbClr val="D6C6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393965893"/>
      </p:ext>
    </p:extLst>
  </p:cSld>
  <p:clrMap bg1="lt1" tx1="dk1" bg2="lt2" tx2="dk2" accent1="accent1" accent2="accent2" accent3="accent3" accent4="accent4" accent5="accent5" accent6="accent6" hlink="hlink" folHlink="folHlink"/>
  <p:sldLayoutIdLst>
    <p:sldLayoutId id="2147483673" r:id="rId1"/>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rgbClr val="D6C6DD"/>
        </a:solidFill>
        <a:effectLst/>
      </p:bgPr>
    </p:bg>
    <p:spTree>
      <p:nvGrpSpPr>
        <p:cNvPr id="1" name=""/>
        <p:cNvGrpSpPr/>
        <p:nvPr/>
      </p:nvGrpSpPr>
      <p:grpSpPr>
        <a:xfrm>
          <a:off x="0" y="0"/>
          <a:ext cx="0" cy="0"/>
          <a:chOff x="0" y="0"/>
          <a:chExt cx="0" cy="0"/>
        </a:xfrm>
      </p:grpSpPr>
      <p:sp>
        <p:nvSpPr>
          <p:cNvPr id="3" name="Round Single Corner Rectangle 2">
            <a:extLst>
              <a:ext uri="{FF2B5EF4-FFF2-40B4-BE49-F238E27FC236}">
                <a16:creationId xmlns:a16="http://schemas.microsoft.com/office/drawing/2014/main" id="{1BD96013-A12D-8942-AE2D-9206E886D087}"/>
              </a:ext>
            </a:extLst>
          </p:cNvPr>
          <p:cNvSpPr/>
          <p:nvPr userDrawn="1"/>
        </p:nvSpPr>
        <p:spPr>
          <a:xfrm>
            <a:off x="1" y="858710"/>
            <a:ext cx="8475128" cy="4284790"/>
          </a:xfrm>
          <a:prstGeom prst="round1Rect">
            <a:avLst>
              <a:gd name="adj" fmla="val 1847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5170358"/>
      </p:ext>
    </p:extLst>
  </p:cSld>
  <p:clrMap bg1="lt1" tx1="dk1" bg2="lt2" tx2="dk2" accent1="accent1" accent2="accent2" accent3="accent3" accent4="accent4" accent5="accent5" accent6="accent6" hlink="hlink" folHlink="folHlink"/>
  <p:sldLayoutIdLst>
    <p:sldLayoutId id="2147483675" r:id="rId1"/>
    <p:sldLayoutId id="2147483687" r:id="rId2"/>
    <p:sldLayoutId id="2147483689" r:id="rId3"/>
  </p:sldLayoutIdLst>
  <p:txStyles>
    <p:titleStyle>
      <a:lvl1pPr algn="l" defTabSz="914400" rtl="0" eaLnBrk="1" latinLnBrk="0" hangingPunct="1">
        <a:lnSpc>
          <a:spcPct val="90000"/>
        </a:lnSpc>
        <a:spcBef>
          <a:spcPct val="0"/>
        </a:spcBef>
        <a:buNone/>
        <a:defRPr sz="3200" b="1" i="0" kern="1200">
          <a:solidFill>
            <a:srgbClr val="005837"/>
          </a:solidFill>
          <a:latin typeface="Helvetica" pitchFamily="2"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rgbClr val="D6C6DD"/>
        </a:solidFill>
        <a:effectLst/>
      </p:bgPr>
    </p:bg>
    <p:spTree>
      <p:nvGrpSpPr>
        <p:cNvPr id="1" name=""/>
        <p:cNvGrpSpPr/>
        <p:nvPr/>
      </p:nvGrpSpPr>
      <p:grpSpPr>
        <a:xfrm>
          <a:off x="0" y="0"/>
          <a:ext cx="0" cy="0"/>
          <a:chOff x="0" y="0"/>
          <a:chExt cx="0" cy="0"/>
        </a:xfrm>
      </p:grpSpPr>
      <p:sp>
        <p:nvSpPr>
          <p:cNvPr id="8" name="Round Single Corner Rectangle 7">
            <a:extLst>
              <a:ext uri="{FF2B5EF4-FFF2-40B4-BE49-F238E27FC236}">
                <a16:creationId xmlns:a16="http://schemas.microsoft.com/office/drawing/2014/main" id="{D8572ED8-C533-4E4F-A341-FDF6ED63BD82}"/>
              </a:ext>
            </a:extLst>
          </p:cNvPr>
          <p:cNvSpPr/>
          <p:nvPr userDrawn="1"/>
        </p:nvSpPr>
        <p:spPr>
          <a:xfrm rot="10800000" flipH="1">
            <a:off x="0" y="-1"/>
            <a:ext cx="8245503" cy="4632285"/>
          </a:xfrm>
          <a:prstGeom prst="round1Rect">
            <a:avLst>
              <a:gd name="adj" fmla="val 16776"/>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15345671"/>
      </p:ext>
    </p:extLst>
  </p:cSld>
  <p:clrMap bg1="lt1" tx1="dk1" bg2="lt2" tx2="dk2" accent1="accent1" accent2="accent2" accent3="accent3" accent4="accent4" accent5="accent5" accent6="accent6" hlink="hlink" folHlink="folHlink"/>
  <p:sldLayoutIdLst>
    <p:sldLayoutId id="2147483677" r:id="rId1"/>
    <p:sldLayoutId id="2147483688"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gradFill>
          <a:gsLst>
            <a:gs pos="100000">
              <a:schemeClr val="accent1">
                <a:lumMod val="5000"/>
                <a:lumOff val="95000"/>
              </a:schemeClr>
            </a:gs>
            <a:gs pos="0">
              <a:srgbClr val="D6C6DD"/>
            </a:gs>
          </a:gsLst>
          <a:lin ang="5400000" scaled="1"/>
        </a:gra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06395697"/>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3" r:id="rId3"/>
    <p:sldLayoutId id="2147483686" r:id="rId4"/>
    <p:sldLayoutId id="2147483695"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10.xml"/><Relationship Id="rId4" Type="http://schemas.openxmlformats.org/officeDocument/2006/relationships/image" Target="../media/image20.pn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11.xml"/><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17.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0.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1.xml"/><Relationship Id="rId1" Type="http://schemas.openxmlformats.org/officeDocument/2006/relationships/slideLayout" Target="../slideLayouts/slideLayout17.xm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3.xml"/><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5.xml"/><Relationship Id="rId1" Type="http://schemas.openxmlformats.org/officeDocument/2006/relationships/slideLayout" Target="../slideLayouts/slideLayout9.xml"/><Relationship Id="rId5" Type="http://schemas.openxmlformats.org/officeDocument/2006/relationships/image" Target="../media/image25.svg"/><Relationship Id="rId4" Type="http://schemas.openxmlformats.org/officeDocument/2006/relationships/hyperlink" Target="http://www.fna.usda.gov/tn/fbg" TargetMode="Externa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8.xml"/><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9.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hyperlink" Target="https://www.fna.usda.gov/tn/team-nutrition" TargetMode="External"/></Relationships>
</file>

<file path=ppt/slides/_rels/slide30.xml.rels><?xml version="1.0" encoding="UTF-8" standalone="yes"?>
<Relationships xmlns="http://schemas.openxmlformats.org/package/2006/relationships"><Relationship Id="rId3" Type="http://schemas.openxmlformats.org/officeDocument/2006/relationships/hyperlink" Target="http://www.fna.usda.gov/tn/fbg" TargetMode="External"/><Relationship Id="rId2" Type="http://schemas.openxmlformats.org/officeDocument/2006/relationships/notesSlide" Target="../notesSlides/notesSlide30.xml"/><Relationship Id="rId1" Type="http://schemas.openxmlformats.org/officeDocument/2006/relationships/slideLayout" Target="../slideLayouts/slideLayout9.xml"/><Relationship Id="rId5" Type="http://schemas.openxmlformats.org/officeDocument/2006/relationships/image" Target="../media/image13.png"/><Relationship Id="rId4" Type="http://schemas.openxmlformats.org/officeDocument/2006/relationships/image" Target="../media/image25.svg"/></Relationships>
</file>

<file path=ppt/slides/_rels/slide3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1.xml"/><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2.xml"/><Relationship Id="rId1" Type="http://schemas.openxmlformats.org/officeDocument/2006/relationships/slideLayout" Target="../slideLayouts/slideLayout17.xml"/><Relationship Id="rId4" Type="http://schemas.openxmlformats.org/officeDocument/2006/relationships/image" Target="../media/image28.png"/></Relationships>
</file>

<file path=ppt/slides/_rels/slide3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3.xml"/><Relationship Id="rId1" Type="http://schemas.openxmlformats.org/officeDocument/2006/relationships/slideLayout" Target="../slideLayouts/slideLayout9.xml"/></Relationships>
</file>

<file path=ppt/slides/_rels/slide3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4.xml"/><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40.xml.rels><?xml version="1.0" encoding="UTF-8" standalone="yes"?>
<Relationships xmlns="http://schemas.openxmlformats.org/package/2006/relationships"><Relationship Id="rId3" Type="http://schemas.openxmlformats.org/officeDocument/2006/relationships/hyperlink" Target="http://www.fna.usda.gov/tn/cacfp/crediting-handbook" TargetMode="External"/><Relationship Id="rId2" Type="http://schemas.openxmlformats.org/officeDocument/2006/relationships/notesSlide" Target="../notesSlides/notesSlide40.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39.jpeg"/><Relationship Id="rId18" Type="http://schemas.openxmlformats.org/officeDocument/2006/relationships/image" Target="../media/image44.png"/><Relationship Id="rId3" Type="http://schemas.openxmlformats.org/officeDocument/2006/relationships/image" Target="../media/image29.jpeg"/><Relationship Id="rId7" Type="http://schemas.openxmlformats.org/officeDocument/2006/relationships/image" Target="../media/image33.png"/><Relationship Id="rId12" Type="http://schemas.openxmlformats.org/officeDocument/2006/relationships/image" Target="../media/image38.png"/><Relationship Id="rId17" Type="http://schemas.openxmlformats.org/officeDocument/2006/relationships/image" Target="../media/image43.png"/><Relationship Id="rId2" Type="http://schemas.openxmlformats.org/officeDocument/2006/relationships/notesSlide" Target="../notesSlides/notesSlide41.xml"/><Relationship Id="rId16" Type="http://schemas.openxmlformats.org/officeDocument/2006/relationships/image" Target="../media/image42.png"/><Relationship Id="rId1" Type="http://schemas.openxmlformats.org/officeDocument/2006/relationships/slideLayout" Target="../slideLayouts/slideLayout17.xml"/><Relationship Id="rId6" Type="http://schemas.openxmlformats.org/officeDocument/2006/relationships/image" Target="../media/image32.png"/><Relationship Id="rId11" Type="http://schemas.openxmlformats.org/officeDocument/2006/relationships/image" Target="../media/image37.jpeg"/><Relationship Id="rId5" Type="http://schemas.openxmlformats.org/officeDocument/2006/relationships/image" Target="../media/image31.png"/><Relationship Id="rId15" Type="http://schemas.openxmlformats.org/officeDocument/2006/relationships/image" Target="../media/image41.png"/><Relationship Id="rId10" Type="http://schemas.openxmlformats.org/officeDocument/2006/relationships/image" Target="../media/image36.png"/><Relationship Id="rId4" Type="http://schemas.openxmlformats.org/officeDocument/2006/relationships/image" Target="../media/image30.png"/><Relationship Id="rId9" Type="http://schemas.openxmlformats.org/officeDocument/2006/relationships/image" Target="../media/image35.png"/><Relationship Id="rId14" Type="http://schemas.openxmlformats.org/officeDocument/2006/relationships/image" Target="../media/image40.png"/></Relationships>
</file>

<file path=ppt/slides/_rels/slide4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2.xml"/><Relationship Id="rId1" Type="http://schemas.openxmlformats.org/officeDocument/2006/relationships/slideLayout" Target="../slideLayouts/slideLayout17.xml"/><Relationship Id="rId5" Type="http://schemas.openxmlformats.org/officeDocument/2006/relationships/image" Target="../media/image46.emf"/><Relationship Id="rId4" Type="http://schemas.openxmlformats.org/officeDocument/2006/relationships/image" Target="../media/image45.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hyperlink" Target="http://fna.usda.gov/team-nutrition/cacfp-meal-pattern-training-worksheets" TargetMode="External"/><Relationship Id="rId2" Type="http://schemas.openxmlformats.org/officeDocument/2006/relationships/notesSlide" Target="../notesSlides/notesSlide5.xml"/><Relationship Id="rId1" Type="http://schemas.openxmlformats.org/officeDocument/2006/relationships/slideLayout" Target="../slideLayouts/slideLayout17.xml"/><Relationship Id="rId6" Type="http://schemas.openxmlformats.org/officeDocument/2006/relationships/image" Target="../media/image15.png"/><Relationship Id="rId5" Type="http://schemas.openxmlformats.org/officeDocument/2006/relationships/image" Target="../media/image14.jpg"/><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FD42C-C331-E144-B2C0-91429DC5A0CE}"/>
              </a:ext>
            </a:extLst>
          </p:cNvPr>
          <p:cNvSpPr>
            <a:spLocks noGrp="1"/>
          </p:cNvSpPr>
          <p:nvPr>
            <p:ph type="ctrTitle"/>
          </p:nvPr>
        </p:nvSpPr>
        <p:spPr>
          <a:xfrm>
            <a:off x="365760" y="1143000"/>
            <a:ext cx="4824549" cy="1870166"/>
          </a:xfrm>
        </p:spPr>
        <p:txBody>
          <a:bodyPr>
            <a:normAutofit/>
          </a:bodyPr>
          <a:lstStyle/>
          <a:p>
            <a:r>
              <a:rPr lang="en-US" dirty="0">
                <a:latin typeface="Arial" panose="020B0604020202020204" pitchFamily="34" charset="0"/>
                <a:cs typeface="Arial" panose="020B0604020202020204" pitchFamily="34" charset="0"/>
              </a:rPr>
              <a:t>Serving Meats and Meat Alternates at Breakfast</a:t>
            </a:r>
          </a:p>
        </p:txBody>
      </p:sp>
      <p:sp>
        <p:nvSpPr>
          <p:cNvPr id="3" name="Subtitle 2">
            <a:extLst>
              <a:ext uri="{FF2B5EF4-FFF2-40B4-BE49-F238E27FC236}">
                <a16:creationId xmlns:a16="http://schemas.microsoft.com/office/drawing/2014/main" id="{7430D340-D22B-4C45-A294-C8D8D1D53BD3}"/>
              </a:ext>
            </a:extLst>
          </p:cNvPr>
          <p:cNvSpPr>
            <a:spLocks noGrp="1"/>
          </p:cNvSpPr>
          <p:nvPr>
            <p:ph type="subTitle" idx="1"/>
          </p:nvPr>
        </p:nvSpPr>
        <p:spPr>
          <a:xfrm>
            <a:off x="365760" y="3392504"/>
            <a:ext cx="4397829" cy="1225506"/>
          </a:xfrm>
        </p:spPr>
        <p:txBody>
          <a:bodyPr/>
          <a:lstStyle/>
          <a:p>
            <a:r>
              <a:rPr lang="en-US" dirty="0">
                <a:latin typeface="Arial" panose="020B0604020202020204" pitchFamily="34" charset="0"/>
                <a:cs typeface="Arial" panose="020B0604020202020204" pitchFamily="34" charset="0"/>
              </a:rPr>
              <a:t>A Training Presentation for </a:t>
            </a: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Child and Adult Care Food Program (CACFP) Operators</a:t>
            </a:r>
          </a:p>
        </p:txBody>
      </p:sp>
      <p:pic>
        <p:nvPicPr>
          <p:cNvPr id="5" name="Picture 4" descr="Chef holding a breakfast tray">
            <a:extLst>
              <a:ext uri="{FF2B5EF4-FFF2-40B4-BE49-F238E27FC236}">
                <a16:creationId xmlns:a16="http://schemas.microsoft.com/office/drawing/2014/main" id="{926BB0E3-0D61-8483-84D5-1B4BB455DEA9}"/>
              </a:ext>
            </a:extLst>
          </p:cNvPr>
          <p:cNvPicPr>
            <a:picLocks noChangeAspect="1"/>
          </p:cNvPicPr>
          <p:nvPr/>
        </p:nvPicPr>
        <p:blipFill>
          <a:blip r:embed="rId3"/>
          <a:stretch>
            <a:fillRect/>
          </a:stretch>
        </p:blipFill>
        <p:spPr>
          <a:xfrm>
            <a:off x="6524268" y="-16042"/>
            <a:ext cx="2475351" cy="4459704"/>
          </a:xfrm>
          <a:prstGeom prst="rect">
            <a:avLst/>
          </a:prstGeom>
        </p:spPr>
      </p:pic>
      <p:sp>
        <p:nvSpPr>
          <p:cNvPr id="6" name="TextBox 5">
            <a:extLst>
              <a:ext uri="{FF2B5EF4-FFF2-40B4-BE49-F238E27FC236}">
                <a16:creationId xmlns:a16="http://schemas.microsoft.com/office/drawing/2014/main" id="{05D1F253-7A5A-05FB-1465-4E6009A3722D}"/>
              </a:ext>
            </a:extLst>
          </p:cNvPr>
          <p:cNvSpPr txBox="1"/>
          <p:nvPr/>
        </p:nvSpPr>
        <p:spPr>
          <a:xfrm>
            <a:off x="0" y="4650094"/>
            <a:ext cx="9464842" cy="470898"/>
          </a:xfrm>
          <a:prstGeom prst="rect">
            <a:avLst/>
          </a:prstGeom>
          <a:noFill/>
        </p:spPr>
        <p:txBody>
          <a:bodyPr wrap="square">
            <a:spAutoFit/>
          </a:bodyPr>
          <a:lstStyle/>
          <a:p>
            <a:r>
              <a:rPr lang="en-US" sz="1230" dirty="0">
                <a:latin typeface="Arial" panose="020B0604020202020204" pitchFamily="34" charset="0"/>
                <a:cs typeface="Arial" panose="020B0604020202020204" pitchFamily="34" charset="0"/>
              </a:rPr>
              <a:t>Guidance documents lack the force and effect of law, unless expressly authorized by statute or incorporated into a contract. USDA may not cite, use, or rely on any guidance that is not available through their guidance portal, except to establish historical facts.</a:t>
            </a:r>
          </a:p>
        </p:txBody>
      </p:sp>
    </p:spTree>
    <p:extLst>
      <p:ext uri="{BB962C8B-B14F-4D97-AF65-F5344CB8AC3E}">
        <p14:creationId xmlns:p14="http://schemas.microsoft.com/office/powerpoint/2010/main" val="307885691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6FDCD399-050C-134C-9FA1-AF4144987EBB}"/>
              </a:ext>
            </a:extLst>
          </p:cNvPr>
          <p:cNvSpPr txBox="1"/>
          <p:nvPr/>
        </p:nvSpPr>
        <p:spPr>
          <a:xfrm>
            <a:off x="0" y="238655"/>
            <a:ext cx="3037398" cy="1938992"/>
          </a:xfrm>
          <a:prstGeom prst="rect">
            <a:avLst/>
          </a:prstGeom>
          <a:noFill/>
        </p:spPr>
        <p:txBody>
          <a:bodyPr wrap="square" rtlCol="0">
            <a:spAutoFit/>
          </a:bodyPr>
          <a:lstStyle/>
          <a:p>
            <a:pPr algn="ctr"/>
            <a:r>
              <a:rPr lang="en-US" sz="12000" b="1">
                <a:solidFill>
                  <a:srgbClr val="403064"/>
                </a:solidFill>
                <a:latin typeface="Arial" panose="020B0604020202020204" pitchFamily="34" charset="0"/>
                <a:cs typeface="Arial" panose="020B0604020202020204" pitchFamily="34" charset="0"/>
              </a:rPr>
              <a:t>?</a:t>
            </a:r>
            <a:endParaRPr lang="en-US" sz="12000" b="1">
              <a:latin typeface="Arial" panose="020B0604020202020204" pitchFamily="34" charset="0"/>
              <a:cs typeface="Arial" panose="020B0604020202020204" pitchFamily="34" charset="0"/>
            </a:endParaRPr>
          </a:p>
        </p:txBody>
      </p:sp>
      <p:sp>
        <p:nvSpPr>
          <p:cNvPr id="6" name="Title 1">
            <a:extLst>
              <a:ext uri="{FF2B5EF4-FFF2-40B4-BE49-F238E27FC236}">
                <a16:creationId xmlns:a16="http://schemas.microsoft.com/office/drawing/2014/main" id="{A8FCBCDF-9C13-BC4F-ACF5-8EC8DE4A6260}"/>
              </a:ext>
            </a:extLst>
          </p:cNvPr>
          <p:cNvSpPr>
            <a:spLocks noGrp="1"/>
          </p:cNvSpPr>
          <p:nvPr>
            <p:ph type="title"/>
          </p:nvPr>
        </p:nvSpPr>
        <p:spPr>
          <a:xfrm>
            <a:off x="0" y="1882305"/>
            <a:ext cx="3038169" cy="590684"/>
          </a:xfrm>
        </p:spPr>
        <p:txBody>
          <a:bodyPr lIns="228600" tIns="0"/>
          <a:lstStyle/>
          <a:p>
            <a:r>
              <a:rPr lang="en-US" sz="3200" dirty="0">
                <a:latin typeface="Arial" panose="020B0604020202020204" pitchFamily="34" charset="0"/>
                <a:cs typeface="Arial" panose="020B0604020202020204" pitchFamily="34" charset="0"/>
              </a:rPr>
              <a:t>Try It Out #1!</a:t>
            </a:r>
            <a:r>
              <a:rPr lang="en-US" sz="3200" dirty="0">
                <a:solidFill>
                  <a:srgbClr val="403064"/>
                </a:solidFill>
                <a:latin typeface="Arial" panose="020B0604020202020204" pitchFamily="34" charset="0"/>
                <a:cs typeface="Arial" panose="020B0604020202020204" pitchFamily="34" charset="0"/>
              </a:rPr>
              <a:t> </a:t>
            </a:r>
            <a:endParaRPr lang="en-US" sz="3200" b="0" dirty="0">
              <a:solidFill>
                <a:srgbClr val="403064"/>
              </a:solidFill>
              <a:latin typeface="Arial" panose="020B0604020202020204" pitchFamily="34" charset="0"/>
              <a:cs typeface="Arial" panose="020B0604020202020204" pitchFamily="34" charset="0"/>
            </a:endParaRPr>
          </a:p>
        </p:txBody>
      </p:sp>
      <p:pic>
        <p:nvPicPr>
          <p:cNvPr id="17" name="Picture 16" descr="Illustration of girl in front of board.">
            <a:extLst>
              <a:ext uri="{FF2B5EF4-FFF2-40B4-BE49-F238E27FC236}">
                <a16:creationId xmlns:a16="http://schemas.microsoft.com/office/drawing/2014/main" id="{B1B70919-4244-AB4F-8A84-CE8C2E5EE9A0}"/>
              </a:ext>
            </a:extLst>
          </p:cNvPr>
          <p:cNvPicPr>
            <a:picLocks noChangeAspect="1"/>
          </p:cNvPicPr>
          <p:nvPr/>
        </p:nvPicPr>
        <p:blipFill>
          <a:blip r:embed="rId3"/>
          <a:stretch>
            <a:fillRect/>
          </a:stretch>
        </p:blipFill>
        <p:spPr>
          <a:xfrm>
            <a:off x="0" y="2610365"/>
            <a:ext cx="2850561" cy="1645920"/>
          </a:xfrm>
          <a:prstGeom prst="rect">
            <a:avLst/>
          </a:prstGeom>
        </p:spPr>
      </p:pic>
      <p:sp>
        <p:nvSpPr>
          <p:cNvPr id="14" name="Rectangle 13">
            <a:extLst>
              <a:ext uri="{FF2B5EF4-FFF2-40B4-BE49-F238E27FC236}">
                <a16:creationId xmlns:a16="http://schemas.microsoft.com/office/drawing/2014/main" id="{E531607A-71F2-B94B-A12B-03E2DD57193F}"/>
              </a:ext>
            </a:extLst>
          </p:cNvPr>
          <p:cNvSpPr/>
          <p:nvPr/>
        </p:nvSpPr>
        <p:spPr>
          <a:xfrm>
            <a:off x="589330" y="2735882"/>
            <a:ext cx="2342677" cy="1326004"/>
          </a:xfrm>
          <a:prstGeom prst="rect">
            <a:avLst/>
          </a:prstGeom>
        </p:spPr>
        <p:txBody>
          <a:bodyPr wrap="square">
            <a:spAutoFit/>
          </a:bodyPr>
          <a:lstStyle/>
          <a:p>
            <a:pPr algn="ctr"/>
            <a:r>
              <a:rPr lang="en-US" sz="900" b="1" dirty="0">
                <a:solidFill>
                  <a:schemeClr val="bg1"/>
                </a:solidFill>
                <a:latin typeface="Arial" panose="020B0604020202020204" pitchFamily="34" charset="0"/>
                <a:cs typeface="Arial" panose="020B0604020202020204" pitchFamily="34" charset="0"/>
              </a:rPr>
              <a:t>What is in a</a:t>
            </a:r>
          </a:p>
          <a:p>
            <a:pPr algn="ctr">
              <a:spcAft>
                <a:spcPts val="600"/>
              </a:spcAft>
            </a:pPr>
            <a:r>
              <a:rPr lang="en-US" sz="1400" b="1" dirty="0">
                <a:solidFill>
                  <a:schemeClr val="bg1"/>
                </a:solidFill>
                <a:latin typeface="Arial" panose="020B0604020202020204" pitchFamily="34" charset="0"/>
                <a:cs typeface="Arial" panose="020B0604020202020204" pitchFamily="34" charset="0"/>
              </a:rPr>
              <a:t>Breakfast?</a:t>
            </a:r>
          </a:p>
          <a:p>
            <a:pPr algn="ctr"/>
            <a:r>
              <a:rPr lang="en-US" sz="900" dirty="0">
                <a:solidFill>
                  <a:schemeClr val="bg1"/>
                </a:solidFill>
                <a:latin typeface="Arial" panose="020B0604020202020204" pitchFamily="34" charset="0"/>
                <a:cs typeface="Arial" panose="020B0604020202020204" pitchFamily="34" charset="0"/>
              </a:rPr>
              <a:t>Milk (</a:t>
            </a:r>
            <a:r>
              <a:rPr lang="en-US" sz="900" b="1" dirty="0">
                <a:solidFill>
                  <a:schemeClr val="bg1"/>
                </a:solidFill>
                <a:latin typeface="Arial" panose="020B0604020202020204" pitchFamily="34" charset="0"/>
                <a:cs typeface="Arial" panose="020B0604020202020204" pitchFamily="34" charset="0"/>
              </a:rPr>
              <a:t>8</a:t>
            </a:r>
            <a:r>
              <a:rPr lang="en-US" sz="900" dirty="0">
                <a:solidFill>
                  <a:schemeClr val="bg1"/>
                </a:solidFill>
                <a:latin typeface="Arial" panose="020B0604020202020204" pitchFamily="34" charset="0"/>
                <a:cs typeface="Arial" panose="020B0604020202020204" pitchFamily="34" charset="0"/>
              </a:rPr>
              <a:t> fl. oz. or </a:t>
            </a:r>
            <a:r>
              <a:rPr lang="en-US" sz="900" b="1" dirty="0">
                <a:solidFill>
                  <a:schemeClr val="bg1"/>
                </a:solidFill>
                <a:latin typeface="Arial" panose="020B0604020202020204" pitchFamily="34" charset="0"/>
                <a:cs typeface="Arial" panose="020B0604020202020204" pitchFamily="34" charset="0"/>
              </a:rPr>
              <a:t>1</a:t>
            </a:r>
            <a:r>
              <a:rPr lang="en-US" sz="900" dirty="0">
                <a:solidFill>
                  <a:schemeClr val="bg1"/>
                </a:solidFill>
                <a:latin typeface="Arial" panose="020B0604020202020204" pitchFamily="34" charset="0"/>
                <a:cs typeface="Arial" panose="020B0604020202020204" pitchFamily="34" charset="0"/>
              </a:rPr>
              <a:t> cup)</a:t>
            </a:r>
          </a:p>
          <a:p>
            <a:pPr algn="ctr"/>
            <a:r>
              <a:rPr lang="en-US" sz="900" dirty="0">
                <a:solidFill>
                  <a:schemeClr val="bg1"/>
                </a:solidFill>
                <a:latin typeface="Arial" panose="020B0604020202020204" pitchFamily="34" charset="0"/>
                <a:cs typeface="Arial" panose="020B0604020202020204" pitchFamily="34" charset="0"/>
              </a:rPr>
              <a:t>Vegetables, Fruit, or Both (</a:t>
            </a:r>
            <a:r>
              <a:rPr lang="en-US" sz="900" b="1" baseline="30000" dirty="0">
                <a:solidFill>
                  <a:schemeClr val="bg1"/>
                </a:solidFill>
                <a:latin typeface="Arial" panose="020B0604020202020204" pitchFamily="34" charset="0"/>
                <a:cs typeface="Arial" panose="020B0604020202020204" pitchFamily="34" charset="0"/>
              </a:rPr>
              <a:t>1</a:t>
            </a:r>
            <a:r>
              <a:rPr lang="en-US" sz="900" b="1" dirty="0">
                <a:solidFill>
                  <a:schemeClr val="bg1"/>
                </a:solidFill>
                <a:latin typeface="Arial" panose="020B0604020202020204" pitchFamily="34" charset="0"/>
                <a:cs typeface="Arial" panose="020B0604020202020204" pitchFamily="34" charset="0"/>
              </a:rPr>
              <a:t>/</a:t>
            </a:r>
            <a:r>
              <a:rPr lang="en-US" sz="900" b="1" baseline="-25000" dirty="0">
                <a:solidFill>
                  <a:schemeClr val="bg1"/>
                </a:solidFill>
                <a:latin typeface="Arial" panose="020B0604020202020204" pitchFamily="34" charset="0"/>
                <a:cs typeface="Arial" panose="020B0604020202020204" pitchFamily="34" charset="0"/>
              </a:rPr>
              <a:t>2</a:t>
            </a:r>
            <a:r>
              <a:rPr lang="en-US" sz="900" dirty="0">
                <a:solidFill>
                  <a:schemeClr val="bg1"/>
                </a:solidFill>
                <a:latin typeface="Arial" panose="020B0604020202020204" pitchFamily="34" charset="0"/>
                <a:cs typeface="Arial" panose="020B0604020202020204" pitchFamily="34" charset="0"/>
              </a:rPr>
              <a:t> cup)</a:t>
            </a:r>
          </a:p>
          <a:p>
            <a:pPr algn="ctr">
              <a:spcAft>
                <a:spcPts val="700"/>
              </a:spcAft>
            </a:pPr>
            <a:r>
              <a:rPr lang="en-US" sz="900" dirty="0">
                <a:solidFill>
                  <a:schemeClr val="bg1"/>
                </a:solidFill>
                <a:latin typeface="Arial" panose="020B0604020202020204" pitchFamily="34" charset="0"/>
                <a:cs typeface="Arial" panose="020B0604020202020204" pitchFamily="34" charset="0"/>
              </a:rPr>
              <a:t>Grains (</a:t>
            </a:r>
            <a:r>
              <a:rPr lang="en-US" sz="900" b="1" dirty="0">
                <a:solidFill>
                  <a:schemeClr val="bg1"/>
                </a:solidFill>
                <a:latin typeface="Arial" panose="020B0604020202020204" pitchFamily="34" charset="0"/>
                <a:cs typeface="Arial" panose="020B0604020202020204" pitchFamily="34" charset="0"/>
              </a:rPr>
              <a:t>1</a:t>
            </a:r>
            <a:r>
              <a:rPr lang="en-US" sz="900" dirty="0">
                <a:solidFill>
                  <a:schemeClr val="bg1"/>
                </a:solidFill>
                <a:latin typeface="Arial" panose="020B0604020202020204" pitchFamily="34" charset="0"/>
                <a:cs typeface="Arial" panose="020B0604020202020204" pitchFamily="34" charset="0"/>
              </a:rPr>
              <a:t> oz. eq.)</a:t>
            </a:r>
          </a:p>
          <a:p>
            <a:pPr algn="ctr"/>
            <a:r>
              <a:rPr lang="en-US" sz="600" dirty="0">
                <a:solidFill>
                  <a:schemeClr val="bg1"/>
                </a:solidFill>
                <a:latin typeface="Arial" panose="020B0604020202020204" pitchFamily="34" charset="0"/>
                <a:cs typeface="Arial" panose="020B0604020202020204" pitchFamily="34" charset="0"/>
              </a:rPr>
              <a:t>Optional:  Meats/meat alternates may be served in </a:t>
            </a:r>
            <a:br>
              <a:rPr lang="en-US" sz="600" dirty="0">
                <a:solidFill>
                  <a:schemeClr val="bg1"/>
                </a:solidFill>
                <a:latin typeface="Arial" panose="020B0604020202020204" pitchFamily="34" charset="0"/>
                <a:cs typeface="Arial" panose="020B0604020202020204" pitchFamily="34" charset="0"/>
              </a:rPr>
            </a:br>
            <a:r>
              <a:rPr lang="en-US" sz="600" dirty="0">
                <a:solidFill>
                  <a:schemeClr val="bg1"/>
                </a:solidFill>
                <a:latin typeface="Arial" panose="020B0604020202020204" pitchFamily="34" charset="0"/>
                <a:cs typeface="Arial" panose="020B0604020202020204" pitchFamily="34" charset="0"/>
              </a:rPr>
              <a:t>place of the entire grains component up to </a:t>
            </a:r>
            <a:br>
              <a:rPr lang="en-US" sz="600" dirty="0">
                <a:solidFill>
                  <a:schemeClr val="bg1"/>
                </a:solidFill>
                <a:latin typeface="Arial" panose="020B0604020202020204" pitchFamily="34" charset="0"/>
                <a:cs typeface="Arial" panose="020B0604020202020204" pitchFamily="34" charset="0"/>
              </a:rPr>
            </a:br>
            <a:r>
              <a:rPr lang="en-US" sz="600" dirty="0">
                <a:solidFill>
                  <a:schemeClr val="bg1"/>
                </a:solidFill>
                <a:latin typeface="Arial" panose="020B0604020202020204" pitchFamily="34" charset="0"/>
                <a:cs typeface="Arial" panose="020B0604020202020204" pitchFamily="34" charset="0"/>
              </a:rPr>
              <a:t>3 times per week at breakfast. </a:t>
            </a:r>
          </a:p>
        </p:txBody>
      </p:sp>
      <p:sp>
        <p:nvSpPr>
          <p:cNvPr id="3" name="Text Placeholder 2">
            <a:extLst>
              <a:ext uri="{FF2B5EF4-FFF2-40B4-BE49-F238E27FC236}">
                <a16:creationId xmlns:a16="http://schemas.microsoft.com/office/drawing/2014/main" id="{17010760-D333-DD4B-9FD9-C7F6677B96CB}"/>
              </a:ext>
            </a:extLst>
          </p:cNvPr>
          <p:cNvSpPr>
            <a:spLocks noGrp="1"/>
          </p:cNvSpPr>
          <p:nvPr>
            <p:ph type="body" idx="1"/>
          </p:nvPr>
        </p:nvSpPr>
        <p:spPr>
          <a:xfrm>
            <a:off x="3657601" y="640080"/>
            <a:ext cx="4927906" cy="1143518"/>
          </a:xfrm>
        </p:spPr>
        <p:txBody>
          <a:bodyPr/>
          <a:lstStyle/>
          <a:p>
            <a:r>
              <a:rPr lang="en-US">
                <a:solidFill>
                  <a:srgbClr val="403064"/>
                </a:solidFill>
                <a:latin typeface="Arial" panose="020B0604020202020204" pitchFamily="34" charset="0"/>
                <a:cs typeface="Arial" panose="020B0604020202020204" pitchFamily="34" charset="0"/>
              </a:rPr>
              <a:t>To serve a meat or meat alternate in place of grains at breakfast for 6−12 year olds, what is the minimum amount you must serve?</a:t>
            </a:r>
          </a:p>
        </p:txBody>
      </p:sp>
      <p:sp>
        <p:nvSpPr>
          <p:cNvPr id="4" name="Content Placeholder 3">
            <a:extLst>
              <a:ext uri="{FF2B5EF4-FFF2-40B4-BE49-F238E27FC236}">
                <a16:creationId xmlns:a16="http://schemas.microsoft.com/office/drawing/2014/main" id="{0C423C6F-1DA9-134F-B362-5FE373949D45}"/>
              </a:ext>
            </a:extLst>
          </p:cNvPr>
          <p:cNvSpPr>
            <a:spLocks noGrp="1"/>
          </p:cNvSpPr>
          <p:nvPr>
            <p:ph sz="half" idx="2"/>
          </p:nvPr>
        </p:nvSpPr>
        <p:spPr>
          <a:xfrm>
            <a:off x="3521337" y="2625580"/>
            <a:ext cx="3868737" cy="1827315"/>
          </a:xfrm>
        </p:spPr>
        <p:txBody>
          <a:bodyPr/>
          <a:lstStyle/>
          <a:p>
            <a:pPr marL="465138" indent="-457200">
              <a:buFont typeface="+mj-lt"/>
              <a:buAutoNum type="alphaUcPeriod"/>
            </a:pPr>
            <a:r>
              <a:rPr lang="en-US" dirty="0">
                <a:solidFill>
                  <a:srgbClr val="403064"/>
                </a:solidFill>
                <a:latin typeface="Arial" panose="020B0604020202020204" pitchFamily="34" charset="0"/>
                <a:cs typeface="Arial" panose="020B0604020202020204" pitchFamily="34" charset="0"/>
              </a:rPr>
              <a:t>8 oz</a:t>
            </a:r>
          </a:p>
          <a:p>
            <a:pPr marL="465138" indent="-457200">
              <a:buFont typeface="+mj-lt"/>
              <a:buAutoNum type="alphaUcPeriod"/>
            </a:pPr>
            <a:r>
              <a:rPr lang="en-US" dirty="0">
                <a:solidFill>
                  <a:srgbClr val="403064"/>
                </a:solidFill>
                <a:latin typeface="Arial" panose="020B0604020202020204" pitchFamily="34" charset="0"/>
                <a:cs typeface="Arial" panose="020B0604020202020204" pitchFamily="34" charset="0"/>
              </a:rPr>
              <a:t>½ oz eq</a:t>
            </a:r>
          </a:p>
          <a:p>
            <a:pPr marL="465138" indent="-457200">
              <a:buFont typeface="+mj-lt"/>
              <a:buAutoNum type="alphaUcPeriod"/>
            </a:pPr>
            <a:r>
              <a:rPr lang="en-US" dirty="0">
                <a:solidFill>
                  <a:srgbClr val="403064"/>
                </a:solidFill>
                <a:latin typeface="Arial" panose="020B0604020202020204" pitchFamily="34" charset="0"/>
                <a:cs typeface="Arial" panose="020B0604020202020204" pitchFamily="34" charset="0"/>
              </a:rPr>
              <a:t>1 oz eq</a:t>
            </a:r>
          </a:p>
          <a:p>
            <a:pPr marL="465138" indent="-457200">
              <a:buFont typeface="+mj-lt"/>
              <a:buAutoNum type="alphaUcPeriod"/>
            </a:pPr>
            <a:r>
              <a:rPr lang="en-US" dirty="0">
                <a:solidFill>
                  <a:srgbClr val="403064"/>
                </a:solidFill>
                <a:latin typeface="Arial" panose="020B0604020202020204" pitchFamily="34" charset="0"/>
                <a:cs typeface="Arial" panose="020B0604020202020204" pitchFamily="34" charset="0"/>
              </a:rPr>
              <a:t>2 oz eq</a:t>
            </a:r>
          </a:p>
        </p:txBody>
      </p:sp>
      <p:pic>
        <p:nvPicPr>
          <p:cNvPr id="5" name="Picture 4" descr="Photo of Spinach Egg Bake">
            <a:extLst>
              <a:ext uri="{FF2B5EF4-FFF2-40B4-BE49-F238E27FC236}">
                <a16:creationId xmlns:a16="http://schemas.microsoft.com/office/drawing/2014/main" id="{CFD0529F-8060-1D8C-7CE5-9CF481F0D1DA}"/>
              </a:ext>
            </a:extLst>
          </p:cNvPr>
          <p:cNvPicPr>
            <a:picLocks noChangeAspect="1"/>
          </p:cNvPicPr>
          <p:nvPr/>
        </p:nvPicPr>
        <p:blipFill>
          <a:blip r:embed="rId4"/>
          <a:stretch>
            <a:fillRect/>
          </a:stretch>
        </p:blipFill>
        <p:spPr>
          <a:xfrm>
            <a:off x="6040311" y="2312920"/>
            <a:ext cx="3103689" cy="2093966"/>
          </a:xfrm>
          <a:prstGeom prst="rect">
            <a:avLst/>
          </a:prstGeom>
        </p:spPr>
      </p:pic>
      <p:sp>
        <p:nvSpPr>
          <p:cNvPr id="2" name="TextBox 1">
            <a:extLst>
              <a:ext uri="{FF2B5EF4-FFF2-40B4-BE49-F238E27FC236}">
                <a16:creationId xmlns:a16="http://schemas.microsoft.com/office/drawing/2014/main" id="{656C705C-D22D-B03A-193E-59F4510950A2}"/>
              </a:ext>
            </a:extLst>
          </p:cNvPr>
          <p:cNvSpPr txBox="1"/>
          <p:nvPr/>
        </p:nvSpPr>
        <p:spPr>
          <a:xfrm>
            <a:off x="3037398" y="4435464"/>
            <a:ext cx="6427444" cy="660181"/>
          </a:xfrm>
          <a:prstGeom prst="rect">
            <a:avLst/>
          </a:prstGeom>
          <a:noFill/>
        </p:spPr>
        <p:txBody>
          <a:bodyPr wrap="square">
            <a:spAutoFit/>
          </a:bodyPr>
          <a:lstStyle/>
          <a:p>
            <a:r>
              <a:rPr lang="en-US" sz="1230" dirty="0">
                <a:latin typeface="Arial" panose="020B0604020202020204" pitchFamily="34" charset="0"/>
                <a:cs typeface="Arial" panose="020B0604020202020204" pitchFamily="34" charset="0"/>
              </a:rPr>
              <a:t>Guidance documents lack the force and effect of law, unless expressly authorized by statute or incorporated into a contract. USDA may not cite, use, or rely on any guidance that is not available through their guidance portal, except to establish historical facts.</a:t>
            </a:r>
          </a:p>
        </p:txBody>
      </p:sp>
    </p:spTree>
    <p:extLst>
      <p:ext uri="{BB962C8B-B14F-4D97-AF65-F5344CB8AC3E}">
        <p14:creationId xmlns:p14="http://schemas.microsoft.com/office/powerpoint/2010/main" val="21933924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A0D5C7EF-D492-7D4F-B371-6727474ED983}"/>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Answer #1</a:t>
            </a:r>
          </a:p>
        </p:txBody>
      </p:sp>
      <p:sp>
        <p:nvSpPr>
          <p:cNvPr id="9" name="Text Placeholder 2">
            <a:extLst>
              <a:ext uri="{FF2B5EF4-FFF2-40B4-BE49-F238E27FC236}">
                <a16:creationId xmlns:a16="http://schemas.microsoft.com/office/drawing/2014/main" id="{615E80E8-662E-7040-AB8A-4F808F6AD742}"/>
              </a:ext>
            </a:extLst>
          </p:cNvPr>
          <p:cNvSpPr>
            <a:spLocks noGrp="1"/>
          </p:cNvSpPr>
          <p:nvPr>
            <p:ph type="body" idx="1"/>
          </p:nvPr>
        </p:nvSpPr>
        <p:spPr>
          <a:xfrm>
            <a:off x="360364" y="1088744"/>
            <a:ext cx="4907828" cy="312738"/>
          </a:xfrm>
        </p:spPr>
        <p:txBody>
          <a:bodyPr/>
          <a:lstStyle/>
          <a:p>
            <a:r>
              <a:rPr lang="en-US" sz="2000" dirty="0">
                <a:solidFill>
                  <a:srgbClr val="403064"/>
                </a:solidFill>
                <a:latin typeface="Arial" panose="020B0604020202020204" pitchFamily="34" charset="0"/>
                <a:cs typeface="Arial" panose="020B0604020202020204" pitchFamily="34" charset="0"/>
              </a:rPr>
              <a:t>To serve a meat or meat alternate in place of grains at breakfast for 6−12 year olds, what is the minimum amount you must serve?</a:t>
            </a:r>
          </a:p>
        </p:txBody>
      </p:sp>
      <p:pic>
        <p:nvPicPr>
          <p:cNvPr id="12" name="Picture 11" descr="Illustration of girl in front of board.">
            <a:extLst>
              <a:ext uri="{FF2B5EF4-FFF2-40B4-BE49-F238E27FC236}">
                <a16:creationId xmlns:a16="http://schemas.microsoft.com/office/drawing/2014/main" id="{3ED463CD-CAD7-DB4B-844E-30213E1C1D02}"/>
              </a:ext>
            </a:extLst>
          </p:cNvPr>
          <p:cNvPicPr>
            <a:picLocks noChangeAspect="1"/>
          </p:cNvPicPr>
          <p:nvPr/>
        </p:nvPicPr>
        <p:blipFill>
          <a:blip r:embed="rId3"/>
          <a:stretch>
            <a:fillRect/>
          </a:stretch>
        </p:blipFill>
        <p:spPr>
          <a:xfrm>
            <a:off x="82333" y="2505223"/>
            <a:ext cx="2850561" cy="1645920"/>
          </a:xfrm>
          <a:prstGeom prst="rect">
            <a:avLst/>
          </a:prstGeom>
        </p:spPr>
      </p:pic>
      <p:sp>
        <p:nvSpPr>
          <p:cNvPr id="15" name="Rectangle 14">
            <a:extLst>
              <a:ext uri="{FF2B5EF4-FFF2-40B4-BE49-F238E27FC236}">
                <a16:creationId xmlns:a16="http://schemas.microsoft.com/office/drawing/2014/main" id="{7B061CC9-AB65-7B46-8C9A-2E46DE76AF0C}"/>
              </a:ext>
            </a:extLst>
          </p:cNvPr>
          <p:cNvSpPr/>
          <p:nvPr/>
        </p:nvSpPr>
        <p:spPr>
          <a:xfrm>
            <a:off x="694696" y="2660409"/>
            <a:ext cx="2342677" cy="1326004"/>
          </a:xfrm>
          <a:prstGeom prst="rect">
            <a:avLst/>
          </a:prstGeom>
        </p:spPr>
        <p:txBody>
          <a:bodyPr wrap="square">
            <a:spAutoFit/>
          </a:bodyPr>
          <a:lstStyle/>
          <a:p>
            <a:pPr algn="ctr"/>
            <a:r>
              <a:rPr lang="en-US" sz="900" b="1">
                <a:solidFill>
                  <a:schemeClr val="bg1"/>
                </a:solidFill>
                <a:latin typeface="Arial" panose="020B0604020202020204" pitchFamily="34" charset="0"/>
                <a:cs typeface="Arial" panose="020B0604020202020204" pitchFamily="34" charset="0"/>
              </a:rPr>
              <a:t>What is in a</a:t>
            </a:r>
          </a:p>
          <a:p>
            <a:pPr algn="ctr">
              <a:spcAft>
                <a:spcPts val="600"/>
              </a:spcAft>
            </a:pPr>
            <a:r>
              <a:rPr lang="en-US" sz="1400" b="1">
                <a:solidFill>
                  <a:schemeClr val="bg1"/>
                </a:solidFill>
                <a:latin typeface="Arial" panose="020B0604020202020204" pitchFamily="34" charset="0"/>
                <a:cs typeface="Arial" panose="020B0604020202020204" pitchFamily="34" charset="0"/>
              </a:rPr>
              <a:t>Breakfast?</a:t>
            </a:r>
          </a:p>
          <a:p>
            <a:pPr algn="ctr"/>
            <a:r>
              <a:rPr lang="en-US" sz="900">
                <a:solidFill>
                  <a:schemeClr val="bg1"/>
                </a:solidFill>
                <a:latin typeface="Arial" panose="020B0604020202020204" pitchFamily="34" charset="0"/>
                <a:cs typeface="Arial" panose="020B0604020202020204" pitchFamily="34" charset="0"/>
              </a:rPr>
              <a:t>Milk (</a:t>
            </a:r>
            <a:r>
              <a:rPr lang="en-US" sz="900" b="1">
                <a:solidFill>
                  <a:schemeClr val="bg1"/>
                </a:solidFill>
                <a:latin typeface="Arial" panose="020B0604020202020204" pitchFamily="34" charset="0"/>
                <a:cs typeface="Arial" panose="020B0604020202020204" pitchFamily="34" charset="0"/>
              </a:rPr>
              <a:t>8</a:t>
            </a:r>
            <a:r>
              <a:rPr lang="en-US" sz="900">
                <a:solidFill>
                  <a:schemeClr val="bg1"/>
                </a:solidFill>
                <a:latin typeface="Arial" panose="020B0604020202020204" pitchFamily="34" charset="0"/>
                <a:cs typeface="Arial" panose="020B0604020202020204" pitchFamily="34" charset="0"/>
              </a:rPr>
              <a:t> fl. oz. or </a:t>
            </a:r>
            <a:r>
              <a:rPr lang="en-US" sz="900" b="1">
                <a:solidFill>
                  <a:schemeClr val="bg1"/>
                </a:solidFill>
                <a:latin typeface="Arial" panose="020B0604020202020204" pitchFamily="34" charset="0"/>
                <a:cs typeface="Arial" panose="020B0604020202020204" pitchFamily="34" charset="0"/>
              </a:rPr>
              <a:t>1</a:t>
            </a:r>
            <a:r>
              <a:rPr lang="en-US" sz="900">
                <a:solidFill>
                  <a:schemeClr val="bg1"/>
                </a:solidFill>
                <a:latin typeface="Arial" panose="020B0604020202020204" pitchFamily="34" charset="0"/>
                <a:cs typeface="Arial" panose="020B0604020202020204" pitchFamily="34" charset="0"/>
              </a:rPr>
              <a:t> cup)</a:t>
            </a:r>
          </a:p>
          <a:p>
            <a:pPr algn="ctr"/>
            <a:r>
              <a:rPr lang="en-US" sz="900">
                <a:solidFill>
                  <a:schemeClr val="bg1"/>
                </a:solidFill>
                <a:latin typeface="Arial" panose="020B0604020202020204" pitchFamily="34" charset="0"/>
                <a:cs typeface="Arial" panose="020B0604020202020204" pitchFamily="34" charset="0"/>
              </a:rPr>
              <a:t>Vegetables, Fruit, or Both (</a:t>
            </a:r>
            <a:r>
              <a:rPr lang="en-US" sz="900" b="1" baseline="30000">
                <a:solidFill>
                  <a:schemeClr val="bg1"/>
                </a:solidFill>
                <a:latin typeface="Arial" panose="020B0604020202020204" pitchFamily="34" charset="0"/>
                <a:cs typeface="Arial" panose="020B0604020202020204" pitchFamily="34" charset="0"/>
              </a:rPr>
              <a:t>1</a:t>
            </a:r>
            <a:r>
              <a:rPr lang="en-US" sz="900" b="1">
                <a:solidFill>
                  <a:schemeClr val="bg1"/>
                </a:solidFill>
                <a:latin typeface="Arial" panose="020B0604020202020204" pitchFamily="34" charset="0"/>
                <a:cs typeface="Arial" panose="020B0604020202020204" pitchFamily="34" charset="0"/>
              </a:rPr>
              <a:t>/</a:t>
            </a:r>
            <a:r>
              <a:rPr lang="en-US" sz="900" b="1" baseline="-25000">
                <a:solidFill>
                  <a:schemeClr val="bg1"/>
                </a:solidFill>
                <a:latin typeface="Arial" panose="020B0604020202020204" pitchFamily="34" charset="0"/>
                <a:cs typeface="Arial" panose="020B0604020202020204" pitchFamily="34" charset="0"/>
              </a:rPr>
              <a:t>2</a:t>
            </a:r>
            <a:r>
              <a:rPr lang="en-US" sz="900">
                <a:solidFill>
                  <a:schemeClr val="bg1"/>
                </a:solidFill>
                <a:latin typeface="Arial" panose="020B0604020202020204" pitchFamily="34" charset="0"/>
                <a:cs typeface="Arial" panose="020B0604020202020204" pitchFamily="34" charset="0"/>
              </a:rPr>
              <a:t> cup)</a:t>
            </a:r>
          </a:p>
          <a:p>
            <a:pPr algn="ctr">
              <a:spcAft>
                <a:spcPts val="700"/>
              </a:spcAft>
            </a:pPr>
            <a:r>
              <a:rPr lang="en-US" sz="900">
                <a:solidFill>
                  <a:schemeClr val="bg1"/>
                </a:solidFill>
                <a:latin typeface="Arial" panose="020B0604020202020204" pitchFamily="34" charset="0"/>
                <a:cs typeface="Arial" panose="020B0604020202020204" pitchFamily="34" charset="0"/>
              </a:rPr>
              <a:t>Grains (</a:t>
            </a:r>
            <a:r>
              <a:rPr lang="en-US" sz="900" b="1">
                <a:solidFill>
                  <a:schemeClr val="bg1"/>
                </a:solidFill>
                <a:latin typeface="Arial" panose="020B0604020202020204" pitchFamily="34" charset="0"/>
                <a:cs typeface="Arial" panose="020B0604020202020204" pitchFamily="34" charset="0"/>
              </a:rPr>
              <a:t>1</a:t>
            </a:r>
            <a:r>
              <a:rPr lang="en-US" sz="900">
                <a:solidFill>
                  <a:schemeClr val="bg1"/>
                </a:solidFill>
                <a:latin typeface="Arial" panose="020B0604020202020204" pitchFamily="34" charset="0"/>
                <a:cs typeface="Arial" panose="020B0604020202020204" pitchFamily="34" charset="0"/>
              </a:rPr>
              <a:t> oz. eq.)</a:t>
            </a:r>
          </a:p>
          <a:p>
            <a:pPr algn="ctr"/>
            <a:r>
              <a:rPr lang="en-US" sz="600">
                <a:solidFill>
                  <a:schemeClr val="bg1"/>
                </a:solidFill>
                <a:latin typeface="Arial" panose="020B0604020202020204" pitchFamily="34" charset="0"/>
                <a:cs typeface="Arial" panose="020B0604020202020204" pitchFamily="34" charset="0"/>
              </a:rPr>
              <a:t>Optional:  Meat/meat alternates may be served in </a:t>
            </a:r>
            <a:br>
              <a:rPr lang="en-US" sz="600">
                <a:solidFill>
                  <a:schemeClr val="bg1"/>
                </a:solidFill>
                <a:latin typeface="Arial" panose="020B0604020202020204" pitchFamily="34" charset="0"/>
                <a:cs typeface="Arial" panose="020B0604020202020204" pitchFamily="34" charset="0"/>
              </a:rPr>
            </a:br>
            <a:r>
              <a:rPr lang="en-US" sz="600">
                <a:solidFill>
                  <a:schemeClr val="bg1"/>
                </a:solidFill>
                <a:latin typeface="Arial" panose="020B0604020202020204" pitchFamily="34" charset="0"/>
                <a:cs typeface="Arial" panose="020B0604020202020204" pitchFamily="34" charset="0"/>
              </a:rPr>
              <a:t>place of the entire grains component up to </a:t>
            </a:r>
            <a:br>
              <a:rPr lang="en-US" sz="600">
                <a:solidFill>
                  <a:schemeClr val="bg1"/>
                </a:solidFill>
                <a:latin typeface="Arial" panose="020B0604020202020204" pitchFamily="34" charset="0"/>
                <a:cs typeface="Arial" panose="020B0604020202020204" pitchFamily="34" charset="0"/>
              </a:rPr>
            </a:br>
            <a:r>
              <a:rPr lang="en-US" sz="600">
                <a:solidFill>
                  <a:schemeClr val="bg1"/>
                </a:solidFill>
                <a:latin typeface="Arial" panose="020B0604020202020204" pitchFamily="34" charset="0"/>
                <a:cs typeface="Arial" panose="020B0604020202020204" pitchFamily="34" charset="0"/>
              </a:rPr>
              <a:t>3 times per week at breakfast. </a:t>
            </a:r>
          </a:p>
        </p:txBody>
      </p:sp>
      <p:sp>
        <p:nvSpPr>
          <p:cNvPr id="4" name="Content Placeholder 3">
            <a:extLst>
              <a:ext uri="{FF2B5EF4-FFF2-40B4-BE49-F238E27FC236}">
                <a16:creationId xmlns:a16="http://schemas.microsoft.com/office/drawing/2014/main" id="{E333BE86-E834-8143-8C6C-BC94F93BC2C8}"/>
              </a:ext>
            </a:extLst>
          </p:cNvPr>
          <p:cNvSpPr>
            <a:spLocks noGrp="1"/>
          </p:cNvSpPr>
          <p:nvPr>
            <p:ph sz="half" idx="2"/>
          </p:nvPr>
        </p:nvSpPr>
        <p:spPr>
          <a:xfrm>
            <a:off x="3333823" y="2523920"/>
            <a:ext cx="3868737" cy="613726"/>
          </a:xfrm>
        </p:spPr>
        <p:txBody>
          <a:bodyPr/>
          <a:lstStyle/>
          <a:p>
            <a:pPr marL="465138" indent="-457200">
              <a:buFont typeface="+mj-lt"/>
              <a:buAutoNum type="alphaUcPeriod"/>
            </a:pPr>
            <a:r>
              <a:rPr lang="en-US" sz="2000" dirty="0">
                <a:solidFill>
                  <a:srgbClr val="403064"/>
                </a:solidFill>
                <a:latin typeface="Arial" panose="020B0604020202020204" pitchFamily="34" charset="0"/>
                <a:cs typeface="Arial" panose="020B0604020202020204" pitchFamily="34" charset="0"/>
              </a:rPr>
              <a:t>8 oz</a:t>
            </a:r>
          </a:p>
          <a:p>
            <a:pPr marL="465138" indent="-457200">
              <a:buFont typeface="+mj-lt"/>
              <a:buAutoNum type="alphaUcPeriod"/>
            </a:pPr>
            <a:r>
              <a:rPr lang="en-US" sz="2000" dirty="0">
                <a:solidFill>
                  <a:srgbClr val="403064"/>
                </a:solidFill>
                <a:latin typeface="Arial" panose="020B0604020202020204" pitchFamily="34" charset="0"/>
                <a:cs typeface="Arial" panose="020B0604020202020204" pitchFamily="34" charset="0"/>
              </a:rPr>
              <a:t>½ oz eq</a:t>
            </a:r>
          </a:p>
          <a:p>
            <a:pPr marL="465138" indent="-457200">
              <a:buFont typeface="+mj-lt"/>
              <a:buAutoNum type="alphaUcPeriod"/>
            </a:pPr>
            <a:r>
              <a:rPr lang="en-US" sz="2000" b="1" dirty="0">
                <a:solidFill>
                  <a:srgbClr val="403064"/>
                </a:solidFill>
                <a:latin typeface="Arial" panose="020B0604020202020204" pitchFamily="34" charset="0"/>
                <a:cs typeface="Arial" panose="020B0604020202020204" pitchFamily="34" charset="0"/>
              </a:rPr>
              <a:t>1 oz eq</a:t>
            </a:r>
          </a:p>
          <a:p>
            <a:pPr marL="465138" indent="-457200">
              <a:buFont typeface="+mj-lt"/>
              <a:buAutoNum type="alphaUcPeriod"/>
            </a:pPr>
            <a:r>
              <a:rPr lang="en-US" sz="2000" dirty="0">
                <a:solidFill>
                  <a:srgbClr val="403064"/>
                </a:solidFill>
                <a:latin typeface="Arial" panose="020B0604020202020204" pitchFamily="34" charset="0"/>
                <a:cs typeface="Arial" panose="020B0604020202020204" pitchFamily="34" charset="0"/>
              </a:rPr>
              <a:t>2 oz eq</a:t>
            </a:r>
          </a:p>
          <a:p>
            <a:pPr marL="350838" indent="-342900">
              <a:buFont typeface="+mj-lt"/>
              <a:buAutoNum type="alphaUcPeriod"/>
            </a:pPr>
            <a:endParaRPr lang="en-US" sz="2000" dirty="0">
              <a:latin typeface="Arial" panose="020B0604020202020204" pitchFamily="34" charset="0"/>
              <a:cs typeface="Arial" panose="020B0604020202020204" pitchFamily="34" charset="0"/>
            </a:endParaRPr>
          </a:p>
        </p:txBody>
      </p:sp>
      <p:sp>
        <p:nvSpPr>
          <p:cNvPr id="3" name="Oval 2" descr="Circle around the answer, which is one ounce equivalent">
            <a:extLst>
              <a:ext uri="{FF2B5EF4-FFF2-40B4-BE49-F238E27FC236}">
                <a16:creationId xmlns:a16="http://schemas.microsoft.com/office/drawing/2014/main" id="{60BEDF5B-F711-C16F-5508-5393ADBCD77F}"/>
              </a:ext>
            </a:extLst>
          </p:cNvPr>
          <p:cNvSpPr/>
          <p:nvPr/>
        </p:nvSpPr>
        <p:spPr>
          <a:xfrm>
            <a:off x="3241900" y="3307369"/>
            <a:ext cx="1954876" cy="455364"/>
          </a:xfrm>
          <a:prstGeom prst="ellipse">
            <a:avLst/>
          </a:prstGeom>
          <a:noFill/>
          <a:ln w="3810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pic>
        <p:nvPicPr>
          <p:cNvPr id="2" name="Picture 1" descr="Photo of Spinach Egg Bake">
            <a:extLst>
              <a:ext uri="{FF2B5EF4-FFF2-40B4-BE49-F238E27FC236}">
                <a16:creationId xmlns:a16="http://schemas.microsoft.com/office/drawing/2014/main" id="{00CBF2AB-9834-BAB3-30F3-278DAFE3F01A}"/>
              </a:ext>
            </a:extLst>
          </p:cNvPr>
          <p:cNvPicPr>
            <a:picLocks noChangeAspect="1"/>
          </p:cNvPicPr>
          <p:nvPr/>
        </p:nvPicPr>
        <p:blipFill>
          <a:blip r:embed="rId4"/>
          <a:stretch>
            <a:fillRect/>
          </a:stretch>
        </p:blipFill>
        <p:spPr>
          <a:xfrm>
            <a:off x="5614786" y="2145653"/>
            <a:ext cx="2850560" cy="2093966"/>
          </a:xfrm>
          <a:prstGeom prst="rect">
            <a:avLst/>
          </a:prstGeom>
        </p:spPr>
      </p:pic>
      <p:sp>
        <p:nvSpPr>
          <p:cNvPr id="5" name="TextBox 4">
            <a:extLst>
              <a:ext uri="{FF2B5EF4-FFF2-40B4-BE49-F238E27FC236}">
                <a16:creationId xmlns:a16="http://schemas.microsoft.com/office/drawing/2014/main" id="{A06DACBE-F44C-7544-14DE-B1D99489E827}"/>
              </a:ext>
            </a:extLst>
          </p:cNvPr>
          <p:cNvSpPr txBox="1"/>
          <p:nvPr/>
        </p:nvSpPr>
        <p:spPr>
          <a:xfrm>
            <a:off x="0" y="4432508"/>
            <a:ext cx="8582526" cy="660181"/>
          </a:xfrm>
          <a:prstGeom prst="rect">
            <a:avLst/>
          </a:prstGeom>
          <a:noFill/>
        </p:spPr>
        <p:txBody>
          <a:bodyPr wrap="square">
            <a:spAutoFit/>
          </a:bodyPr>
          <a:lstStyle/>
          <a:p>
            <a:r>
              <a:rPr lang="en-US" sz="1230" dirty="0">
                <a:latin typeface="Arial" panose="020B0604020202020204" pitchFamily="34" charset="0"/>
                <a:cs typeface="Arial" panose="020B0604020202020204" pitchFamily="34" charset="0"/>
              </a:rPr>
              <a:t>Guidance documents lack the force and effect of law, unless expressly authorized by statute or incorporated into a contract. USDA may not cite, use, or rely on any guidance that is not available through their guidance portal, except to establish historical facts.</a:t>
            </a:r>
          </a:p>
        </p:txBody>
      </p:sp>
    </p:spTree>
    <p:extLst>
      <p:ext uri="{BB962C8B-B14F-4D97-AF65-F5344CB8AC3E}">
        <p14:creationId xmlns:p14="http://schemas.microsoft.com/office/powerpoint/2010/main" val="263117779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EF9804-0185-DC4D-BC6D-EEAA8A777FF4}"/>
              </a:ext>
            </a:extLst>
          </p:cNvPr>
          <p:cNvSpPr>
            <a:spLocks noGrp="1"/>
          </p:cNvSpPr>
          <p:nvPr>
            <p:ph type="ctrTitle"/>
          </p:nvPr>
        </p:nvSpPr>
        <p:spPr>
          <a:xfrm>
            <a:off x="365760" y="166754"/>
            <a:ext cx="7372350" cy="573957"/>
          </a:xfrm>
        </p:spPr>
        <p:txBody>
          <a:bodyPr>
            <a:noAutofit/>
          </a:bodyPr>
          <a:lstStyle/>
          <a:p>
            <a:pPr algn="ctr"/>
            <a:r>
              <a:rPr lang="en-US" sz="3000">
                <a:latin typeface="Arial" panose="020B0604020202020204" pitchFamily="34" charset="0"/>
                <a:cs typeface="Arial" panose="020B0604020202020204" pitchFamily="34" charset="0"/>
              </a:rPr>
              <a:t>How much do you need to serve? </a:t>
            </a:r>
          </a:p>
        </p:txBody>
      </p:sp>
      <p:pic>
        <p:nvPicPr>
          <p:cNvPr id="4" name="Picture 3" descr="Zoom in to the worksheet's chart titled &quot;A Closer Look at Menu Planning&quot;">
            <a:extLst>
              <a:ext uri="{FF2B5EF4-FFF2-40B4-BE49-F238E27FC236}">
                <a16:creationId xmlns:a16="http://schemas.microsoft.com/office/drawing/2014/main" id="{E749502F-B6A7-0315-7BC5-E5D77D220C3A}"/>
              </a:ext>
            </a:extLst>
          </p:cNvPr>
          <p:cNvPicPr>
            <a:picLocks noChangeAspect="1"/>
          </p:cNvPicPr>
          <p:nvPr/>
        </p:nvPicPr>
        <p:blipFill>
          <a:blip r:embed="rId3"/>
          <a:stretch>
            <a:fillRect/>
          </a:stretch>
        </p:blipFill>
        <p:spPr>
          <a:xfrm>
            <a:off x="1540143" y="641812"/>
            <a:ext cx="4843476" cy="3749040"/>
          </a:xfrm>
          <a:prstGeom prst="rect">
            <a:avLst/>
          </a:prstGeom>
          <a:ln w="12700">
            <a:solidFill>
              <a:srgbClr val="403064"/>
            </a:solidFill>
          </a:ln>
        </p:spPr>
      </p:pic>
      <p:sp>
        <p:nvSpPr>
          <p:cNvPr id="3" name="TextBox 2">
            <a:extLst>
              <a:ext uri="{FF2B5EF4-FFF2-40B4-BE49-F238E27FC236}">
                <a16:creationId xmlns:a16="http://schemas.microsoft.com/office/drawing/2014/main" id="{9F7D3EA0-AC7C-FA34-E90B-185A24F7EDFD}"/>
              </a:ext>
            </a:extLst>
          </p:cNvPr>
          <p:cNvSpPr txBox="1"/>
          <p:nvPr/>
        </p:nvSpPr>
        <p:spPr>
          <a:xfrm>
            <a:off x="0" y="4634052"/>
            <a:ext cx="9464842" cy="470898"/>
          </a:xfrm>
          <a:prstGeom prst="rect">
            <a:avLst/>
          </a:prstGeom>
          <a:noFill/>
        </p:spPr>
        <p:txBody>
          <a:bodyPr wrap="square">
            <a:spAutoFit/>
          </a:bodyPr>
          <a:lstStyle/>
          <a:p>
            <a:r>
              <a:rPr lang="en-US" sz="1230" dirty="0">
                <a:latin typeface="Arial" panose="020B0604020202020204" pitchFamily="34" charset="0"/>
                <a:cs typeface="Arial" panose="020B0604020202020204" pitchFamily="34" charset="0"/>
              </a:rPr>
              <a:t>Guidance documents lack the force and effect of law, unless expressly authorized by statute or incorporated into a contract. USDA may not cite, use, or rely on any guidance that is not available through their guidance portal, except to establish historical facts.</a:t>
            </a:r>
          </a:p>
        </p:txBody>
      </p:sp>
    </p:spTree>
    <p:extLst>
      <p:ext uri="{BB962C8B-B14F-4D97-AF65-F5344CB8AC3E}">
        <p14:creationId xmlns:p14="http://schemas.microsoft.com/office/powerpoint/2010/main" val="13108650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FCF59B8-F68E-C0E3-9C5D-41576B756B67}"/>
              </a:ext>
            </a:extLst>
          </p:cNvPr>
          <p:cNvSpPr>
            <a:spLocks noGrp="1"/>
          </p:cNvSpPr>
          <p:nvPr>
            <p:ph type="title"/>
          </p:nvPr>
        </p:nvSpPr>
        <p:spPr>
          <a:xfrm>
            <a:off x="177361" y="209672"/>
            <a:ext cx="10152887" cy="475484"/>
          </a:xfrm>
        </p:spPr>
        <p:txBody>
          <a:bodyPr/>
          <a:lstStyle/>
          <a:p>
            <a:r>
              <a:rPr lang="en-US" sz="2900" dirty="0">
                <a:latin typeface="Arial" panose="020B0604020202020204" pitchFamily="34" charset="0"/>
                <a:cs typeface="Arial" panose="020B0604020202020204" pitchFamily="34" charset="0"/>
              </a:rPr>
              <a:t>A Closer Look at Menu Planning: Ages &amp; Amounts</a:t>
            </a:r>
          </a:p>
        </p:txBody>
      </p:sp>
      <p:pic>
        <p:nvPicPr>
          <p:cNvPr id="8" name="Picture 7" descr="enlarged image of the section of the worksheet showing age groups and serving requirements">
            <a:extLst>
              <a:ext uri="{FF2B5EF4-FFF2-40B4-BE49-F238E27FC236}">
                <a16:creationId xmlns:a16="http://schemas.microsoft.com/office/drawing/2014/main" id="{1A5239D4-2DAD-B50F-8EAF-0AFE12570126}"/>
              </a:ext>
            </a:extLst>
          </p:cNvPr>
          <p:cNvPicPr>
            <a:picLocks noChangeAspect="1"/>
          </p:cNvPicPr>
          <p:nvPr/>
        </p:nvPicPr>
        <p:blipFill>
          <a:blip r:embed="rId3"/>
          <a:stretch>
            <a:fillRect/>
          </a:stretch>
        </p:blipFill>
        <p:spPr>
          <a:xfrm>
            <a:off x="229087" y="983624"/>
            <a:ext cx="8500474" cy="3474720"/>
          </a:xfrm>
          <a:prstGeom prst="rect">
            <a:avLst/>
          </a:prstGeom>
          <a:ln w="12700">
            <a:solidFill>
              <a:srgbClr val="403064"/>
            </a:solidFill>
          </a:ln>
        </p:spPr>
      </p:pic>
      <p:sp>
        <p:nvSpPr>
          <p:cNvPr id="9" name="Rectangle 8" descr="Rectangle around the &quot;Ages 1 to 2 years and 3 to 5 years&quot; column. ">
            <a:extLst>
              <a:ext uri="{FF2B5EF4-FFF2-40B4-BE49-F238E27FC236}">
                <a16:creationId xmlns:a16="http://schemas.microsoft.com/office/drawing/2014/main" id="{290E61B2-BB4D-7073-5E5B-D27B22397CE2}"/>
              </a:ext>
              <a:ext uri="{C183D7F6-B498-43B3-948B-1728B52AA6E4}">
                <adec:decorative xmlns:adec="http://schemas.microsoft.com/office/drawing/2017/decorative" val="0"/>
              </a:ext>
            </a:extLst>
          </p:cNvPr>
          <p:cNvSpPr/>
          <p:nvPr/>
        </p:nvSpPr>
        <p:spPr>
          <a:xfrm>
            <a:off x="2470484" y="1812758"/>
            <a:ext cx="2085474" cy="2645586"/>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64459560-249D-E516-2C68-5B5B7CD02366}"/>
              </a:ext>
            </a:extLst>
          </p:cNvPr>
          <p:cNvSpPr txBox="1"/>
          <p:nvPr/>
        </p:nvSpPr>
        <p:spPr>
          <a:xfrm>
            <a:off x="0" y="4601968"/>
            <a:ext cx="9464842" cy="470898"/>
          </a:xfrm>
          <a:prstGeom prst="rect">
            <a:avLst/>
          </a:prstGeom>
          <a:noFill/>
        </p:spPr>
        <p:txBody>
          <a:bodyPr wrap="square">
            <a:spAutoFit/>
          </a:bodyPr>
          <a:lstStyle/>
          <a:p>
            <a:r>
              <a:rPr lang="en-US" sz="1230" dirty="0">
                <a:latin typeface="Arial" panose="020B0604020202020204" pitchFamily="34" charset="0"/>
                <a:cs typeface="Arial" panose="020B0604020202020204" pitchFamily="34" charset="0"/>
              </a:rPr>
              <a:t>Guidance documents lack the force and effect of law, unless expressly authorized by statute or incorporated into a contract. USDA may not cite, use, or rely on any guidance that is not available through their guidance portal, except to establish historical facts.</a:t>
            </a:r>
          </a:p>
        </p:txBody>
      </p:sp>
    </p:spTree>
    <p:extLst>
      <p:ext uri="{BB962C8B-B14F-4D97-AF65-F5344CB8AC3E}">
        <p14:creationId xmlns:p14="http://schemas.microsoft.com/office/powerpoint/2010/main" val="359251638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E94A31-FD30-296E-7CE0-EF2B437D9548}"/>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403DFB4B-1745-12D6-100E-73C86627F1B2}"/>
              </a:ext>
            </a:extLst>
          </p:cNvPr>
          <p:cNvSpPr>
            <a:spLocks noGrp="1"/>
          </p:cNvSpPr>
          <p:nvPr>
            <p:ph type="title"/>
          </p:nvPr>
        </p:nvSpPr>
        <p:spPr>
          <a:xfrm>
            <a:off x="228600" y="157799"/>
            <a:ext cx="8789276" cy="475484"/>
          </a:xfrm>
        </p:spPr>
        <p:txBody>
          <a:bodyPr/>
          <a:lstStyle/>
          <a:p>
            <a:r>
              <a:rPr lang="en-US" sz="3200" dirty="0">
                <a:latin typeface="Arial" panose="020B0604020202020204" pitchFamily="34" charset="0"/>
                <a:cs typeface="Arial" panose="020B0604020202020204" pitchFamily="34" charset="0"/>
              </a:rPr>
              <a:t>A Closer Look at Menu Planning: How Much</a:t>
            </a:r>
            <a:endParaRPr lang="en-US" dirty="0">
              <a:latin typeface="Arial" panose="020B0604020202020204" pitchFamily="34" charset="0"/>
              <a:cs typeface="Arial" panose="020B0604020202020204" pitchFamily="34" charset="0"/>
            </a:endParaRPr>
          </a:p>
        </p:txBody>
      </p:sp>
      <p:pic>
        <p:nvPicPr>
          <p:cNvPr id="8" name="Picture 7" descr="enlarged image of the section of the worksheet showing age groups and serving requirements">
            <a:extLst>
              <a:ext uri="{FF2B5EF4-FFF2-40B4-BE49-F238E27FC236}">
                <a16:creationId xmlns:a16="http://schemas.microsoft.com/office/drawing/2014/main" id="{9EB60779-7EF6-DA68-0E25-DD5C486EE5E8}"/>
              </a:ext>
            </a:extLst>
          </p:cNvPr>
          <p:cNvPicPr>
            <a:picLocks noChangeAspect="1"/>
          </p:cNvPicPr>
          <p:nvPr/>
        </p:nvPicPr>
        <p:blipFill>
          <a:blip r:embed="rId3"/>
          <a:stretch>
            <a:fillRect/>
          </a:stretch>
        </p:blipFill>
        <p:spPr>
          <a:xfrm>
            <a:off x="300940" y="868834"/>
            <a:ext cx="8500474" cy="3474720"/>
          </a:xfrm>
          <a:prstGeom prst="rect">
            <a:avLst/>
          </a:prstGeom>
          <a:ln w="12700">
            <a:solidFill>
              <a:srgbClr val="403064"/>
            </a:solidFill>
          </a:ln>
        </p:spPr>
      </p:pic>
      <p:sp>
        <p:nvSpPr>
          <p:cNvPr id="9" name="Rectangle 8" descr="Rectangle around 1/2 ounce equivalent under &quot;Ages 1 to 2 years and 3 to 5 years&quot; column. ">
            <a:extLst>
              <a:ext uri="{FF2B5EF4-FFF2-40B4-BE49-F238E27FC236}">
                <a16:creationId xmlns:a16="http://schemas.microsoft.com/office/drawing/2014/main" id="{2C3AB521-C20B-8C4C-DCCE-836C21BF2194}"/>
              </a:ext>
              <a:ext uri="{C183D7F6-B498-43B3-948B-1728B52AA6E4}">
                <adec:decorative xmlns:adec="http://schemas.microsoft.com/office/drawing/2017/decorative" val="0"/>
              </a:ext>
            </a:extLst>
          </p:cNvPr>
          <p:cNvSpPr/>
          <p:nvPr/>
        </p:nvSpPr>
        <p:spPr>
          <a:xfrm>
            <a:off x="2550695" y="2117558"/>
            <a:ext cx="2021305" cy="818147"/>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BC9F6989-CB8E-8FC4-2051-AB3B332E6763}"/>
              </a:ext>
            </a:extLst>
          </p:cNvPr>
          <p:cNvSpPr txBox="1"/>
          <p:nvPr/>
        </p:nvSpPr>
        <p:spPr>
          <a:xfrm>
            <a:off x="0" y="4601968"/>
            <a:ext cx="9464842" cy="470898"/>
          </a:xfrm>
          <a:prstGeom prst="rect">
            <a:avLst/>
          </a:prstGeom>
          <a:noFill/>
        </p:spPr>
        <p:txBody>
          <a:bodyPr wrap="square">
            <a:spAutoFit/>
          </a:bodyPr>
          <a:lstStyle/>
          <a:p>
            <a:r>
              <a:rPr lang="en-US" sz="1230" dirty="0">
                <a:latin typeface="Arial" panose="020B0604020202020204" pitchFamily="34" charset="0"/>
                <a:cs typeface="Arial" panose="020B0604020202020204" pitchFamily="34" charset="0"/>
              </a:rPr>
              <a:t>Guidance documents lack the force and effect of law, unless expressly authorized by statute or incorporated into a contract. USDA may not cite, use, or rely on any guidance that is not available through their guidance portal, except to establish historical facts.</a:t>
            </a:r>
          </a:p>
        </p:txBody>
      </p:sp>
    </p:spTree>
    <p:extLst>
      <p:ext uri="{BB962C8B-B14F-4D97-AF65-F5344CB8AC3E}">
        <p14:creationId xmlns:p14="http://schemas.microsoft.com/office/powerpoint/2010/main" val="35711328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738419-D000-8B7E-5EFE-6B5E83A703AB}"/>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80D5C45F-5C67-3650-295F-65D51496BD70}"/>
              </a:ext>
            </a:extLst>
          </p:cNvPr>
          <p:cNvSpPr>
            <a:spLocks noGrp="1"/>
          </p:cNvSpPr>
          <p:nvPr>
            <p:ph type="title"/>
          </p:nvPr>
        </p:nvSpPr>
        <p:spPr>
          <a:xfrm>
            <a:off x="228600" y="157799"/>
            <a:ext cx="8789276" cy="475484"/>
          </a:xfrm>
        </p:spPr>
        <p:txBody>
          <a:bodyPr/>
          <a:lstStyle/>
          <a:p>
            <a:r>
              <a:rPr lang="en-US" sz="3200" dirty="0">
                <a:latin typeface="Arial" panose="020B0604020202020204" pitchFamily="34" charset="0"/>
                <a:cs typeface="Arial" panose="020B0604020202020204" pitchFamily="34" charset="0"/>
              </a:rPr>
              <a:t>A Closer Look at Menu Planning: How Much for Ages 1 Though 5 Years</a:t>
            </a:r>
            <a:endParaRPr lang="en-US" dirty="0">
              <a:latin typeface="Arial" panose="020B0604020202020204" pitchFamily="34" charset="0"/>
              <a:cs typeface="Arial" panose="020B0604020202020204" pitchFamily="34" charset="0"/>
            </a:endParaRPr>
          </a:p>
        </p:txBody>
      </p:sp>
      <p:pic>
        <p:nvPicPr>
          <p:cNvPr id="8" name="Picture 7" descr="enlarged image of the section of the worksheet showing age groups and serving requirements">
            <a:extLst>
              <a:ext uri="{FF2B5EF4-FFF2-40B4-BE49-F238E27FC236}">
                <a16:creationId xmlns:a16="http://schemas.microsoft.com/office/drawing/2014/main" id="{6E82C863-A2CF-00FC-7B30-CE94761D8502}"/>
              </a:ext>
            </a:extLst>
          </p:cNvPr>
          <p:cNvPicPr>
            <a:picLocks noChangeAspect="1"/>
          </p:cNvPicPr>
          <p:nvPr/>
        </p:nvPicPr>
        <p:blipFill>
          <a:blip r:embed="rId3"/>
          <a:stretch>
            <a:fillRect/>
          </a:stretch>
        </p:blipFill>
        <p:spPr>
          <a:xfrm>
            <a:off x="321763" y="1127248"/>
            <a:ext cx="8500474" cy="3474720"/>
          </a:xfrm>
          <a:prstGeom prst="rect">
            <a:avLst/>
          </a:prstGeom>
          <a:ln w="12700">
            <a:solidFill>
              <a:srgbClr val="403064"/>
            </a:solidFill>
          </a:ln>
        </p:spPr>
      </p:pic>
      <p:sp>
        <p:nvSpPr>
          <p:cNvPr id="9" name="Rectangle 8" descr="Rectangle around ½ ounce equivalent of meats/meat alternates for Ages 1 through 5 years ">
            <a:extLst>
              <a:ext uri="{FF2B5EF4-FFF2-40B4-BE49-F238E27FC236}">
                <a16:creationId xmlns:a16="http://schemas.microsoft.com/office/drawing/2014/main" id="{674DCFE4-3929-C5E7-9AD1-273522AEED9A}"/>
              </a:ext>
              <a:ext uri="{C183D7F6-B498-43B3-948B-1728B52AA6E4}">
                <adec:decorative xmlns:adec="http://schemas.microsoft.com/office/drawing/2017/decorative" val="0"/>
              </a:ext>
            </a:extLst>
          </p:cNvPr>
          <p:cNvSpPr/>
          <p:nvPr/>
        </p:nvSpPr>
        <p:spPr>
          <a:xfrm>
            <a:off x="2553806" y="2375972"/>
            <a:ext cx="2069432" cy="2225996"/>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E93BFB08-6B78-2D25-8078-F65C88BA77B2}"/>
              </a:ext>
            </a:extLst>
          </p:cNvPr>
          <p:cNvSpPr txBox="1"/>
          <p:nvPr/>
        </p:nvSpPr>
        <p:spPr>
          <a:xfrm>
            <a:off x="0" y="4618010"/>
            <a:ext cx="9464842" cy="470898"/>
          </a:xfrm>
          <a:prstGeom prst="rect">
            <a:avLst/>
          </a:prstGeom>
          <a:noFill/>
        </p:spPr>
        <p:txBody>
          <a:bodyPr wrap="square">
            <a:spAutoFit/>
          </a:bodyPr>
          <a:lstStyle/>
          <a:p>
            <a:r>
              <a:rPr lang="en-US" sz="1230" dirty="0">
                <a:latin typeface="Arial" panose="020B0604020202020204" pitchFamily="34" charset="0"/>
                <a:cs typeface="Arial" panose="020B0604020202020204" pitchFamily="34" charset="0"/>
              </a:rPr>
              <a:t>Guidance documents lack the force and effect of law, unless expressly authorized by statute or incorporated into a contract. USDA may not cite, use, or rely on any guidance that is not available through their guidance portal, except to establish historical facts.</a:t>
            </a:r>
          </a:p>
        </p:txBody>
      </p:sp>
    </p:spTree>
    <p:extLst>
      <p:ext uri="{BB962C8B-B14F-4D97-AF65-F5344CB8AC3E}">
        <p14:creationId xmlns:p14="http://schemas.microsoft.com/office/powerpoint/2010/main" val="9060409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477D2A63-F580-A54B-9E42-8F9E9C76F1C7}"/>
              </a:ext>
            </a:extLst>
          </p:cNvPr>
          <p:cNvSpPr txBox="1"/>
          <p:nvPr/>
        </p:nvSpPr>
        <p:spPr>
          <a:xfrm>
            <a:off x="-184885" y="29717"/>
            <a:ext cx="3037398" cy="1938992"/>
          </a:xfrm>
          <a:prstGeom prst="rect">
            <a:avLst/>
          </a:prstGeom>
          <a:noFill/>
        </p:spPr>
        <p:txBody>
          <a:bodyPr wrap="square" rtlCol="0">
            <a:spAutoFit/>
          </a:bodyPr>
          <a:lstStyle/>
          <a:p>
            <a:pPr algn="ctr"/>
            <a:r>
              <a:rPr lang="en-US" sz="12000" b="1">
                <a:solidFill>
                  <a:srgbClr val="403064"/>
                </a:solidFill>
                <a:latin typeface="Arial" panose="020B0604020202020204" pitchFamily="34" charset="0"/>
                <a:cs typeface="Arial" panose="020B0604020202020204" pitchFamily="34" charset="0"/>
              </a:rPr>
              <a:t>?</a:t>
            </a:r>
            <a:endParaRPr lang="en-US" sz="12000" b="1">
              <a:latin typeface="Arial" panose="020B0604020202020204" pitchFamily="34" charset="0"/>
              <a:cs typeface="Arial" panose="020B0604020202020204" pitchFamily="34" charset="0"/>
            </a:endParaRPr>
          </a:p>
        </p:txBody>
      </p:sp>
      <p:sp>
        <p:nvSpPr>
          <p:cNvPr id="2" name="Title 1">
            <a:extLst>
              <a:ext uri="{FF2B5EF4-FFF2-40B4-BE49-F238E27FC236}">
                <a16:creationId xmlns:a16="http://schemas.microsoft.com/office/drawing/2014/main" id="{F994C4EC-3FF1-B140-94DA-D2DFA35861A2}"/>
              </a:ext>
            </a:extLst>
          </p:cNvPr>
          <p:cNvSpPr>
            <a:spLocks noGrp="1"/>
          </p:cNvSpPr>
          <p:nvPr>
            <p:ph type="title"/>
          </p:nvPr>
        </p:nvSpPr>
        <p:spPr>
          <a:xfrm>
            <a:off x="0" y="1702369"/>
            <a:ext cx="3037398" cy="2944845"/>
          </a:xfrm>
        </p:spPr>
        <p:txBody>
          <a:bodyPr lIns="228600" tIns="0"/>
          <a:lstStyle/>
          <a:p>
            <a:r>
              <a:rPr lang="en-US" sz="3200" dirty="0">
                <a:solidFill>
                  <a:srgbClr val="403064"/>
                </a:solidFill>
                <a:latin typeface="Arial" panose="020B0604020202020204" pitchFamily="34" charset="0"/>
                <a:cs typeface="Arial" panose="020B0604020202020204" pitchFamily="34" charset="0"/>
              </a:rPr>
              <a:t>  Try It Out #2!</a:t>
            </a:r>
            <a:br>
              <a:rPr lang="en-US" sz="1800" dirty="0">
                <a:solidFill>
                  <a:srgbClr val="403064"/>
                </a:solidFill>
                <a:latin typeface="Arial" panose="020B0604020202020204" pitchFamily="34" charset="0"/>
                <a:cs typeface="Arial" panose="020B0604020202020204" pitchFamily="34" charset="0"/>
              </a:rPr>
            </a:br>
            <a:br>
              <a:rPr lang="en-US" sz="1800" dirty="0">
                <a:solidFill>
                  <a:srgbClr val="403064"/>
                </a:solidFill>
                <a:latin typeface="Arial" panose="020B0604020202020204" pitchFamily="34" charset="0"/>
                <a:cs typeface="Arial" panose="020B0604020202020204" pitchFamily="34" charset="0"/>
              </a:rPr>
            </a:br>
            <a:r>
              <a:rPr lang="en-US" sz="2000" dirty="0">
                <a:latin typeface="Arial" panose="020B0604020202020204" pitchFamily="34" charset="0"/>
                <a:cs typeface="Arial" panose="020B0604020202020204" pitchFamily="34" charset="0"/>
              </a:rPr>
              <a:t>If you serve cottage cheese at breakfast in place of grains, to your 3−5 year olds, how much cottage cheese do you need to serve? </a:t>
            </a:r>
            <a:br>
              <a:rPr lang="en-US" sz="1800" dirty="0">
                <a:solidFill>
                  <a:schemeClr val="accent5"/>
                </a:solidFill>
                <a:latin typeface="Arial" panose="020B0604020202020204" pitchFamily="34" charset="0"/>
                <a:cs typeface="Arial" panose="020B0604020202020204" pitchFamily="34" charset="0"/>
              </a:rPr>
            </a:br>
            <a:br>
              <a:rPr lang="en-US" sz="1800" dirty="0">
                <a:latin typeface="Arial" panose="020B0604020202020204" pitchFamily="34" charset="0"/>
                <a:cs typeface="Arial" panose="020B0604020202020204" pitchFamily="34" charset="0"/>
              </a:rPr>
            </a:br>
            <a:br>
              <a:rPr lang="en-US" sz="1800" b="0" dirty="0">
                <a:latin typeface="Arial" panose="020B0604020202020204" pitchFamily="34" charset="0"/>
                <a:cs typeface="Arial" panose="020B0604020202020204" pitchFamily="34" charset="0"/>
              </a:rPr>
            </a:br>
            <a:endParaRPr lang="en-US" sz="1800" b="0" dirty="0">
              <a:latin typeface="Arial" panose="020B0604020202020204" pitchFamily="34" charset="0"/>
              <a:cs typeface="Arial" panose="020B0604020202020204" pitchFamily="34" charset="0"/>
            </a:endParaRPr>
          </a:p>
        </p:txBody>
      </p:sp>
      <p:sp>
        <p:nvSpPr>
          <p:cNvPr id="7" name="Content Placeholder 3">
            <a:extLst>
              <a:ext uri="{FF2B5EF4-FFF2-40B4-BE49-F238E27FC236}">
                <a16:creationId xmlns:a16="http://schemas.microsoft.com/office/drawing/2014/main" id="{E333BE86-E834-8143-8C6C-BC94F93BC2C8}"/>
              </a:ext>
            </a:extLst>
          </p:cNvPr>
          <p:cNvSpPr>
            <a:spLocks noGrp="1"/>
          </p:cNvSpPr>
          <p:nvPr>
            <p:ph sz="half" idx="2"/>
          </p:nvPr>
        </p:nvSpPr>
        <p:spPr>
          <a:xfrm>
            <a:off x="3366653" y="1844018"/>
            <a:ext cx="3868737" cy="1669772"/>
          </a:xfrm>
        </p:spPr>
        <p:txBody>
          <a:bodyPr/>
          <a:lstStyle/>
          <a:p>
            <a:pPr marL="463550" indent="-457200">
              <a:buFont typeface="+mj-lt"/>
              <a:buAutoNum type="alphaUcPeriod"/>
            </a:pPr>
            <a:r>
              <a:rPr lang="en-US">
                <a:solidFill>
                  <a:srgbClr val="403064"/>
                </a:solidFill>
                <a:latin typeface="Arial" panose="020B0604020202020204" pitchFamily="34" charset="0"/>
                <a:cs typeface="Arial" panose="020B0604020202020204" pitchFamily="34" charset="0"/>
              </a:rPr>
              <a:t>⅛ cup</a:t>
            </a:r>
          </a:p>
          <a:p>
            <a:pPr marL="463550" indent="-457200">
              <a:buFont typeface="+mj-lt"/>
              <a:buAutoNum type="alphaUcPeriod"/>
            </a:pPr>
            <a:r>
              <a:rPr lang="en-US">
                <a:solidFill>
                  <a:srgbClr val="403064"/>
                </a:solidFill>
                <a:latin typeface="Arial" panose="020B0604020202020204" pitchFamily="34" charset="0"/>
                <a:cs typeface="Arial" panose="020B0604020202020204" pitchFamily="34" charset="0"/>
              </a:rPr>
              <a:t>¼ cup</a:t>
            </a:r>
          </a:p>
          <a:p>
            <a:pPr marL="463550" indent="-457200">
              <a:buFont typeface="+mj-lt"/>
              <a:buAutoNum type="alphaUcPeriod"/>
            </a:pPr>
            <a:r>
              <a:rPr lang="en-US">
                <a:solidFill>
                  <a:srgbClr val="403064"/>
                </a:solidFill>
                <a:latin typeface="Arial" panose="020B0604020202020204" pitchFamily="34" charset="0"/>
                <a:cs typeface="Arial" panose="020B0604020202020204" pitchFamily="34" charset="0"/>
              </a:rPr>
              <a:t>1 Tbsp</a:t>
            </a:r>
          </a:p>
          <a:p>
            <a:pPr marL="463550" indent="-457200">
              <a:buFont typeface="+mj-lt"/>
              <a:buAutoNum type="alphaUcPeriod"/>
            </a:pPr>
            <a:r>
              <a:rPr lang="en-US">
                <a:solidFill>
                  <a:srgbClr val="403064"/>
                </a:solidFill>
                <a:latin typeface="Arial" panose="020B0604020202020204" pitchFamily="34" charset="0"/>
                <a:cs typeface="Arial" panose="020B0604020202020204" pitchFamily="34" charset="0"/>
              </a:rPr>
              <a:t>½ Tbsp</a:t>
            </a:r>
          </a:p>
          <a:p>
            <a:pPr marL="344488" indent="-338138">
              <a:buFont typeface="Wingdings" pitchFamily="2" charset="2"/>
              <a:buChar char="q"/>
            </a:pPr>
            <a:endParaRPr lang="en-US">
              <a:latin typeface="Arial" panose="020B0604020202020204" pitchFamily="34" charset="0"/>
              <a:cs typeface="Arial" panose="020B0604020202020204" pitchFamily="34" charset="0"/>
            </a:endParaRPr>
          </a:p>
        </p:txBody>
      </p:sp>
      <p:pic>
        <p:nvPicPr>
          <p:cNvPr id="6" name="Picture 5" descr="Illustration of a girl eating yogurt at breakfast. ">
            <a:extLst>
              <a:ext uri="{FF2B5EF4-FFF2-40B4-BE49-F238E27FC236}">
                <a16:creationId xmlns:a16="http://schemas.microsoft.com/office/drawing/2014/main" id="{78626F25-C7BF-F941-8C72-E24CB68592C8}"/>
              </a:ext>
            </a:extLst>
          </p:cNvPr>
          <p:cNvPicPr>
            <a:picLocks noChangeAspect="1"/>
          </p:cNvPicPr>
          <p:nvPr/>
        </p:nvPicPr>
        <p:blipFill>
          <a:blip r:embed="rId3"/>
          <a:stretch>
            <a:fillRect/>
          </a:stretch>
        </p:blipFill>
        <p:spPr>
          <a:xfrm>
            <a:off x="5547460" y="317610"/>
            <a:ext cx="3375859" cy="3882777"/>
          </a:xfrm>
          <a:prstGeom prst="rect">
            <a:avLst/>
          </a:prstGeom>
        </p:spPr>
      </p:pic>
      <p:sp>
        <p:nvSpPr>
          <p:cNvPr id="3" name="TextBox 2">
            <a:extLst>
              <a:ext uri="{FF2B5EF4-FFF2-40B4-BE49-F238E27FC236}">
                <a16:creationId xmlns:a16="http://schemas.microsoft.com/office/drawing/2014/main" id="{77A4816A-D289-8712-61C7-CE6D83FF2445}"/>
              </a:ext>
            </a:extLst>
          </p:cNvPr>
          <p:cNvSpPr txBox="1"/>
          <p:nvPr/>
        </p:nvSpPr>
        <p:spPr>
          <a:xfrm>
            <a:off x="3053303" y="4294037"/>
            <a:ext cx="6106602" cy="849463"/>
          </a:xfrm>
          <a:prstGeom prst="rect">
            <a:avLst/>
          </a:prstGeom>
          <a:noFill/>
        </p:spPr>
        <p:txBody>
          <a:bodyPr wrap="square">
            <a:spAutoFit/>
          </a:bodyPr>
          <a:lstStyle/>
          <a:p>
            <a:r>
              <a:rPr lang="en-US" sz="1230" dirty="0">
                <a:latin typeface="Arial" panose="020B0604020202020204" pitchFamily="34" charset="0"/>
                <a:cs typeface="Arial" panose="020B0604020202020204" pitchFamily="34" charset="0"/>
              </a:rPr>
              <a:t>Guidance documents lack the force and effect of law, unless expressly authorized by statute or incorporated into a contract. USDA may not cite, use, or rely on any guidance that is not available through their guidance portal, except to establish historical facts.</a:t>
            </a:r>
          </a:p>
        </p:txBody>
      </p:sp>
    </p:spTree>
    <p:extLst>
      <p:ext uri="{BB962C8B-B14F-4D97-AF65-F5344CB8AC3E}">
        <p14:creationId xmlns:p14="http://schemas.microsoft.com/office/powerpoint/2010/main" val="3632967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00A173-5738-194A-BBD6-CD470C4B6559}"/>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Answer #2</a:t>
            </a:r>
          </a:p>
        </p:txBody>
      </p:sp>
      <p:sp>
        <p:nvSpPr>
          <p:cNvPr id="4" name="TextBox 3">
            <a:extLst>
              <a:ext uri="{FF2B5EF4-FFF2-40B4-BE49-F238E27FC236}">
                <a16:creationId xmlns:a16="http://schemas.microsoft.com/office/drawing/2014/main" id="{8923CC5B-CA94-274F-8D7C-7B269463E10D}"/>
              </a:ext>
            </a:extLst>
          </p:cNvPr>
          <p:cNvSpPr txBox="1"/>
          <p:nvPr/>
        </p:nvSpPr>
        <p:spPr>
          <a:xfrm>
            <a:off x="194756" y="1051352"/>
            <a:ext cx="4377244" cy="1323439"/>
          </a:xfrm>
          <a:prstGeom prst="rect">
            <a:avLst/>
          </a:prstGeom>
          <a:noFill/>
        </p:spPr>
        <p:txBody>
          <a:bodyPr wrap="square" rtlCol="0">
            <a:spAutoFit/>
          </a:bodyPr>
          <a:lstStyle/>
          <a:p>
            <a:r>
              <a:rPr lang="en-US" sz="2000" dirty="0">
                <a:solidFill>
                  <a:srgbClr val="403064"/>
                </a:solidFill>
                <a:latin typeface="Arial" panose="020B0604020202020204" pitchFamily="34" charset="0"/>
                <a:cs typeface="Arial" panose="020B0604020202020204" pitchFamily="34" charset="0"/>
              </a:rPr>
              <a:t>If you serve cottage cheese at breakfast in place of grains, to your 3−5 year olds, how much cottage cheese do you need to serve? </a:t>
            </a:r>
          </a:p>
        </p:txBody>
      </p:sp>
      <p:sp>
        <p:nvSpPr>
          <p:cNvPr id="10" name="Content Placeholder 3">
            <a:extLst>
              <a:ext uri="{FF2B5EF4-FFF2-40B4-BE49-F238E27FC236}">
                <a16:creationId xmlns:a16="http://schemas.microsoft.com/office/drawing/2014/main" id="{E333BE86-E834-8143-8C6C-BC94F93BC2C8}"/>
              </a:ext>
            </a:extLst>
          </p:cNvPr>
          <p:cNvSpPr txBox="1">
            <a:spLocks/>
          </p:cNvSpPr>
          <p:nvPr/>
        </p:nvSpPr>
        <p:spPr>
          <a:xfrm>
            <a:off x="587159" y="2862935"/>
            <a:ext cx="3868737" cy="1740716"/>
          </a:xfrm>
          <a:prstGeom prst="rect">
            <a:avLst/>
          </a:prstGeom>
        </p:spPr>
        <p:txBody>
          <a:bodyPr/>
          <a:lstStyle>
            <a:lvl1pPr marL="0" indent="-137160" algn="l" defTabSz="914400" rtl="0" eaLnBrk="1" latinLnBrk="0" hangingPunct="1">
              <a:lnSpc>
                <a:spcPct val="90000"/>
              </a:lnSpc>
              <a:spcBef>
                <a:spcPts val="1000"/>
              </a:spcBef>
              <a:buClr>
                <a:srgbClr val="403064"/>
              </a:buClr>
              <a:buFont typeface="Arial" panose="020B0604020202020204" pitchFamily="34" charset="0"/>
              <a:buChar char="•"/>
              <a:defRPr sz="1800" b="0" i="0" kern="1200">
                <a:solidFill>
                  <a:schemeClr val="tx1">
                    <a:lumMod val="65000"/>
                    <a:lumOff val="35000"/>
                  </a:schemeClr>
                </a:solidFill>
                <a:latin typeface="Helvetica" pitchFamily="2"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63550" indent="-457200">
              <a:buFont typeface="+mj-lt"/>
              <a:buAutoNum type="alphaUcPeriod"/>
            </a:pPr>
            <a:r>
              <a:rPr lang="en-US" sz="2000" b="1" dirty="0">
                <a:solidFill>
                  <a:srgbClr val="403064"/>
                </a:solidFill>
                <a:latin typeface="Arial" panose="020B0604020202020204" pitchFamily="34" charset="0"/>
                <a:cs typeface="Arial" panose="020B0604020202020204" pitchFamily="34" charset="0"/>
              </a:rPr>
              <a:t>⅛ cup</a:t>
            </a:r>
          </a:p>
          <a:p>
            <a:pPr marL="463550" indent="-457200">
              <a:buFont typeface="+mj-lt"/>
              <a:buAutoNum type="alphaUcPeriod"/>
            </a:pPr>
            <a:r>
              <a:rPr lang="en-US" sz="2000" dirty="0">
                <a:solidFill>
                  <a:srgbClr val="403064"/>
                </a:solidFill>
                <a:latin typeface="Arial" panose="020B0604020202020204" pitchFamily="34" charset="0"/>
                <a:cs typeface="Arial" panose="020B0604020202020204" pitchFamily="34" charset="0"/>
              </a:rPr>
              <a:t>¼ cup</a:t>
            </a:r>
          </a:p>
          <a:p>
            <a:pPr marL="463550" indent="-457200">
              <a:buFont typeface="+mj-lt"/>
              <a:buAutoNum type="alphaUcPeriod"/>
            </a:pPr>
            <a:r>
              <a:rPr lang="en-US" sz="2000" dirty="0">
                <a:solidFill>
                  <a:srgbClr val="403064"/>
                </a:solidFill>
                <a:latin typeface="Arial" panose="020B0604020202020204" pitchFamily="34" charset="0"/>
                <a:cs typeface="Arial" panose="020B0604020202020204" pitchFamily="34" charset="0"/>
              </a:rPr>
              <a:t>1 Tbsp</a:t>
            </a:r>
          </a:p>
          <a:p>
            <a:pPr marL="463550" indent="-457200">
              <a:buFont typeface="+mj-lt"/>
              <a:buAutoNum type="alphaUcPeriod"/>
            </a:pPr>
            <a:r>
              <a:rPr lang="en-US" sz="2000" dirty="0">
                <a:solidFill>
                  <a:srgbClr val="403064"/>
                </a:solidFill>
                <a:latin typeface="Arial" panose="020B0604020202020204" pitchFamily="34" charset="0"/>
                <a:cs typeface="Arial" panose="020B0604020202020204" pitchFamily="34" charset="0"/>
              </a:rPr>
              <a:t>½ Tbsp</a:t>
            </a:r>
          </a:p>
          <a:p>
            <a:pPr marL="344488" indent="-338138">
              <a:buFont typeface="Wingdings" pitchFamily="2" charset="2"/>
              <a:buChar char="q"/>
            </a:pPr>
            <a:endParaRPr lang="en-US" dirty="0">
              <a:latin typeface="Arial" panose="020B0604020202020204" pitchFamily="34" charset="0"/>
              <a:cs typeface="Arial" panose="020B0604020202020204" pitchFamily="34" charset="0"/>
            </a:endParaRPr>
          </a:p>
        </p:txBody>
      </p:sp>
      <p:sp>
        <p:nvSpPr>
          <p:cNvPr id="7" name="Oval 6" descr="Circle around the answer which is 1/8 cup.">
            <a:extLst>
              <a:ext uri="{FF2B5EF4-FFF2-40B4-BE49-F238E27FC236}">
                <a16:creationId xmlns:a16="http://schemas.microsoft.com/office/drawing/2014/main" id="{2EA45445-A8DC-5DCF-2E3F-F2B5D7106D83}"/>
              </a:ext>
            </a:extLst>
          </p:cNvPr>
          <p:cNvSpPr/>
          <p:nvPr/>
        </p:nvSpPr>
        <p:spPr>
          <a:xfrm>
            <a:off x="354950" y="2768710"/>
            <a:ext cx="1954876" cy="439711"/>
          </a:xfrm>
          <a:prstGeom prst="ellipse">
            <a:avLst/>
          </a:prstGeom>
          <a:noFill/>
          <a:ln w="571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pic>
        <p:nvPicPr>
          <p:cNvPr id="6" name="Picture 5" descr="Illustration of a girl eating yogurt at breakfast. ">
            <a:extLst>
              <a:ext uri="{FF2B5EF4-FFF2-40B4-BE49-F238E27FC236}">
                <a16:creationId xmlns:a16="http://schemas.microsoft.com/office/drawing/2014/main" id="{A05EA4FB-6BCB-B179-39CC-C28E0942A338}"/>
              </a:ext>
            </a:extLst>
          </p:cNvPr>
          <p:cNvPicPr>
            <a:picLocks noChangeAspect="1"/>
          </p:cNvPicPr>
          <p:nvPr/>
        </p:nvPicPr>
        <p:blipFill>
          <a:blip r:embed="rId3"/>
          <a:stretch>
            <a:fillRect/>
          </a:stretch>
        </p:blipFill>
        <p:spPr>
          <a:xfrm>
            <a:off x="5117514" y="1051352"/>
            <a:ext cx="2949426" cy="3392311"/>
          </a:xfrm>
          <a:prstGeom prst="rect">
            <a:avLst/>
          </a:prstGeom>
        </p:spPr>
      </p:pic>
      <p:sp>
        <p:nvSpPr>
          <p:cNvPr id="3" name="TextBox 2">
            <a:extLst>
              <a:ext uri="{FF2B5EF4-FFF2-40B4-BE49-F238E27FC236}">
                <a16:creationId xmlns:a16="http://schemas.microsoft.com/office/drawing/2014/main" id="{516FE4FF-9DC2-5B6B-9AF7-F500B3A463A3}"/>
              </a:ext>
            </a:extLst>
          </p:cNvPr>
          <p:cNvSpPr txBox="1"/>
          <p:nvPr/>
        </p:nvSpPr>
        <p:spPr>
          <a:xfrm>
            <a:off x="0" y="4507398"/>
            <a:ext cx="8556841" cy="660181"/>
          </a:xfrm>
          <a:prstGeom prst="rect">
            <a:avLst/>
          </a:prstGeom>
          <a:noFill/>
        </p:spPr>
        <p:txBody>
          <a:bodyPr wrap="square">
            <a:spAutoFit/>
          </a:bodyPr>
          <a:lstStyle/>
          <a:p>
            <a:r>
              <a:rPr lang="en-US" sz="1230" dirty="0">
                <a:latin typeface="Arial" panose="020B0604020202020204" pitchFamily="34" charset="0"/>
                <a:cs typeface="Arial" panose="020B0604020202020204" pitchFamily="34" charset="0"/>
              </a:rPr>
              <a:t>Guidance documents lack the force and effect of law, unless expressly authorized by statute or incorporated into a contract. USDA may not cite, use, or rely on any guidance that is not available through their guidance portal, except to establish historical facts.</a:t>
            </a:r>
          </a:p>
        </p:txBody>
      </p:sp>
    </p:spTree>
    <p:extLst>
      <p:ext uri="{BB962C8B-B14F-4D97-AF65-F5344CB8AC3E}">
        <p14:creationId xmlns:p14="http://schemas.microsoft.com/office/powerpoint/2010/main" val="4163835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7B55B6-C706-F477-31F9-341ABD3FF01F}"/>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9C4B23E4-849D-CDE3-CE5C-6DEA51022D9C}"/>
              </a:ext>
            </a:extLst>
          </p:cNvPr>
          <p:cNvSpPr>
            <a:spLocks noGrp="1"/>
          </p:cNvSpPr>
          <p:nvPr>
            <p:ph type="title"/>
          </p:nvPr>
        </p:nvSpPr>
        <p:spPr>
          <a:xfrm>
            <a:off x="228600" y="157799"/>
            <a:ext cx="8789276" cy="475484"/>
          </a:xfrm>
        </p:spPr>
        <p:txBody>
          <a:bodyPr/>
          <a:lstStyle/>
          <a:p>
            <a:r>
              <a:rPr lang="en-US" sz="3200" dirty="0">
                <a:latin typeface="Arial" panose="020B0604020202020204" pitchFamily="34" charset="0"/>
                <a:cs typeface="Arial" panose="020B0604020202020204" pitchFamily="34" charset="0"/>
              </a:rPr>
              <a:t>A Closer Look at Menu Planning: How Much for Ages 6 Through 18 Years</a:t>
            </a:r>
            <a:endParaRPr lang="en-US" dirty="0">
              <a:latin typeface="Arial" panose="020B0604020202020204" pitchFamily="34" charset="0"/>
              <a:cs typeface="Arial" panose="020B0604020202020204" pitchFamily="34" charset="0"/>
            </a:endParaRPr>
          </a:p>
        </p:txBody>
      </p:sp>
      <p:pic>
        <p:nvPicPr>
          <p:cNvPr id="8" name="Picture 7" descr="enlarged image of the section of the worksheet showing age groups and serving requirements">
            <a:extLst>
              <a:ext uri="{FF2B5EF4-FFF2-40B4-BE49-F238E27FC236}">
                <a16:creationId xmlns:a16="http://schemas.microsoft.com/office/drawing/2014/main" id="{60BB8A5C-7CF8-4701-B59A-0B088DD58D5F}"/>
              </a:ext>
            </a:extLst>
          </p:cNvPr>
          <p:cNvPicPr>
            <a:picLocks noChangeAspect="1"/>
          </p:cNvPicPr>
          <p:nvPr/>
        </p:nvPicPr>
        <p:blipFill>
          <a:blip r:embed="rId3"/>
          <a:stretch>
            <a:fillRect/>
          </a:stretch>
        </p:blipFill>
        <p:spPr>
          <a:xfrm>
            <a:off x="300940" y="1157590"/>
            <a:ext cx="8500474" cy="3474720"/>
          </a:xfrm>
          <a:prstGeom prst="rect">
            <a:avLst/>
          </a:prstGeom>
          <a:ln w="12700">
            <a:solidFill>
              <a:srgbClr val="403064"/>
            </a:solidFill>
          </a:ln>
        </p:spPr>
      </p:pic>
      <p:sp>
        <p:nvSpPr>
          <p:cNvPr id="9" name="Rectangle 8" descr="Rectangle around 1 ounce equivalent of meats/meat alternates for Ages 6 through 18 years ">
            <a:extLst>
              <a:ext uri="{FF2B5EF4-FFF2-40B4-BE49-F238E27FC236}">
                <a16:creationId xmlns:a16="http://schemas.microsoft.com/office/drawing/2014/main" id="{A55BC09A-E281-F632-1596-849EBFC17418}"/>
              </a:ext>
              <a:ext uri="{C183D7F6-B498-43B3-948B-1728B52AA6E4}">
                <adec:decorative xmlns:adec="http://schemas.microsoft.com/office/drawing/2017/decorative" val="0"/>
              </a:ext>
            </a:extLst>
          </p:cNvPr>
          <p:cNvSpPr/>
          <p:nvPr/>
        </p:nvSpPr>
        <p:spPr>
          <a:xfrm>
            <a:off x="4623238" y="1989219"/>
            <a:ext cx="2098404" cy="2675176"/>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Arial" panose="020B0604020202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02AEB473-A1BE-0436-4BB9-A2AF01ED8D26}"/>
              </a:ext>
            </a:extLst>
          </p:cNvPr>
          <p:cNvSpPr txBox="1"/>
          <p:nvPr/>
        </p:nvSpPr>
        <p:spPr>
          <a:xfrm>
            <a:off x="0" y="4712521"/>
            <a:ext cx="9464842" cy="470898"/>
          </a:xfrm>
          <a:prstGeom prst="rect">
            <a:avLst/>
          </a:prstGeom>
          <a:noFill/>
        </p:spPr>
        <p:txBody>
          <a:bodyPr wrap="square">
            <a:spAutoFit/>
          </a:bodyPr>
          <a:lstStyle/>
          <a:p>
            <a:r>
              <a:rPr lang="en-US" sz="1230" dirty="0">
                <a:latin typeface="Arial" panose="020B0604020202020204" pitchFamily="34" charset="0"/>
                <a:cs typeface="Arial" panose="020B0604020202020204" pitchFamily="34" charset="0"/>
              </a:rPr>
              <a:t>Guidance documents lack the force and effect of law, unless expressly authorized by statute or incorporated into a contract. USDA may not cite, use, or rely on any guidance that is not available through their guidance portal, except to establish historical facts.</a:t>
            </a:r>
          </a:p>
        </p:txBody>
      </p:sp>
    </p:spTree>
    <p:extLst>
      <p:ext uri="{BB962C8B-B14F-4D97-AF65-F5344CB8AC3E}">
        <p14:creationId xmlns:p14="http://schemas.microsoft.com/office/powerpoint/2010/main" val="189491813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7909CA-F650-066F-F4D5-9E749AA714EF}"/>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2F32A5FE-3395-A3C2-2360-CB1E081AEB4A}"/>
              </a:ext>
            </a:extLst>
          </p:cNvPr>
          <p:cNvSpPr txBox="1"/>
          <p:nvPr/>
        </p:nvSpPr>
        <p:spPr>
          <a:xfrm>
            <a:off x="-1040758" y="57627"/>
            <a:ext cx="4602892" cy="1569660"/>
          </a:xfrm>
          <a:prstGeom prst="rect">
            <a:avLst/>
          </a:prstGeom>
          <a:noFill/>
        </p:spPr>
        <p:txBody>
          <a:bodyPr wrap="square">
            <a:spAutoFit/>
          </a:bodyPr>
          <a:lstStyle/>
          <a:p>
            <a:pPr algn="ctr"/>
            <a:r>
              <a:rPr lang="en-US" sz="9600" b="1">
                <a:solidFill>
                  <a:srgbClr val="403064"/>
                </a:solidFill>
                <a:latin typeface="Arial" panose="020B0604020202020204" pitchFamily="34" charset="0"/>
                <a:cs typeface="Arial" panose="020B0604020202020204" pitchFamily="34" charset="0"/>
              </a:rPr>
              <a:t>?</a:t>
            </a:r>
            <a:endParaRPr lang="en-US" sz="9600" b="1">
              <a:latin typeface="Arial" panose="020B0604020202020204" pitchFamily="34" charset="0"/>
              <a:cs typeface="Arial" panose="020B0604020202020204" pitchFamily="34" charset="0"/>
            </a:endParaRPr>
          </a:p>
        </p:txBody>
      </p:sp>
      <p:sp>
        <p:nvSpPr>
          <p:cNvPr id="3" name="Title 2">
            <a:extLst>
              <a:ext uri="{FF2B5EF4-FFF2-40B4-BE49-F238E27FC236}">
                <a16:creationId xmlns:a16="http://schemas.microsoft.com/office/drawing/2014/main" id="{343DAF5A-8AFE-3BF6-9E13-3A37EA51B262}"/>
              </a:ext>
            </a:extLst>
          </p:cNvPr>
          <p:cNvSpPr>
            <a:spLocks noGrp="1"/>
          </p:cNvSpPr>
          <p:nvPr>
            <p:ph type="title"/>
          </p:nvPr>
        </p:nvSpPr>
        <p:spPr>
          <a:xfrm>
            <a:off x="346143" y="1450602"/>
            <a:ext cx="3037398" cy="1669773"/>
          </a:xfrm>
        </p:spPr>
        <p:txBody>
          <a:bodyPr lIns="0" tIns="0" rIns="0" bIns="0" anchor="t"/>
          <a:lstStyle/>
          <a:p>
            <a:r>
              <a:rPr lang="en-US" sz="3200" dirty="0">
                <a:latin typeface="Arial" panose="020B0604020202020204" pitchFamily="34" charset="0"/>
                <a:cs typeface="Arial" panose="020B0604020202020204" pitchFamily="34" charset="0"/>
              </a:rPr>
              <a:t>Try It Out #3!</a:t>
            </a:r>
          </a:p>
        </p:txBody>
      </p:sp>
      <p:sp>
        <p:nvSpPr>
          <p:cNvPr id="16" name="TextBox 15">
            <a:extLst>
              <a:ext uri="{FF2B5EF4-FFF2-40B4-BE49-F238E27FC236}">
                <a16:creationId xmlns:a16="http://schemas.microsoft.com/office/drawing/2014/main" id="{3460B93D-C57A-FB76-680E-C303089E5DD1}"/>
              </a:ext>
            </a:extLst>
          </p:cNvPr>
          <p:cNvSpPr txBox="1"/>
          <p:nvPr/>
        </p:nvSpPr>
        <p:spPr>
          <a:xfrm>
            <a:off x="167550" y="1997139"/>
            <a:ext cx="2904009" cy="1938992"/>
          </a:xfrm>
          <a:prstGeom prst="rect">
            <a:avLst/>
          </a:prstGeom>
          <a:noFill/>
        </p:spPr>
        <p:txBody>
          <a:bodyPr wrap="square" rtlCol="0">
            <a:spAutoFit/>
          </a:bodyPr>
          <a:lstStyle/>
          <a:p>
            <a:pPr defTabSz="467579">
              <a:defRPr/>
            </a:pPr>
            <a:r>
              <a:rPr lang="en-US" sz="2000" b="1" dirty="0">
                <a:solidFill>
                  <a:srgbClr val="403064"/>
                </a:solidFill>
                <a:latin typeface="Arial" panose="020B0604020202020204" pitchFamily="34" charset="0"/>
                <a:cs typeface="Arial" panose="020B0604020202020204" pitchFamily="34" charset="0"/>
              </a:rPr>
              <a:t>If you serve peanut butter in place of grains at breakfast, to your 6–12 year olds, how much do you need to serve? </a:t>
            </a:r>
          </a:p>
        </p:txBody>
      </p:sp>
      <p:sp>
        <p:nvSpPr>
          <p:cNvPr id="2" name="Content Placeholder 3">
            <a:extLst>
              <a:ext uri="{FF2B5EF4-FFF2-40B4-BE49-F238E27FC236}">
                <a16:creationId xmlns:a16="http://schemas.microsoft.com/office/drawing/2014/main" id="{FDCF3752-CC6B-CBD3-BCB3-1F84AB7B499B}"/>
              </a:ext>
            </a:extLst>
          </p:cNvPr>
          <p:cNvSpPr>
            <a:spLocks noGrp="1"/>
          </p:cNvSpPr>
          <p:nvPr>
            <p:ph type="body" idx="1"/>
          </p:nvPr>
        </p:nvSpPr>
        <p:spPr>
          <a:xfrm>
            <a:off x="3562134" y="1972751"/>
            <a:ext cx="3868737" cy="312738"/>
          </a:xfrm>
        </p:spPr>
        <p:txBody>
          <a:bodyPr/>
          <a:lstStyle/>
          <a:p>
            <a:pPr marL="349250" indent="-342900">
              <a:buFont typeface="+mj-lt"/>
              <a:buAutoNum type="alphaUcPeriod"/>
            </a:pPr>
            <a:r>
              <a:rPr lang="en-US">
                <a:solidFill>
                  <a:srgbClr val="403064"/>
                </a:solidFill>
                <a:latin typeface="Arial" panose="020B0604020202020204" pitchFamily="34" charset="0"/>
                <a:cs typeface="Arial" panose="020B0604020202020204" pitchFamily="34" charset="0"/>
              </a:rPr>
              <a:t>1 Tbsp</a:t>
            </a:r>
          </a:p>
          <a:p>
            <a:pPr marL="349250" indent="-342900">
              <a:buFont typeface="+mj-lt"/>
              <a:buAutoNum type="alphaUcPeriod"/>
            </a:pPr>
            <a:r>
              <a:rPr lang="en-US">
                <a:solidFill>
                  <a:srgbClr val="403064"/>
                </a:solidFill>
                <a:latin typeface="Arial" panose="020B0604020202020204" pitchFamily="34" charset="0"/>
                <a:cs typeface="Arial" panose="020B0604020202020204" pitchFamily="34" charset="0"/>
              </a:rPr>
              <a:t>¼ Tbsp</a:t>
            </a:r>
          </a:p>
          <a:p>
            <a:pPr marL="349250" indent="-342900">
              <a:buFont typeface="+mj-lt"/>
              <a:buAutoNum type="alphaUcPeriod"/>
            </a:pPr>
            <a:r>
              <a:rPr lang="en-US">
                <a:solidFill>
                  <a:srgbClr val="403064"/>
                </a:solidFill>
                <a:latin typeface="Arial" panose="020B0604020202020204" pitchFamily="34" charset="0"/>
                <a:cs typeface="Arial" panose="020B0604020202020204" pitchFamily="34" charset="0"/>
              </a:rPr>
              <a:t> 2 Tbsp</a:t>
            </a:r>
          </a:p>
          <a:p>
            <a:pPr marL="349250" indent="-342900">
              <a:buFont typeface="+mj-lt"/>
              <a:buAutoNum type="alphaUcPeriod"/>
            </a:pPr>
            <a:r>
              <a:rPr lang="en-US">
                <a:solidFill>
                  <a:srgbClr val="403064"/>
                </a:solidFill>
                <a:latin typeface="Arial" panose="020B0604020202020204" pitchFamily="34" charset="0"/>
                <a:cs typeface="Arial" panose="020B0604020202020204" pitchFamily="34" charset="0"/>
              </a:rPr>
              <a:t>½ Tbsp</a:t>
            </a:r>
          </a:p>
          <a:p>
            <a:pPr marL="344480" indent="-338129">
              <a:buFont typeface="Wingdings" pitchFamily="2" charset="2"/>
              <a:buChar char="q"/>
            </a:pPr>
            <a:endParaRPr lang="en-US">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BA5349A0-6911-A8F2-F2AD-52FAB85006B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503481" y="382850"/>
            <a:ext cx="1854780" cy="3886200"/>
          </a:xfrm>
          <a:prstGeom prst="rect">
            <a:avLst/>
          </a:prstGeom>
        </p:spPr>
      </p:pic>
      <p:sp>
        <p:nvSpPr>
          <p:cNvPr id="4" name="TextBox 3">
            <a:extLst>
              <a:ext uri="{FF2B5EF4-FFF2-40B4-BE49-F238E27FC236}">
                <a16:creationId xmlns:a16="http://schemas.microsoft.com/office/drawing/2014/main" id="{C888B85E-B663-F580-D609-B229273D01D8}"/>
              </a:ext>
            </a:extLst>
          </p:cNvPr>
          <p:cNvSpPr txBox="1"/>
          <p:nvPr/>
        </p:nvSpPr>
        <p:spPr>
          <a:xfrm>
            <a:off x="3071558" y="4305983"/>
            <a:ext cx="6072441" cy="849463"/>
          </a:xfrm>
          <a:prstGeom prst="rect">
            <a:avLst/>
          </a:prstGeom>
          <a:noFill/>
        </p:spPr>
        <p:txBody>
          <a:bodyPr wrap="square">
            <a:spAutoFit/>
          </a:bodyPr>
          <a:lstStyle/>
          <a:p>
            <a:r>
              <a:rPr lang="en-US" sz="1230" dirty="0">
                <a:latin typeface="Arial" panose="020B0604020202020204" pitchFamily="34" charset="0"/>
                <a:cs typeface="Arial" panose="020B0604020202020204" pitchFamily="34" charset="0"/>
              </a:rPr>
              <a:t>Guidance documents lack the force and effect of law, unless expressly authorized by statute or incorporated into a contract. USDA may not cite, use, or rely on any guidance that is not available through their guidance portal, except to establish historical facts.</a:t>
            </a:r>
          </a:p>
        </p:txBody>
      </p:sp>
    </p:spTree>
    <p:extLst>
      <p:ext uri="{BB962C8B-B14F-4D97-AF65-F5344CB8AC3E}">
        <p14:creationId xmlns:p14="http://schemas.microsoft.com/office/powerpoint/2010/main" val="26462386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a:extLst>
              <a:ext uri="{FF2B5EF4-FFF2-40B4-BE49-F238E27FC236}">
                <a16:creationId xmlns:a16="http://schemas.microsoft.com/office/drawing/2014/main" id="{D34E6BC6-1209-1364-C046-FC793D339DF5}"/>
              </a:ext>
            </a:extLst>
          </p:cNvPr>
          <p:cNvSpPr>
            <a:spLocks noGrp="1" noChangeArrowheads="1"/>
          </p:cNvSpPr>
          <p:nvPr>
            <p:ph type="title"/>
          </p:nvPr>
        </p:nvSpPr>
        <p:spPr bwMode="auto">
          <a:xfrm>
            <a:off x="336885" y="116209"/>
            <a:ext cx="7886700" cy="5309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68580" tIns="34290" rIns="68580" bIns="34290" numCol="1" anchor="ctr" anchorCtr="0" compatLnSpc="1">
            <a:prstTxWarp prst="textNoShape">
              <a:avLst/>
            </a:prstTxWarp>
            <a:spAutoFit/>
          </a:bodyPr>
          <a:lstStyle/>
          <a:p>
            <a:pPr defTabSz="685800" eaLnBrk="0" fontAlgn="base" hangingPunct="0">
              <a:lnSpc>
                <a:spcPct val="100000"/>
              </a:lnSpc>
              <a:spcAft>
                <a:spcPct val="0"/>
              </a:spcAft>
            </a:pPr>
            <a:r>
              <a:rPr lang="en-US" altLang="en-US" sz="3000" dirty="0">
                <a:latin typeface="Arial" panose="020B0604020202020204" pitchFamily="34" charset="0"/>
              </a:rPr>
              <a:t>Guidance Disclaimer</a:t>
            </a:r>
            <a:endParaRPr lang="en-US" altLang="en-US" sz="3000" b="0" dirty="0">
              <a:latin typeface="Arial" panose="020B0604020202020204" pitchFamily="34" charset="0"/>
            </a:endParaRPr>
          </a:p>
        </p:txBody>
      </p:sp>
      <p:sp>
        <p:nvSpPr>
          <p:cNvPr id="4" name="TextBox 3">
            <a:extLst>
              <a:ext uri="{FF2B5EF4-FFF2-40B4-BE49-F238E27FC236}">
                <a16:creationId xmlns:a16="http://schemas.microsoft.com/office/drawing/2014/main" id="{AD5C66CB-C814-DFC9-7C33-41B82E6E3EC9}"/>
              </a:ext>
            </a:extLst>
          </p:cNvPr>
          <p:cNvSpPr txBox="1"/>
          <p:nvPr/>
        </p:nvSpPr>
        <p:spPr>
          <a:xfrm>
            <a:off x="986589" y="1299411"/>
            <a:ext cx="7170821" cy="2308324"/>
          </a:xfrm>
          <a:prstGeom prst="rect">
            <a:avLst/>
          </a:prstGeom>
          <a:noFill/>
        </p:spPr>
        <p:txBody>
          <a:bodyPr wrap="square">
            <a:spAutoFit/>
          </a:bodyPr>
          <a:lstStyle/>
          <a:p>
            <a:r>
              <a:rPr lang="en-US" sz="2400" dirty="0">
                <a:latin typeface="Arial" panose="020B0604020202020204" pitchFamily="34" charset="0"/>
                <a:cs typeface="Arial" panose="020B0604020202020204" pitchFamily="34" charset="0"/>
              </a:rPr>
              <a:t>Guidance documents lack the force and effect of law, unless expressly authorized by statute or incorporated into a contract. USDA may not cite, use, or rely on any guidance that is not available through their guidance portal, except to establish historical facts.</a:t>
            </a:r>
          </a:p>
        </p:txBody>
      </p:sp>
    </p:spTree>
    <p:extLst>
      <p:ext uri="{BB962C8B-B14F-4D97-AF65-F5344CB8AC3E}">
        <p14:creationId xmlns:p14="http://schemas.microsoft.com/office/powerpoint/2010/main" val="601879352"/>
      </p:ext>
    </p:extLst>
  </p:cSld>
  <p:clrMapOvr>
    <a:masterClrMapping/>
  </p:clrMapOvr>
  <mc:AlternateContent xmlns:mc="http://schemas.openxmlformats.org/markup-compatibility/2006" xmlns:p14="http://schemas.microsoft.com/office/powerpoint/2010/main">
    <mc:Choice Requires="p14">
      <p:transition spd="med" p14:dur="700" advTm="16066">
        <p:fade/>
      </p:transition>
    </mc:Choice>
    <mc:Fallback xmlns="">
      <p:transition spd="med" advTm="16066">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6D91CB-6251-20A4-FAF9-67934287F72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17BC4CB-8AB1-E748-BCD6-4B9FDCF2F353}"/>
              </a:ext>
            </a:extLst>
          </p:cNvPr>
          <p:cNvSpPr>
            <a:spLocks noGrp="1"/>
          </p:cNvSpPr>
          <p:nvPr>
            <p:ph type="title"/>
          </p:nvPr>
        </p:nvSpPr>
        <p:spPr>
          <a:xfrm>
            <a:off x="83041" y="234739"/>
            <a:ext cx="8436334" cy="850790"/>
          </a:xfrm>
        </p:spPr>
        <p:txBody>
          <a:bodyPr lIns="0" tIns="0" rIns="0" bIns="0" anchor="t"/>
          <a:lstStyle/>
          <a:p>
            <a:r>
              <a:rPr lang="en-US" dirty="0">
                <a:latin typeface="Arial" panose="020B0604020202020204" pitchFamily="34" charset="0"/>
                <a:cs typeface="Arial" panose="020B0604020202020204" pitchFamily="34" charset="0"/>
              </a:rPr>
              <a:t> Answer #3</a:t>
            </a:r>
          </a:p>
        </p:txBody>
      </p:sp>
      <p:sp>
        <p:nvSpPr>
          <p:cNvPr id="16" name="TextBox 15">
            <a:extLst>
              <a:ext uri="{FF2B5EF4-FFF2-40B4-BE49-F238E27FC236}">
                <a16:creationId xmlns:a16="http://schemas.microsoft.com/office/drawing/2014/main" id="{D81F6BFF-26EC-A20F-88ED-7E9081433E97}"/>
              </a:ext>
            </a:extLst>
          </p:cNvPr>
          <p:cNvSpPr txBox="1"/>
          <p:nvPr/>
        </p:nvSpPr>
        <p:spPr>
          <a:xfrm>
            <a:off x="183559" y="1175316"/>
            <a:ext cx="5062071" cy="1015663"/>
          </a:xfrm>
          <a:prstGeom prst="rect">
            <a:avLst/>
          </a:prstGeom>
          <a:noFill/>
        </p:spPr>
        <p:txBody>
          <a:bodyPr wrap="square" rtlCol="0">
            <a:spAutoFit/>
          </a:bodyPr>
          <a:lstStyle/>
          <a:p>
            <a:pPr defTabSz="467579">
              <a:defRPr/>
            </a:pPr>
            <a:r>
              <a:rPr lang="en-US" sz="2000" dirty="0">
                <a:solidFill>
                  <a:srgbClr val="403064"/>
                </a:solidFill>
                <a:latin typeface="Arial" panose="020B0604020202020204" pitchFamily="34" charset="0"/>
                <a:cs typeface="Arial" panose="020B0604020202020204" pitchFamily="34" charset="0"/>
              </a:rPr>
              <a:t>If you serve peanut butter in place of grains at breakfast, to your 6–12 year olds, how much do you need to serve? </a:t>
            </a:r>
          </a:p>
        </p:txBody>
      </p:sp>
      <p:sp>
        <p:nvSpPr>
          <p:cNvPr id="2" name="Oval 1" descr="image shows the correct answer to the Try It Out question">
            <a:extLst>
              <a:ext uri="{FF2B5EF4-FFF2-40B4-BE49-F238E27FC236}">
                <a16:creationId xmlns:a16="http://schemas.microsoft.com/office/drawing/2014/main" id="{4EF58448-D274-E7F7-FBAF-FFA688911A9A}"/>
              </a:ext>
            </a:extLst>
          </p:cNvPr>
          <p:cNvSpPr/>
          <p:nvPr/>
        </p:nvSpPr>
        <p:spPr>
          <a:xfrm>
            <a:off x="637713" y="3405645"/>
            <a:ext cx="1704128" cy="455488"/>
          </a:xfrm>
          <a:prstGeom prst="ellipse">
            <a:avLst/>
          </a:prstGeom>
          <a:no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FD363AFE-BA9E-5845-3DF2-24060D5FD5DE}"/>
              </a:ext>
            </a:extLst>
          </p:cNvPr>
          <p:cNvSpPr txBox="1"/>
          <p:nvPr/>
        </p:nvSpPr>
        <p:spPr>
          <a:xfrm>
            <a:off x="715709" y="2651850"/>
            <a:ext cx="1626132" cy="1900520"/>
          </a:xfrm>
          <a:prstGeom prst="rect">
            <a:avLst/>
          </a:prstGeom>
          <a:noFill/>
        </p:spPr>
        <p:txBody>
          <a:bodyPr wrap="square" rtlCol="0">
            <a:spAutoFit/>
          </a:bodyPr>
          <a:lstStyle/>
          <a:p>
            <a:pPr marL="257175" indent="-257175">
              <a:spcAft>
                <a:spcPts val="614"/>
              </a:spcAft>
              <a:buFont typeface="+mj-lt"/>
              <a:buAutoNum type="alphaUcPeriod"/>
            </a:pPr>
            <a:r>
              <a:rPr lang="en-US" sz="2000" dirty="0">
                <a:solidFill>
                  <a:srgbClr val="403064"/>
                </a:solidFill>
                <a:latin typeface="Arial" panose="020B0604020202020204" pitchFamily="34" charset="0"/>
                <a:cs typeface="Arial" panose="020B0604020202020204" pitchFamily="34" charset="0"/>
              </a:rPr>
              <a:t> 1 Tbsp</a:t>
            </a:r>
          </a:p>
          <a:p>
            <a:pPr marL="257175" indent="-257175">
              <a:spcAft>
                <a:spcPts val="614"/>
              </a:spcAft>
              <a:buFont typeface="+mj-lt"/>
              <a:buAutoNum type="alphaUcPeriod"/>
            </a:pPr>
            <a:r>
              <a:rPr lang="en-US" sz="2000" dirty="0">
                <a:solidFill>
                  <a:srgbClr val="403064"/>
                </a:solidFill>
                <a:latin typeface="Arial" panose="020B0604020202020204" pitchFamily="34" charset="0"/>
                <a:cs typeface="Arial" panose="020B0604020202020204" pitchFamily="34" charset="0"/>
              </a:rPr>
              <a:t> ¼ Tbsp</a:t>
            </a:r>
          </a:p>
          <a:p>
            <a:pPr marL="257175" indent="-257175">
              <a:spcAft>
                <a:spcPts val="614"/>
              </a:spcAft>
              <a:buFont typeface="+mj-lt"/>
              <a:buAutoNum type="alphaUcPeriod"/>
            </a:pPr>
            <a:r>
              <a:rPr lang="en-US" sz="2000" dirty="0">
                <a:solidFill>
                  <a:srgbClr val="403064"/>
                </a:solidFill>
                <a:latin typeface="Arial" panose="020B0604020202020204" pitchFamily="34" charset="0"/>
                <a:cs typeface="Arial" panose="020B0604020202020204" pitchFamily="34" charset="0"/>
              </a:rPr>
              <a:t> </a:t>
            </a:r>
            <a:r>
              <a:rPr lang="en-US" sz="2000" b="1" dirty="0">
                <a:solidFill>
                  <a:srgbClr val="403064"/>
                </a:solidFill>
                <a:latin typeface="Arial" panose="020B0604020202020204" pitchFamily="34" charset="0"/>
                <a:cs typeface="Arial" panose="020B0604020202020204" pitchFamily="34" charset="0"/>
              </a:rPr>
              <a:t>2 Tbsp</a:t>
            </a:r>
          </a:p>
          <a:p>
            <a:pPr marL="257175" indent="-257175">
              <a:spcAft>
                <a:spcPts val="614"/>
              </a:spcAft>
              <a:buFont typeface="+mj-lt"/>
              <a:buAutoNum type="alphaUcPeriod"/>
            </a:pPr>
            <a:r>
              <a:rPr lang="en-US" sz="2000" dirty="0">
                <a:solidFill>
                  <a:srgbClr val="403064"/>
                </a:solidFill>
                <a:latin typeface="Arial" panose="020B0604020202020204" pitchFamily="34" charset="0"/>
                <a:cs typeface="Arial" panose="020B0604020202020204" pitchFamily="34" charset="0"/>
              </a:rPr>
              <a:t> ½ Tbsp</a:t>
            </a:r>
          </a:p>
          <a:p>
            <a:endParaRPr lang="en-US" sz="1350" dirty="0">
              <a:solidFill>
                <a:srgbClr val="403064"/>
              </a:solidFill>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66B1135D-132F-5F6C-F21C-2B02BB730A6D}"/>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752307" y="647111"/>
            <a:ext cx="1748597" cy="3663727"/>
          </a:xfrm>
          <a:prstGeom prst="rect">
            <a:avLst/>
          </a:prstGeom>
        </p:spPr>
      </p:pic>
      <p:sp>
        <p:nvSpPr>
          <p:cNvPr id="5" name="TextBox 4">
            <a:extLst>
              <a:ext uri="{FF2B5EF4-FFF2-40B4-BE49-F238E27FC236}">
                <a16:creationId xmlns:a16="http://schemas.microsoft.com/office/drawing/2014/main" id="{D034218F-2941-AEFD-CBF2-FCAC99A0E6E2}"/>
              </a:ext>
            </a:extLst>
          </p:cNvPr>
          <p:cNvSpPr txBox="1"/>
          <p:nvPr/>
        </p:nvSpPr>
        <p:spPr>
          <a:xfrm>
            <a:off x="25283" y="4496389"/>
            <a:ext cx="8436334" cy="660181"/>
          </a:xfrm>
          <a:prstGeom prst="rect">
            <a:avLst/>
          </a:prstGeom>
          <a:noFill/>
        </p:spPr>
        <p:txBody>
          <a:bodyPr wrap="square">
            <a:spAutoFit/>
          </a:bodyPr>
          <a:lstStyle/>
          <a:p>
            <a:r>
              <a:rPr lang="en-US" sz="1230" dirty="0">
                <a:latin typeface="Arial" panose="020B0604020202020204" pitchFamily="34" charset="0"/>
                <a:cs typeface="Arial" panose="020B0604020202020204" pitchFamily="34" charset="0"/>
              </a:rPr>
              <a:t>Guidance documents lack the force and effect of law, unless expressly authorized by statute or incorporated into a contract. USDA may not cite, use, or rely on any guidance that is not available through their guidance portal, except to establish historical facts.</a:t>
            </a:r>
          </a:p>
        </p:txBody>
      </p:sp>
    </p:spTree>
    <p:extLst>
      <p:ext uri="{BB962C8B-B14F-4D97-AF65-F5344CB8AC3E}">
        <p14:creationId xmlns:p14="http://schemas.microsoft.com/office/powerpoint/2010/main" val="19516769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8A9FF1-D2AA-FFC6-2417-C71FB57614C1}"/>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11CE98C3-292E-EC10-507F-F06E48D04697}"/>
              </a:ext>
            </a:extLst>
          </p:cNvPr>
          <p:cNvSpPr>
            <a:spLocks noGrp="1"/>
          </p:cNvSpPr>
          <p:nvPr>
            <p:ph type="title"/>
          </p:nvPr>
        </p:nvSpPr>
        <p:spPr>
          <a:xfrm>
            <a:off x="228600" y="157799"/>
            <a:ext cx="8789276" cy="475484"/>
          </a:xfrm>
        </p:spPr>
        <p:txBody>
          <a:bodyPr/>
          <a:lstStyle/>
          <a:p>
            <a:r>
              <a:rPr lang="en-US" sz="3200" dirty="0">
                <a:latin typeface="Arial" panose="020B0604020202020204" pitchFamily="34" charset="0"/>
                <a:cs typeface="Arial" panose="020B0604020202020204" pitchFamily="34" charset="0"/>
              </a:rPr>
              <a:t>A Closer Look at Menu Planning: How Much for Adults</a:t>
            </a:r>
            <a:endParaRPr lang="en-US" dirty="0">
              <a:latin typeface="Arial" panose="020B0604020202020204" pitchFamily="34" charset="0"/>
              <a:cs typeface="Arial" panose="020B0604020202020204" pitchFamily="34" charset="0"/>
            </a:endParaRPr>
          </a:p>
        </p:txBody>
      </p:sp>
      <p:pic>
        <p:nvPicPr>
          <p:cNvPr id="8" name="Picture 7" descr="enlarged image of the section of the worksheet showing age groups and serving requirements">
            <a:extLst>
              <a:ext uri="{FF2B5EF4-FFF2-40B4-BE49-F238E27FC236}">
                <a16:creationId xmlns:a16="http://schemas.microsoft.com/office/drawing/2014/main" id="{A965B0CB-D9E0-1B66-A9E2-278DC85B8ACB}"/>
              </a:ext>
            </a:extLst>
          </p:cNvPr>
          <p:cNvPicPr>
            <a:picLocks noChangeAspect="1"/>
          </p:cNvPicPr>
          <p:nvPr/>
        </p:nvPicPr>
        <p:blipFill>
          <a:blip r:embed="rId3"/>
          <a:stretch>
            <a:fillRect/>
          </a:stretch>
        </p:blipFill>
        <p:spPr>
          <a:xfrm>
            <a:off x="300940" y="1109464"/>
            <a:ext cx="8500474" cy="3474720"/>
          </a:xfrm>
          <a:prstGeom prst="rect">
            <a:avLst/>
          </a:prstGeom>
          <a:ln w="12700">
            <a:solidFill>
              <a:srgbClr val="403064"/>
            </a:solidFill>
          </a:ln>
        </p:spPr>
      </p:pic>
      <p:sp>
        <p:nvSpPr>
          <p:cNvPr id="9" name="Rectangle 8" descr="Rectangle around 2-ounce equivalents of meats/meat alternates for Adult participants.  ">
            <a:extLst>
              <a:ext uri="{FF2B5EF4-FFF2-40B4-BE49-F238E27FC236}">
                <a16:creationId xmlns:a16="http://schemas.microsoft.com/office/drawing/2014/main" id="{702B5A73-E3B4-D35B-45E8-1E08E2C1D54B}"/>
              </a:ext>
              <a:ext uri="{C183D7F6-B498-43B3-948B-1728B52AA6E4}">
                <adec:decorative xmlns:adec="http://schemas.microsoft.com/office/drawing/2017/decorative" val="0"/>
              </a:ext>
            </a:extLst>
          </p:cNvPr>
          <p:cNvSpPr/>
          <p:nvPr/>
        </p:nvSpPr>
        <p:spPr>
          <a:xfrm>
            <a:off x="6703010" y="1909008"/>
            <a:ext cx="2098404" cy="2675176"/>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2" name="TextBox 1">
            <a:extLst>
              <a:ext uri="{FF2B5EF4-FFF2-40B4-BE49-F238E27FC236}">
                <a16:creationId xmlns:a16="http://schemas.microsoft.com/office/drawing/2014/main" id="{ADC9552D-5ECD-2FFE-D91F-7EDA426F3C2B}"/>
              </a:ext>
            </a:extLst>
          </p:cNvPr>
          <p:cNvSpPr txBox="1"/>
          <p:nvPr/>
        </p:nvSpPr>
        <p:spPr>
          <a:xfrm>
            <a:off x="0" y="4666136"/>
            <a:ext cx="9464842" cy="470898"/>
          </a:xfrm>
          <a:prstGeom prst="rect">
            <a:avLst/>
          </a:prstGeom>
          <a:noFill/>
        </p:spPr>
        <p:txBody>
          <a:bodyPr wrap="square">
            <a:spAutoFit/>
          </a:bodyPr>
          <a:lstStyle/>
          <a:p>
            <a:r>
              <a:rPr lang="en-US" sz="1230" dirty="0">
                <a:latin typeface="Arial" panose="020B0604020202020204" pitchFamily="34" charset="0"/>
                <a:cs typeface="Arial" panose="020B0604020202020204" pitchFamily="34" charset="0"/>
              </a:rPr>
              <a:t>Guidance documents lack the force and effect of law, unless expressly authorized by statute or incorporated into a contract. USDA may not cite, use, or rely on any guidance that is not available through their guidance portal, except to establish historical facts.</a:t>
            </a:r>
          </a:p>
        </p:txBody>
      </p:sp>
    </p:spTree>
    <p:extLst>
      <p:ext uri="{BB962C8B-B14F-4D97-AF65-F5344CB8AC3E}">
        <p14:creationId xmlns:p14="http://schemas.microsoft.com/office/powerpoint/2010/main" val="11228947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D3D133-289F-BCE5-55D2-23E701E3051B}"/>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207E2CFE-1A70-17C4-C7F7-D5B783C0782E}"/>
              </a:ext>
            </a:extLst>
          </p:cNvPr>
          <p:cNvSpPr txBox="1"/>
          <p:nvPr/>
        </p:nvSpPr>
        <p:spPr>
          <a:xfrm>
            <a:off x="-1040758" y="57627"/>
            <a:ext cx="4602892" cy="1569660"/>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9600" b="1" i="0" u="none" strike="noStrike" kern="1200" cap="none" spc="0" normalizeH="0" baseline="0" noProof="0">
                <a:ln>
                  <a:noFill/>
                </a:ln>
                <a:solidFill>
                  <a:srgbClr val="403064"/>
                </a:solidFill>
                <a:effectLst/>
                <a:uLnTx/>
                <a:uFillTx/>
                <a:latin typeface="Arial" panose="020B0604020202020204" pitchFamily="34" charset="0"/>
                <a:ea typeface="+mn-ea"/>
                <a:cs typeface="Arial" panose="020B0604020202020204" pitchFamily="34" charset="0"/>
              </a:rPr>
              <a:t>?</a:t>
            </a:r>
            <a:endParaRPr kumimoji="0" lang="en-US" sz="96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
        <p:nvSpPr>
          <p:cNvPr id="3" name="Title 2">
            <a:extLst>
              <a:ext uri="{FF2B5EF4-FFF2-40B4-BE49-F238E27FC236}">
                <a16:creationId xmlns:a16="http://schemas.microsoft.com/office/drawing/2014/main" id="{AE8CE330-2FAF-5F07-B97B-6EFF471AE0E2}"/>
              </a:ext>
            </a:extLst>
          </p:cNvPr>
          <p:cNvSpPr>
            <a:spLocks noGrp="1"/>
          </p:cNvSpPr>
          <p:nvPr>
            <p:ph type="title"/>
          </p:nvPr>
        </p:nvSpPr>
        <p:spPr>
          <a:xfrm>
            <a:off x="346143" y="1450602"/>
            <a:ext cx="3037398" cy="1669773"/>
          </a:xfrm>
        </p:spPr>
        <p:txBody>
          <a:bodyPr lIns="0" tIns="0" rIns="0" bIns="0" anchor="t"/>
          <a:lstStyle/>
          <a:p>
            <a:r>
              <a:rPr lang="en-US" sz="3200" dirty="0">
                <a:latin typeface="Arial" panose="020B0604020202020204" pitchFamily="34" charset="0"/>
                <a:cs typeface="Arial" panose="020B0604020202020204" pitchFamily="34" charset="0"/>
              </a:rPr>
              <a:t>Try It Out #4!</a:t>
            </a:r>
          </a:p>
        </p:txBody>
      </p:sp>
      <p:sp>
        <p:nvSpPr>
          <p:cNvPr id="16" name="TextBox 15">
            <a:extLst>
              <a:ext uri="{FF2B5EF4-FFF2-40B4-BE49-F238E27FC236}">
                <a16:creationId xmlns:a16="http://schemas.microsoft.com/office/drawing/2014/main" id="{9BC6695A-EB4D-EACC-E3CC-456AD346CD03}"/>
              </a:ext>
            </a:extLst>
          </p:cNvPr>
          <p:cNvSpPr txBox="1"/>
          <p:nvPr/>
        </p:nvSpPr>
        <p:spPr>
          <a:xfrm>
            <a:off x="167550" y="1997139"/>
            <a:ext cx="2904009" cy="3170099"/>
          </a:xfrm>
          <a:prstGeom prst="rect">
            <a:avLst/>
          </a:prstGeom>
          <a:noFill/>
        </p:spPr>
        <p:txBody>
          <a:bodyPr wrap="square" rtlCol="0">
            <a:spAutoFit/>
          </a:bodyPr>
          <a:lstStyle/>
          <a:p>
            <a:pPr marL="0" marR="0" lvl="0" indent="0" algn="l" defTabSz="467579"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403064"/>
                </a:solidFill>
                <a:effectLst/>
                <a:uLnTx/>
                <a:uFillTx/>
                <a:latin typeface="Arial" panose="020B0604020202020204" pitchFamily="34" charset="0"/>
                <a:ea typeface="+mn-ea"/>
                <a:cs typeface="Arial" panose="020B0604020202020204" pitchFamily="34" charset="0"/>
              </a:rPr>
              <a:t>You work for an adult day care site, and you would like to serve them eggs for breakfast twice per week. How much egg do you need to serve if you are serving them in place of grains? </a:t>
            </a:r>
          </a:p>
        </p:txBody>
      </p:sp>
      <p:sp>
        <p:nvSpPr>
          <p:cNvPr id="2" name="Content Placeholder 3">
            <a:extLst>
              <a:ext uri="{FF2B5EF4-FFF2-40B4-BE49-F238E27FC236}">
                <a16:creationId xmlns:a16="http://schemas.microsoft.com/office/drawing/2014/main" id="{2FA4F10C-81E3-9705-B99D-9EF884848E85}"/>
              </a:ext>
            </a:extLst>
          </p:cNvPr>
          <p:cNvSpPr>
            <a:spLocks noGrp="1"/>
          </p:cNvSpPr>
          <p:nvPr>
            <p:ph type="body" idx="1"/>
          </p:nvPr>
        </p:nvSpPr>
        <p:spPr>
          <a:xfrm>
            <a:off x="3562134" y="1972751"/>
            <a:ext cx="3868737" cy="312738"/>
          </a:xfrm>
        </p:spPr>
        <p:txBody>
          <a:bodyPr/>
          <a:lstStyle/>
          <a:p>
            <a:pPr marL="349250" indent="-342900">
              <a:buFont typeface="+mj-lt"/>
              <a:buAutoNum type="alphaUcPeriod"/>
            </a:pPr>
            <a:r>
              <a:rPr lang="en-US" dirty="0">
                <a:solidFill>
                  <a:srgbClr val="403064"/>
                </a:solidFill>
                <a:latin typeface="Arial" panose="020B0604020202020204" pitchFamily="34" charset="0"/>
                <a:cs typeface="Arial" panose="020B0604020202020204" pitchFamily="34" charset="0"/>
              </a:rPr>
              <a:t>¼ large egg</a:t>
            </a:r>
          </a:p>
          <a:p>
            <a:pPr marL="349250" indent="-342900">
              <a:buFont typeface="+mj-lt"/>
              <a:buAutoNum type="alphaUcPeriod"/>
            </a:pPr>
            <a:r>
              <a:rPr lang="en-US" dirty="0">
                <a:solidFill>
                  <a:srgbClr val="403064"/>
                </a:solidFill>
                <a:latin typeface="Arial" panose="020B0604020202020204" pitchFamily="34" charset="0"/>
                <a:cs typeface="Arial" panose="020B0604020202020204" pitchFamily="34" charset="0"/>
              </a:rPr>
              <a:t>½ large egg</a:t>
            </a:r>
          </a:p>
          <a:p>
            <a:pPr marL="349250" indent="-342900">
              <a:buFont typeface="+mj-lt"/>
              <a:buAutoNum type="alphaUcPeriod"/>
            </a:pPr>
            <a:r>
              <a:rPr lang="en-US" dirty="0">
                <a:solidFill>
                  <a:srgbClr val="403064"/>
                </a:solidFill>
                <a:latin typeface="Arial" panose="020B0604020202020204" pitchFamily="34" charset="0"/>
                <a:cs typeface="Arial" panose="020B0604020202020204" pitchFamily="34" charset="0"/>
              </a:rPr>
              <a:t>½ tablespoon large egg </a:t>
            </a:r>
          </a:p>
          <a:p>
            <a:pPr marL="349250" indent="-342900">
              <a:buFont typeface="+mj-lt"/>
              <a:buAutoNum type="alphaUcPeriod"/>
            </a:pPr>
            <a:r>
              <a:rPr lang="en-US" dirty="0">
                <a:solidFill>
                  <a:srgbClr val="403064"/>
                </a:solidFill>
                <a:latin typeface="Arial" panose="020B0604020202020204" pitchFamily="34" charset="0"/>
                <a:cs typeface="Arial" panose="020B0604020202020204" pitchFamily="34" charset="0"/>
              </a:rPr>
              <a:t>1 large egg </a:t>
            </a:r>
          </a:p>
          <a:p>
            <a:pPr marL="344480" indent="-338129">
              <a:buFont typeface="Wingdings" pitchFamily="2" charset="2"/>
              <a:buChar char="q"/>
            </a:pPr>
            <a:endParaRPr lang="en-US" dirty="0">
              <a:latin typeface="Arial" panose="020B0604020202020204" pitchFamily="34" charset="0"/>
              <a:cs typeface="Arial" panose="020B0604020202020204" pitchFamily="34" charset="0"/>
            </a:endParaRPr>
          </a:p>
        </p:txBody>
      </p:sp>
      <p:pic>
        <p:nvPicPr>
          <p:cNvPr id="9" name="Picture 8">
            <a:extLst>
              <a:ext uri="{FF2B5EF4-FFF2-40B4-BE49-F238E27FC236}">
                <a16:creationId xmlns:a16="http://schemas.microsoft.com/office/drawing/2014/main" id="{F945811C-3741-FFA9-EDA0-7282F3714795}"/>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682074" y="342388"/>
            <a:ext cx="1854780" cy="3886200"/>
          </a:xfrm>
          <a:prstGeom prst="rect">
            <a:avLst/>
          </a:prstGeom>
        </p:spPr>
      </p:pic>
      <p:sp>
        <p:nvSpPr>
          <p:cNvPr id="4" name="TextBox 3">
            <a:extLst>
              <a:ext uri="{FF2B5EF4-FFF2-40B4-BE49-F238E27FC236}">
                <a16:creationId xmlns:a16="http://schemas.microsoft.com/office/drawing/2014/main" id="{9CB5F8EA-851A-EC7B-EF5B-67D62E078824}"/>
              </a:ext>
            </a:extLst>
          </p:cNvPr>
          <p:cNvSpPr txBox="1"/>
          <p:nvPr/>
        </p:nvSpPr>
        <p:spPr>
          <a:xfrm>
            <a:off x="3071559" y="4294037"/>
            <a:ext cx="6184736" cy="849463"/>
          </a:xfrm>
          <a:prstGeom prst="rect">
            <a:avLst/>
          </a:prstGeom>
          <a:noFill/>
        </p:spPr>
        <p:txBody>
          <a:bodyPr wrap="square">
            <a:spAutoFit/>
          </a:bodyPr>
          <a:lstStyle/>
          <a:p>
            <a:r>
              <a:rPr lang="en-US" sz="1230" dirty="0">
                <a:latin typeface="Arial" panose="020B0604020202020204" pitchFamily="34" charset="0"/>
                <a:cs typeface="Arial" panose="020B0604020202020204" pitchFamily="34" charset="0"/>
              </a:rPr>
              <a:t>Guidance documents lack the force and effect of law, unless expressly authorized by statute or incorporated into a contract. USDA may not cite, use, or rely on any guidance that is not available through their guidance portal, except to establish historical facts.</a:t>
            </a:r>
          </a:p>
        </p:txBody>
      </p:sp>
    </p:spTree>
    <p:extLst>
      <p:ext uri="{BB962C8B-B14F-4D97-AF65-F5344CB8AC3E}">
        <p14:creationId xmlns:p14="http://schemas.microsoft.com/office/powerpoint/2010/main" val="37301198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5A7F36-F2D7-963C-6A82-C848C0B6F96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908725A-4710-1BE3-3373-41820822107F}"/>
              </a:ext>
            </a:extLst>
          </p:cNvPr>
          <p:cNvSpPr>
            <a:spLocks noGrp="1"/>
          </p:cNvSpPr>
          <p:nvPr>
            <p:ph type="title"/>
          </p:nvPr>
        </p:nvSpPr>
        <p:spPr>
          <a:xfrm>
            <a:off x="83041" y="234739"/>
            <a:ext cx="8436334" cy="850790"/>
          </a:xfrm>
        </p:spPr>
        <p:txBody>
          <a:bodyPr lIns="0" tIns="0" rIns="0" bIns="0" anchor="t"/>
          <a:lstStyle/>
          <a:p>
            <a:r>
              <a:rPr lang="en-US" dirty="0">
                <a:latin typeface="Arial" panose="020B0604020202020204" pitchFamily="34" charset="0"/>
                <a:cs typeface="Arial" panose="020B0604020202020204" pitchFamily="34" charset="0"/>
              </a:rPr>
              <a:t> Answer #4</a:t>
            </a:r>
          </a:p>
        </p:txBody>
      </p:sp>
      <p:sp>
        <p:nvSpPr>
          <p:cNvPr id="16" name="TextBox 15">
            <a:extLst>
              <a:ext uri="{FF2B5EF4-FFF2-40B4-BE49-F238E27FC236}">
                <a16:creationId xmlns:a16="http://schemas.microsoft.com/office/drawing/2014/main" id="{24D26EBB-697E-D15A-A549-E8B2F74F0A14}"/>
              </a:ext>
            </a:extLst>
          </p:cNvPr>
          <p:cNvSpPr txBox="1"/>
          <p:nvPr/>
        </p:nvSpPr>
        <p:spPr>
          <a:xfrm>
            <a:off x="183559" y="1175316"/>
            <a:ext cx="5771555" cy="1323439"/>
          </a:xfrm>
          <a:prstGeom prst="rect">
            <a:avLst/>
          </a:prstGeom>
          <a:noFill/>
        </p:spPr>
        <p:txBody>
          <a:bodyPr wrap="square" rtlCol="0">
            <a:spAutoFit/>
          </a:bodyPr>
          <a:lstStyle/>
          <a:p>
            <a:pPr marL="0" marR="0" lvl="0" indent="0" algn="l" defTabSz="467579"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403064"/>
                </a:solidFill>
                <a:effectLst/>
                <a:uLnTx/>
                <a:uFillTx/>
                <a:latin typeface="Arial" panose="020B0604020202020204" pitchFamily="34" charset="0"/>
                <a:ea typeface="+mn-ea"/>
                <a:cs typeface="Arial" panose="020B0604020202020204" pitchFamily="34" charset="0"/>
              </a:rPr>
              <a:t>You work for an adult day care site, and you would like to serve them eggs for breakfast twice per week. How much egg do you need to serve if you are serving them in place of grains? </a:t>
            </a:r>
          </a:p>
        </p:txBody>
      </p:sp>
      <p:sp>
        <p:nvSpPr>
          <p:cNvPr id="2" name="Oval 1" descr="image shows the correct answer to the Try It Out question">
            <a:extLst>
              <a:ext uri="{FF2B5EF4-FFF2-40B4-BE49-F238E27FC236}">
                <a16:creationId xmlns:a16="http://schemas.microsoft.com/office/drawing/2014/main" id="{48FD6679-3FD9-4765-E2CE-E5FD92ECE1CA}"/>
              </a:ext>
            </a:extLst>
          </p:cNvPr>
          <p:cNvSpPr/>
          <p:nvPr/>
        </p:nvSpPr>
        <p:spPr>
          <a:xfrm>
            <a:off x="575419" y="3836921"/>
            <a:ext cx="1927150" cy="558616"/>
          </a:xfrm>
          <a:prstGeom prst="ellipse">
            <a:avLst/>
          </a:prstGeom>
          <a:no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sp>
        <p:nvSpPr>
          <p:cNvPr id="4" name="TextBox 3">
            <a:extLst>
              <a:ext uri="{FF2B5EF4-FFF2-40B4-BE49-F238E27FC236}">
                <a16:creationId xmlns:a16="http://schemas.microsoft.com/office/drawing/2014/main" id="{DCCD5BE5-A7BA-2FAA-B5D1-0BC1E7E0B154}"/>
              </a:ext>
            </a:extLst>
          </p:cNvPr>
          <p:cNvSpPr txBox="1"/>
          <p:nvPr/>
        </p:nvSpPr>
        <p:spPr>
          <a:xfrm>
            <a:off x="703755" y="2736149"/>
            <a:ext cx="3182523" cy="1838965"/>
          </a:xfrm>
          <a:prstGeom prst="rect">
            <a:avLst/>
          </a:prstGeom>
          <a:noFill/>
        </p:spPr>
        <p:txBody>
          <a:bodyPr wrap="square" rtlCol="0">
            <a:spAutoFit/>
          </a:bodyPr>
          <a:lstStyle/>
          <a:p>
            <a:pPr marL="257175" marR="0" lvl="0" indent="-257175" algn="l" defTabSz="457200" rtl="0" eaLnBrk="1" fontAlgn="auto" latinLnBrk="0" hangingPunct="1">
              <a:lnSpc>
                <a:spcPct val="100000"/>
              </a:lnSpc>
              <a:spcBef>
                <a:spcPts val="0"/>
              </a:spcBef>
              <a:spcAft>
                <a:spcPts val="614"/>
              </a:spcAft>
              <a:buClrTx/>
              <a:buSzTx/>
              <a:buFont typeface="+mj-lt"/>
              <a:buAutoNum type="alphaUcPeriod"/>
              <a:tabLst/>
              <a:defRPr/>
            </a:pPr>
            <a:r>
              <a:rPr kumimoji="0" lang="en-US" sz="2000" b="0" i="0" u="none" strike="noStrike" kern="1200" cap="none" spc="0" normalizeH="0" baseline="0" noProof="0" dirty="0">
                <a:ln>
                  <a:noFill/>
                </a:ln>
                <a:solidFill>
                  <a:srgbClr val="403064"/>
                </a:solidFill>
                <a:effectLst/>
                <a:uLnTx/>
                <a:uFillTx/>
                <a:latin typeface="Arial" panose="020B0604020202020204" pitchFamily="34" charset="0"/>
                <a:ea typeface="+mn-ea"/>
                <a:cs typeface="Arial" panose="020B0604020202020204" pitchFamily="34" charset="0"/>
              </a:rPr>
              <a:t> ¼ large egg</a:t>
            </a:r>
          </a:p>
          <a:p>
            <a:pPr marL="257175" marR="0" lvl="0" indent="-257175" algn="l" defTabSz="457200" rtl="0" eaLnBrk="1" fontAlgn="auto" latinLnBrk="0" hangingPunct="1">
              <a:lnSpc>
                <a:spcPct val="100000"/>
              </a:lnSpc>
              <a:spcBef>
                <a:spcPts val="0"/>
              </a:spcBef>
              <a:spcAft>
                <a:spcPts val="614"/>
              </a:spcAft>
              <a:buClrTx/>
              <a:buSzTx/>
              <a:buFont typeface="+mj-lt"/>
              <a:buAutoNum type="alphaUcPeriod"/>
              <a:tabLst/>
              <a:defRPr/>
            </a:pPr>
            <a:r>
              <a:rPr kumimoji="0" lang="en-US" sz="2000" b="0" i="0" u="none" strike="noStrike" kern="1200" cap="none" spc="0" normalizeH="0" baseline="0" noProof="0" dirty="0">
                <a:ln>
                  <a:noFill/>
                </a:ln>
                <a:solidFill>
                  <a:srgbClr val="403064"/>
                </a:solidFill>
                <a:effectLst/>
                <a:uLnTx/>
                <a:uFillTx/>
                <a:latin typeface="Arial" panose="020B0604020202020204" pitchFamily="34" charset="0"/>
                <a:ea typeface="+mn-ea"/>
                <a:cs typeface="Arial" panose="020B0604020202020204" pitchFamily="34" charset="0"/>
              </a:rPr>
              <a:t>½ large egg</a:t>
            </a:r>
          </a:p>
          <a:p>
            <a:pPr marL="257175" marR="0" lvl="0" indent="-257175" algn="l" defTabSz="457200" rtl="0" eaLnBrk="1" fontAlgn="auto" latinLnBrk="0" hangingPunct="1">
              <a:lnSpc>
                <a:spcPct val="100000"/>
              </a:lnSpc>
              <a:spcBef>
                <a:spcPts val="0"/>
              </a:spcBef>
              <a:spcAft>
                <a:spcPts val="614"/>
              </a:spcAft>
              <a:buClrTx/>
              <a:buSzTx/>
              <a:buFont typeface="+mj-lt"/>
              <a:buAutoNum type="alphaUcPeriod"/>
              <a:tabLst/>
              <a:defRPr/>
            </a:pPr>
            <a:r>
              <a:rPr kumimoji="0" lang="en-US" sz="2000" b="0" i="0" u="none" strike="noStrike" kern="1200" cap="none" spc="0" normalizeH="0" baseline="0" noProof="0" dirty="0">
                <a:ln>
                  <a:noFill/>
                </a:ln>
                <a:solidFill>
                  <a:srgbClr val="403064"/>
                </a:solidFill>
                <a:effectLst/>
                <a:uLnTx/>
                <a:uFillTx/>
                <a:latin typeface="Arial" panose="020B0604020202020204" pitchFamily="34" charset="0"/>
                <a:ea typeface="+mn-ea"/>
                <a:cs typeface="Arial" panose="020B0604020202020204" pitchFamily="34" charset="0"/>
              </a:rPr>
              <a:t>½ tablespoon large egg </a:t>
            </a:r>
          </a:p>
          <a:p>
            <a:pPr marL="257175" marR="0" lvl="0" indent="-257175" algn="l" defTabSz="457200" rtl="0" eaLnBrk="1" fontAlgn="auto" latinLnBrk="0" hangingPunct="1">
              <a:lnSpc>
                <a:spcPct val="100000"/>
              </a:lnSpc>
              <a:spcBef>
                <a:spcPts val="0"/>
              </a:spcBef>
              <a:spcAft>
                <a:spcPts val="614"/>
              </a:spcAft>
              <a:buClrTx/>
              <a:buSzTx/>
              <a:buFont typeface="+mj-lt"/>
              <a:buAutoNum type="alphaUcPeriod"/>
              <a:tabLst/>
              <a:defRPr/>
            </a:pPr>
            <a:r>
              <a:rPr kumimoji="0" lang="en-US" sz="2000" b="0" i="0" u="none" strike="noStrike" kern="1200" cap="none" spc="0" normalizeH="0" baseline="0" noProof="0" dirty="0">
                <a:ln>
                  <a:noFill/>
                </a:ln>
                <a:solidFill>
                  <a:srgbClr val="403064"/>
                </a:solidFill>
                <a:effectLst/>
                <a:uLnTx/>
                <a:uFillTx/>
                <a:latin typeface="Arial" panose="020B0604020202020204" pitchFamily="34" charset="0"/>
                <a:ea typeface="+mn-ea"/>
                <a:cs typeface="Arial" panose="020B0604020202020204" pitchFamily="34" charset="0"/>
              </a:rPr>
              <a:t>1 large egg </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dirty="0">
              <a:ln>
                <a:noFill/>
              </a:ln>
              <a:solidFill>
                <a:srgbClr val="403064"/>
              </a:solidFill>
              <a:effectLst/>
              <a:uLnTx/>
              <a:uFillTx/>
              <a:latin typeface="Arial" panose="020B0604020202020204" pitchFamily="34" charset="0"/>
              <a:ea typeface="+mn-ea"/>
              <a:cs typeface="Arial" panose="020B0604020202020204" pitchFamily="34" charset="0"/>
            </a:endParaRPr>
          </a:p>
        </p:txBody>
      </p:sp>
      <p:pic>
        <p:nvPicPr>
          <p:cNvPr id="9" name="Picture 8">
            <a:extLst>
              <a:ext uri="{FF2B5EF4-FFF2-40B4-BE49-F238E27FC236}">
                <a16:creationId xmlns:a16="http://schemas.microsoft.com/office/drawing/2014/main" id="{5882B1AE-7D3C-850B-7DDA-FE4B92BEA8B2}"/>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075739" y="907443"/>
            <a:ext cx="1718110" cy="3599849"/>
          </a:xfrm>
          <a:prstGeom prst="rect">
            <a:avLst/>
          </a:prstGeom>
        </p:spPr>
      </p:pic>
      <p:sp>
        <p:nvSpPr>
          <p:cNvPr id="5" name="TextBox 4">
            <a:extLst>
              <a:ext uri="{FF2B5EF4-FFF2-40B4-BE49-F238E27FC236}">
                <a16:creationId xmlns:a16="http://schemas.microsoft.com/office/drawing/2014/main" id="{9A56710C-75BD-5CA2-96CC-09610ACD3D7C}"/>
              </a:ext>
            </a:extLst>
          </p:cNvPr>
          <p:cNvSpPr txBox="1"/>
          <p:nvPr/>
        </p:nvSpPr>
        <p:spPr>
          <a:xfrm>
            <a:off x="0" y="4483319"/>
            <a:ext cx="8519375" cy="660181"/>
          </a:xfrm>
          <a:prstGeom prst="rect">
            <a:avLst/>
          </a:prstGeom>
          <a:noFill/>
        </p:spPr>
        <p:txBody>
          <a:bodyPr wrap="square">
            <a:spAutoFit/>
          </a:bodyPr>
          <a:lstStyle/>
          <a:p>
            <a:r>
              <a:rPr lang="en-US" sz="1230" dirty="0">
                <a:latin typeface="Arial" panose="020B0604020202020204" pitchFamily="34" charset="0"/>
                <a:cs typeface="Arial" panose="020B0604020202020204" pitchFamily="34" charset="0"/>
              </a:rPr>
              <a:t>Guidance documents lack the force and effect of law, unless expressly authorized by statute or incorporated into a contract. USDA may not cite, use, or rely on any guidance that is not available through their guidance portal, except to establish historical facts.</a:t>
            </a:r>
          </a:p>
        </p:txBody>
      </p:sp>
    </p:spTree>
    <p:extLst>
      <p:ext uri="{BB962C8B-B14F-4D97-AF65-F5344CB8AC3E}">
        <p14:creationId xmlns:p14="http://schemas.microsoft.com/office/powerpoint/2010/main" val="41021086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035DF0-69F9-104C-8A96-75DD667D06C3}"/>
              </a:ext>
            </a:extLst>
          </p:cNvPr>
          <p:cNvSpPr>
            <a:spLocks noGrp="1"/>
          </p:cNvSpPr>
          <p:nvPr>
            <p:ph type="title"/>
          </p:nvPr>
        </p:nvSpPr>
        <p:spPr>
          <a:xfrm>
            <a:off x="0" y="28935"/>
            <a:ext cx="7886700" cy="1009979"/>
          </a:xfrm>
        </p:spPr>
        <p:txBody>
          <a:bodyPr/>
          <a:lstStyle/>
          <a:p>
            <a:pPr algn="ctr"/>
            <a:r>
              <a:rPr lang="en-US" sz="3000" dirty="0">
                <a:latin typeface="Arial" panose="020B0604020202020204" pitchFamily="34" charset="0"/>
                <a:cs typeface="Arial" panose="020B0604020202020204" pitchFamily="34" charset="0"/>
              </a:rPr>
              <a:t>Serving Beans, Peas, and Lentils</a:t>
            </a:r>
          </a:p>
        </p:txBody>
      </p:sp>
      <p:pic>
        <p:nvPicPr>
          <p:cNvPr id="5" name="Picture 4" descr="Page 1 of the training worksheet Serving Meats and Meat Alternates at Breakfast in the Child and Adult Care Food Program">
            <a:extLst>
              <a:ext uri="{FF2B5EF4-FFF2-40B4-BE49-F238E27FC236}">
                <a16:creationId xmlns:a16="http://schemas.microsoft.com/office/drawing/2014/main" id="{B0B8424F-05FC-88B8-03F5-C544AC872C4E}"/>
              </a:ext>
            </a:extLst>
          </p:cNvPr>
          <p:cNvPicPr>
            <a:picLocks noChangeAspect="1"/>
          </p:cNvPicPr>
          <p:nvPr/>
        </p:nvPicPr>
        <p:blipFill>
          <a:blip r:embed="rId3"/>
          <a:stretch>
            <a:fillRect/>
          </a:stretch>
        </p:blipFill>
        <p:spPr>
          <a:xfrm>
            <a:off x="510266" y="949858"/>
            <a:ext cx="2744370" cy="3566160"/>
          </a:xfrm>
          <a:prstGeom prst="rect">
            <a:avLst/>
          </a:prstGeom>
          <a:ln w="12700">
            <a:solidFill>
              <a:srgbClr val="403064"/>
            </a:solidFill>
          </a:ln>
        </p:spPr>
      </p:pic>
      <p:sp>
        <p:nvSpPr>
          <p:cNvPr id="3" name="Rectangle 2" descr="Box around the bottom text of the worksheet ">
            <a:extLst>
              <a:ext uri="{FF2B5EF4-FFF2-40B4-BE49-F238E27FC236}">
                <a16:creationId xmlns:a16="http://schemas.microsoft.com/office/drawing/2014/main" id="{7523935F-068E-9887-90BF-387A15339C69}"/>
              </a:ext>
            </a:extLst>
          </p:cNvPr>
          <p:cNvSpPr/>
          <p:nvPr/>
        </p:nvSpPr>
        <p:spPr>
          <a:xfrm>
            <a:off x="232716" y="4052225"/>
            <a:ext cx="3299470" cy="254726"/>
          </a:xfrm>
          <a:prstGeom prst="rect">
            <a:avLst/>
          </a:prstGeom>
          <a:no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ln>
                <a:solidFill>
                  <a:srgbClr val="FF0000"/>
                </a:solidFill>
              </a:ln>
              <a:noFill/>
              <a:latin typeface="Arial" panose="020B0604020202020204" pitchFamily="34" charset="0"/>
              <a:cs typeface="Arial" panose="020B0604020202020204" pitchFamily="34" charset="0"/>
            </a:endParaRPr>
          </a:p>
        </p:txBody>
      </p:sp>
      <p:sp>
        <p:nvSpPr>
          <p:cNvPr id="4" name="Arrow: Up 3" descr="Arrow pointing up to the text box.">
            <a:extLst>
              <a:ext uri="{FF2B5EF4-FFF2-40B4-BE49-F238E27FC236}">
                <a16:creationId xmlns:a16="http://schemas.microsoft.com/office/drawing/2014/main" id="{258455C4-B4D3-42CF-590F-AAF91154A6AC}"/>
              </a:ext>
            </a:extLst>
          </p:cNvPr>
          <p:cNvSpPr/>
          <p:nvPr/>
        </p:nvSpPr>
        <p:spPr>
          <a:xfrm rot="1619427">
            <a:off x="3387939" y="3748417"/>
            <a:ext cx="442535" cy="607614"/>
          </a:xfrm>
          <a:prstGeom prst="upArrow">
            <a:avLst/>
          </a:prstGeom>
          <a:solidFill>
            <a:srgbClr val="FFC000"/>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23438" rtl="0" eaLnBrk="1" fontAlgn="auto" latinLnBrk="0" hangingPunct="1">
              <a:lnSpc>
                <a:spcPct val="100000"/>
              </a:lnSpc>
              <a:spcBef>
                <a:spcPts val="0"/>
              </a:spcBef>
              <a:spcAft>
                <a:spcPts val="0"/>
              </a:spcAft>
              <a:buClrTx/>
              <a:buSzTx/>
              <a:buFontTx/>
              <a:buNone/>
              <a:tabLst/>
              <a:defRPr/>
            </a:pPr>
            <a:endParaRPr kumimoji="0" lang="en-US" sz="1227" b="0" i="0" u="none" strike="noStrike" kern="1200" cap="none" spc="0" normalizeH="0" baseline="0" noProof="0">
              <a:ln>
                <a:noFill/>
              </a:ln>
              <a:solidFill>
                <a:srgbClr val="FFFFFF"/>
              </a:solidFill>
              <a:effectLst/>
              <a:uLnTx/>
              <a:uFillTx/>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752DFDF5-275C-0A95-756A-C5CF78AEFEB9}"/>
              </a:ext>
            </a:extLst>
          </p:cNvPr>
          <p:cNvSpPr txBox="1"/>
          <p:nvPr/>
        </p:nvSpPr>
        <p:spPr>
          <a:xfrm>
            <a:off x="3686227" y="1236704"/>
            <a:ext cx="4947507" cy="3166824"/>
          </a:xfrm>
          <a:prstGeom prst="roundRect">
            <a:avLst/>
          </a:prstGeom>
          <a:noFill/>
          <a:ln>
            <a:solidFill>
              <a:srgbClr val="7030A0"/>
            </a:solidFill>
          </a:ln>
        </p:spPr>
        <p:txBody>
          <a:bodyPr wrap="square" rtlCol="0">
            <a:spAutoFit/>
          </a:bodyPr>
          <a:lstStyle/>
          <a:p>
            <a:r>
              <a:rPr lang="en-US" sz="2000" dirty="0">
                <a:solidFill>
                  <a:srgbClr val="403064"/>
                </a:solidFill>
                <a:latin typeface="Arial" panose="020B0604020202020204" pitchFamily="34" charset="0"/>
                <a:cs typeface="Arial" panose="020B0604020202020204" pitchFamily="34" charset="0"/>
              </a:rPr>
              <a:t>When you serve beans, peas, and lentils as a vegetable, they cannot also count as a meat alternate in the same meal. </a:t>
            </a:r>
          </a:p>
          <a:p>
            <a:endParaRPr lang="en-US" sz="2000" dirty="0">
              <a:solidFill>
                <a:srgbClr val="403064"/>
              </a:solidFill>
              <a:latin typeface="Arial" panose="020B0604020202020204" pitchFamily="34" charset="0"/>
              <a:cs typeface="Arial" panose="020B0604020202020204" pitchFamily="34" charset="0"/>
            </a:endParaRPr>
          </a:p>
          <a:p>
            <a:r>
              <a:rPr lang="en-US" sz="2000" dirty="0">
                <a:solidFill>
                  <a:srgbClr val="403064"/>
                </a:solidFill>
                <a:latin typeface="Arial" panose="020B0604020202020204" pitchFamily="34" charset="0"/>
                <a:cs typeface="Arial" panose="020B0604020202020204" pitchFamily="34" charset="0"/>
              </a:rPr>
              <a:t>As of October 1, 2025, yogurt must contain no more than 12 grams of added sugars per 6 ounces (2 g of added sugars per ounce).</a:t>
            </a:r>
          </a:p>
        </p:txBody>
      </p:sp>
      <p:sp>
        <p:nvSpPr>
          <p:cNvPr id="6" name="TextBox 5">
            <a:extLst>
              <a:ext uri="{FF2B5EF4-FFF2-40B4-BE49-F238E27FC236}">
                <a16:creationId xmlns:a16="http://schemas.microsoft.com/office/drawing/2014/main" id="{69B6C4AD-4254-A784-E770-ED9C38B15A68}"/>
              </a:ext>
            </a:extLst>
          </p:cNvPr>
          <p:cNvSpPr txBox="1"/>
          <p:nvPr/>
        </p:nvSpPr>
        <p:spPr>
          <a:xfrm>
            <a:off x="0" y="4601968"/>
            <a:ext cx="9464842" cy="470898"/>
          </a:xfrm>
          <a:prstGeom prst="rect">
            <a:avLst/>
          </a:prstGeom>
          <a:noFill/>
        </p:spPr>
        <p:txBody>
          <a:bodyPr wrap="square">
            <a:spAutoFit/>
          </a:bodyPr>
          <a:lstStyle/>
          <a:p>
            <a:r>
              <a:rPr lang="en-US" sz="1230" dirty="0">
                <a:latin typeface="Arial" panose="020B0604020202020204" pitchFamily="34" charset="0"/>
                <a:cs typeface="Arial" panose="020B0604020202020204" pitchFamily="34" charset="0"/>
              </a:rPr>
              <a:t>Guidance documents lack the force and effect of law, unless expressly authorized by statute or incorporated into a contract. USDA may not cite, use, or rely on any guidance that is not available through their guidance portal, except to establish historical facts.</a:t>
            </a:r>
          </a:p>
        </p:txBody>
      </p:sp>
    </p:spTree>
    <p:extLst>
      <p:ext uri="{BB962C8B-B14F-4D97-AF65-F5344CB8AC3E}">
        <p14:creationId xmlns:p14="http://schemas.microsoft.com/office/powerpoint/2010/main" val="36556910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09DF67-555D-B84F-B728-C640482752C0}"/>
              </a:ext>
            </a:extLst>
          </p:cNvPr>
          <p:cNvSpPr>
            <a:spLocks noGrp="1"/>
          </p:cNvSpPr>
          <p:nvPr>
            <p:ph type="title"/>
          </p:nvPr>
        </p:nvSpPr>
        <p:spPr>
          <a:xfrm>
            <a:off x="495656" y="0"/>
            <a:ext cx="7391044" cy="1009979"/>
          </a:xfrm>
        </p:spPr>
        <p:txBody>
          <a:bodyPr/>
          <a:lstStyle/>
          <a:p>
            <a:pPr algn="ctr"/>
            <a:r>
              <a:rPr lang="en-US" sz="3000">
                <a:latin typeface="Arial" panose="020B0604020202020204" pitchFamily="34" charset="0"/>
                <a:cs typeface="Arial" panose="020B0604020202020204" pitchFamily="34" charset="0"/>
              </a:rPr>
              <a:t>Mix It Up at Breakfast</a:t>
            </a:r>
          </a:p>
        </p:txBody>
      </p:sp>
      <p:pic>
        <p:nvPicPr>
          <p:cNvPr id="4" name="Picture 3" descr="Page 2 of the training worksheet &quot;Serving Meats and Meat Alternates at Breakfast in the Child and Adult Care Food Program&quot;">
            <a:extLst>
              <a:ext uri="{FF2B5EF4-FFF2-40B4-BE49-F238E27FC236}">
                <a16:creationId xmlns:a16="http://schemas.microsoft.com/office/drawing/2014/main" id="{C8185EB6-1502-04E6-92B4-10A2686F6D9E}"/>
              </a:ext>
            </a:extLst>
          </p:cNvPr>
          <p:cNvPicPr>
            <a:picLocks noChangeAspect="1"/>
          </p:cNvPicPr>
          <p:nvPr/>
        </p:nvPicPr>
        <p:blipFill>
          <a:blip r:embed="rId3"/>
          <a:stretch>
            <a:fillRect/>
          </a:stretch>
        </p:blipFill>
        <p:spPr>
          <a:xfrm>
            <a:off x="140542" y="992372"/>
            <a:ext cx="2817551" cy="3647811"/>
          </a:xfrm>
          <a:prstGeom prst="rect">
            <a:avLst/>
          </a:prstGeom>
          <a:ln w="12700">
            <a:solidFill>
              <a:srgbClr val="403064"/>
            </a:solidFill>
          </a:ln>
        </p:spPr>
      </p:pic>
      <p:sp>
        <p:nvSpPr>
          <p:cNvPr id="8" name="Rectangle 7" descr="Box around the top text of the training worksheet">
            <a:extLst>
              <a:ext uri="{FF2B5EF4-FFF2-40B4-BE49-F238E27FC236}">
                <a16:creationId xmlns:a16="http://schemas.microsoft.com/office/drawing/2014/main" id="{C9317515-10EC-160F-5E4F-6C2A99154F61}"/>
              </a:ext>
            </a:extLst>
          </p:cNvPr>
          <p:cNvSpPr/>
          <p:nvPr/>
        </p:nvSpPr>
        <p:spPr>
          <a:xfrm>
            <a:off x="64168" y="871505"/>
            <a:ext cx="2968900" cy="1291278"/>
          </a:xfrm>
          <a:prstGeom prst="rect">
            <a:avLst/>
          </a:prstGeom>
          <a:no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876C6006-1D8E-7A95-1F91-0B7CC749B74A}"/>
              </a:ext>
            </a:extLst>
          </p:cNvPr>
          <p:cNvSpPr txBox="1"/>
          <p:nvPr/>
        </p:nvSpPr>
        <p:spPr>
          <a:xfrm>
            <a:off x="3173610" y="885309"/>
            <a:ext cx="5775370" cy="3754874"/>
          </a:xfrm>
          <a:prstGeom prst="rect">
            <a:avLst/>
          </a:prstGeom>
          <a:noFill/>
          <a:ln w="12700">
            <a:solidFill>
              <a:srgbClr val="403064"/>
            </a:solidFill>
          </a:ln>
        </p:spPr>
        <p:txBody>
          <a:bodyPr wrap="square">
            <a:spAutoFit/>
          </a:bodyPr>
          <a:lstStyle/>
          <a:p>
            <a:r>
              <a:rPr lang="en-US" sz="1400" b="1" dirty="0">
                <a:solidFill>
                  <a:srgbClr val="60A500"/>
                </a:solidFill>
                <a:latin typeface="Arial" panose="020B0604020202020204" pitchFamily="34" charset="0"/>
                <a:cs typeface="Arial" panose="020B0604020202020204" pitchFamily="34" charset="0"/>
              </a:rPr>
              <a:t>✓ </a:t>
            </a:r>
            <a:r>
              <a:rPr lang="en-US" sz="1400" dirty="0">
                <a:latin typeface="Arial" panose="020B0604020202020204" pitchFamily="34" charset="0"/>
                <a:cs typeface="Arial" panose="020B0604020202020204" pitchFamily="34" charset="0"/>
              </a:rPr>
              <a:t>You can serve a meat or meat alternate as a standalone item, such as eggs, yogurt, cottage cheese, turkey sausage, and ham. Meats and meat alternates can be served together, such as eggs (a meat alternate) and ham (a meat). Meats and meat alternates can also be served in a dish mixed with other foods, such as apple slices spread with peanut butter, yogurt topped with fruit, or a tofu scramble with vegetables. </a:t>
            </a:r>
          </a:p>
          <a:p>
            <a:endParaRPr lang="en-US" sz="1400" dirty="0">
              <a:latin typeface="Arial" panose="020B0604020202020204" pitchFamily="34" charset="0"/>
              <a:cs typeface="Arial" panose="020B0604020202020204" pitchFamily="34" charset="0"/>
            </a:endParaRPr>
          </a:p>
          <a:p>
            <a:r>
              <a:rPr lang="en-US" sz="1400" dirty="0">
                <a:solidFill>
                  <a:srgbClr val="FF0000"/>
                </a:solidFill>
                <a:latin typeface="Arial" panose="020B0604020202020204" pitchFamily="34" charset="0"/>
                <a:cs typeface="Arial" panose="020B0604020202020204" pitchFamily="34" charset="0"/>
              </a:rPr>
              <a:t>X </a:t>
            </a:r>
            <a:r>
              <a:rPr lang="en-US" sz="1400" dirty="0">
                <a:latin typeface="Arial" panose="020B0604020202020204" pitchFamily="34" charset="0"/>
                <a:cs typeface="Arial" panose="020B0604020202020204" pitchFamily="34" charset="0"/>
              </a:rPr>
              <a:t>Bacon, imitation bacon products, scrapple and salt pork are not creditable in the CACFP.</a:t>
            </a:r>
          </a:p>
          <a:p>
            <a:endParaRPr lang="en-US" sz="1400" dirty="0">
              <a:latin typeface="Arial" panose="020B0604020202020204" pitchFamily="34" charset="0"/>
              <a:cs typeface="Arial" panose="020B0604020202020204" pitchFamily="34" charset="0"/>
            </a:endParaRPr>
          </a:p>
          <a:p>
            <a:r>
              <a:rPr lang="en-US" sz="1400" dirty="0">
                <a:latin typeface="Arial" panose="020B0604020202020204" pitchFamily="34" charset="0"/>
                <a:cs typeface="Arial" panose="020B0604020202020204" pitchFamily="34" charset="0"/>
              </a:rPr>
              <a:t>      Turkey bacon, Canadian bacon, and some types of sausage are creditable only if they product has a Child Nutrition label, or if you have a Product Formulation Statement (PFS) signed by the manufacturer. For more information on crediting foods in the CACFP, please see the Food Buying Guide for Child Nutrition Programs at </a:t>
            </a:r>
            <a:r>
              <a:rPr lang="en-US" sz="1400" b="1" dirty="0">
                <a:solidFill>
                  <a:srgbClr val="7030A0"/>
                </a:solidFill>
                <a:latin typeface="Arial" panose="020B0604020202020204" pitchFamily="34" charset="0"/>
                <a:cs typeface="Arial" panose="020B0604020202020204" pitchFamily="34" charset="0"/>
                <a:hlinkClick r:id="rId4"/>
              </a:rPr>
              <a:t>fna.usda.gov/</a:t>
            </a:r>
            <a:r>
              <a:rPr lang="en-US" sz="1400" b="1" dirty="0" err="1">
                <a:solidFill>
                  <a:srgbClr val="7030A0"/>
                </a:solidFill>
                <a:latin typeface="Arial" panose="020B0604020202020204" pitchFamily="34" charset="0"/>
                <a:cs typeface="Arial" panose="020B0604020202020204" pitchFamily="34" charset="0"/>
                <a:hlinkClick r:id="rId4"/>
              </a:rPr>
              <a:t>tn</a:t>
            </a:r>
            <a:r>
              <a:rPr lang="en-US" sz="1400" b="1" dirty="0">
                <a:solidFill>
                  <a:srgbClr val="7030A0"/>
                </a:solidFill>
                <a:latin typeface="Arial" panose="020B0604020202020204" pitchFamily="34" charset="0"/>
                <a:cs typeface="Arial" panose="020B0604020202020204" pitchFamily="34" charset="0"/>
                <a:hlinkClick r:id="rId4"/>
              </a:rPr>
              <a:t>/</a:t>
            </a:r>
            <a:r>
              <a:rPr lang="en-US" sz="1400" b="1" dirty="0" err="1">
                <a:solidFill>
                  <a:srgbClr val="7030A0"/>
                </a:solidFill>
                <a:latin typeface="Arial" panose="020B0604020202020204" pitchFamily="34" charset="0"/>
                <a:cs typeface="Arial" panose="020B0604020202020204" pitchFamily="34" charset="0"/>
                <a:hlinkClick r:id="rId4"/>
              </a:rPr>
              <a:t>fbg</a:t>
            </a:r>
            <a:r>
              <a:rPr lang="en-US" sz="1400" dirty="0">
                <a:latin typeface="Arial" panose="020B0604020202020204" pitchFamily="34" charset="0"/>
                <a:cs typeface="Arial" panose="020B0604020202020204" pitchFamily="34" charset="0"/>
              </a:rPr>
              <a:t>.</a:t>
            </a:r>
          </a:p>
        </p:txBody>
      </p:sp>
      <p:pic>
        <p:nvPicPr>
          <p:cNvPr id="7" name="Graphic 6" descr="Laptop with solid fill">
            <a:extLst>
              <a:ext uri="{FF2B5EF4-FFF2-40B4-BE49-F238E27FC236}">
                <a16:creationId xmlns:a16="http://schemas.microsoft.com/office/drawing/2014/main" id="{DFB313DC-BF91-B60F-FE51-35427ED6F08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230962" y="3223212"/>
            <a:ext cx="312416" cy="272614"/>
          </a:xfrm>
          <a:prstGeom prst="rect">
            <a:avLst/>
          </a:prstGeom>
        </p:spPr>
      </p:pic>
      <p:sp>
        <p:nvSpPr>
          <p:cNvPr id="3" name="TextBox 2">
            <a:extLst>
              <a:ext uri="{FF2B5EF4-FFF2-40B4-BE49-F238E27FC236}">
                <a16:creationId xmlns:a16="http://schemas.microsoft.com/office/drawing/2014/main" id="{F4827713-2F3C-177F-047E-6964C0BF05A6}"/>
              </a:ext>
            </a:extLst>
          </p:cNvPr>
          <p:cNvSpPr txBox="1"/>
          <p:nvPr/>
        </p:nvSpPr>
        <p:spPr>
          <a:xfrm>
            <a:off x="0" y="4650094"/>
            <a:ext cx="9464842" cy="470898"/>
          </a:xfrm>
          <a:prstGeom prst="rect">
            <a:avLst/>
          </a:prstGeom>
          <a:solidFill>
            <a:schemeClr val="bg1"/>
          </a:solidFill>
        </p:spPr>
        <p:txBody>
          <a:bodyPr wrap="square">
            <a:spAutoFit/>
          </a:bodyPr>
          <a:lstStyle/>
          <a:p>
            <a:r>
              <a:rPr lang="en-US" sz="1230" dirty="0">
                <a:latin typeface="Arial" panose="020B0604020202020204" pitchFamily="34" charset="0"/>
                <a:cs typeface="Arial" panose="020B0604020202020204" pitchFamily="34" charset="0"/>
              </a:rPr>
              <a:t>Guidance documents lack the force and effect of law, unless expressly authorized by statute or incorporated into a contract. USDA may not cite, use, or rely on any guidance that is not available through their guidance portal, except to establish historical facts.</a:t>
            </a:r>
          </a:p>
        </p:txBody>
      </p:sp>
    </p:spTree>
    <p:extLst>
      <p:ext uri="{BB962C8B-B14F-4D97-AF65-F5344CB8AC3E}">
        <p14:creationId xmlns:p14="http://schemas.microsoft.com/office/powerpoint/2010/main" val="11351603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1C5866-5CB6-474B-8191-731B88E9A045}"/>
              </a:ext>
            </a:extLst>
          </p:cNvPr>
          <p:cNvSpPr>
            <a:spLocks noGrp="1"/>
          </p:cNvSpPr>
          <p:nvPr>
            <p:ph type="title"/>
          </p:nvPr>
        </p:nvSpPr>
        <p:spPr/>
        <p:txBody>
          <a:bodyPr/>
          <a:lstStyle/>
          <a:p>
            <a:r>
              <a:rPr lang="en-US" sz="2800" dirty="0">
                <a:latin typeface="Arial" panose="020B0604020202020204" pitchFamily="34" charset="0"/>
                <a:cs typeface="Arial" panose="020B0604020202020204" pitchFamily="34" charset="0"/>
              </a:rPr>
              <a:t>Examples: Meats and Meat Alternates at Breakfast</a:t>
            </a:r>
          </a:p>
        </p:txBody>
      </p:sp>
      <p:sp>
        <p:nvSpPr>
          <p:cNvPr id="3" name="Rounded Rectangle 2" descr="[Decorative]">
            <a:extLst>
              <a:ext uri="{FF2B5EF4-FFF2-40B4-BE49-F238E27FC236}">
                <a16:creationId xmlns:a16="http://schemas.microsoft.com/office/drawing/2014/main" id="{0EFD7279-966A-5242-B136-9852B335C562}"/>
              </a:ext>
              <a:ext uri="{C183D7F6-B498-43B3-948B-1728B52AA6E4}">
                <adec:decorative xmlns:adec="http://schemas.microsoft.com/office/drawing/2017/decorative" val="0"/>
              </a:ext>
            </a:extLst>
          </p:cNvPr>
          <p:cNvSpPr/>
          <p:nvPr/>
        </p:nvSpPr>
        <p:spPr>
          <a:xfrm>
            <a:off x="293714" y="833013"/>
            <a:ext cx="8632983" cy="3796701"/>
          </a:xfrm>
          <a:prstGeom prst="roundRect">
            <a:avLst>
              <a:gd name="adj" fmla="val 3992"/>
            </a:avLst>
          </a:prstGeom>
          <a:solidFill>
            <a:schemeClr val="bg1"/>
          </a:solidFill>
          <a:ln w="12700">
            <a:solidFill>
              <a:srgbClr val="7030A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Arial" panose="020B0604020202020204" pitchFamily="34" charset="0"/>
              <a:cs typeface="Arial" panose="020B0604020202020204" pitchFamily="34" charset="0"/>
            </a:endParaRPr>
          </a:p>
        </p:txBody>
      </p:sp>
      <p:graphicFrame>
        <p:nvGraphicFramePr>
          <p:cNvPr id="4" name="Table 3" descr="Table">
            <a:extLst>
              <a:ext uri="{FF2B5EF4-FFF2-40B4-BE49-F238E27FC236}">
                <a16:creationId xmlns:a16="http://schemas.microsoft.com/office/drawing/2014/main" id="{12A6ED2A-EA00-8C43-8783-92C95E3D1C16}"/>
              </a:ext>
            </a:extLst>
          </p:cNvPr>
          <p:cNvGraphicFramePr>
            <a:graphicFrameLocks noGrp="1"/>
          </p:cNvGraphicFramePr>
          <p:nvPr>
            <p:extLst>
              <p:ext uri="{D42A27DB-BD31-4B8C-83A1-F6EECF244321}">
                <p14:modId xmlns:p14="http://schemas.microsoft.com/office/powerpoint/2010/main" val="342561426"/>
              </p:ext>
            </p:extLst>
          </p:nvPr>
        </p:nvGraphicFramePr>
        <p:xfrm>
          <a:off x="365965" y="935904"/>
          <a:ext cx="8472487" cy="3355035"/>
        </p:xfrm>
        <a:graphic>
          <a:graphicData uri="http://schemas.openxmlformats.org/drawingml/2006/table">
            <a:tbl>
              <a:tblPr firstRow="1" bandRow="1">
                <a:tableStyleId>{C4B1156A-380E-4F78-BDF5-A606A8083BF9}</a:tableStyleId>
              </a:tblPr>
              <a:tblGrid>
                <a:gridCol w="1971675">
                  <a:extLst>
                    <a:ext uri="{9D8B030D-6E8A-4147-A177-3AD203B41FA5}">
                      <a16:colId xmlns:a16="http://schemas.microsoft.com/office/drawing/2014/main" val="20000"/>
                    </a:ext>
                  </a:extLst>
                </a:gridCol>
                <a:gridCol w="2165550">
                  <a:extLst>
                    <a:ext uri="{9D8B030D-6E8A-4147-A177-3AD203B41FA5}">
                      <a16:colId xmlns:a16="http://schemas.microsoft.com/office/drawing/2014/main" val="20001"/>
                    </a:ext>
                  </a:extLst>
                </a:gridCol>
                <a:gridCol w="2249348">
                  <a:extLst>
                    <a:ext uri="{9D8B030D-6E8A-4147-A177-3AD203B41FA5}">
                      <a16:colId xmlns:a16="http://schemas.microsoft.com/office/drawing/2014/main" val="20002"/>
                    </a:ext>
                  </a:extLst>
                </a:gridCol>
                <a:gridCol w="2085914">
                  <a:extLst>
                    <a:ext uri="{9D8B030D-6E8A-4147-A177-3AD203B41FA5}">
                      <a16:colId xmlns:a16="http://schemas.microsoft.com/office/drawing/2014/main" val="20003"/>
                    </a:ext>
                  </a:extLst>
                </a:gridCol>
              </a:tblGrid>
              <a:tr h="88758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b="1" i="0">
                          <a:solidFill>
                            <a:schemeClr val="bg1"/>
                          </a:solidFill>
                          <a:latin typeface="Helvetica" pitchFamily="2" charset="0"/>
                        </a:rPr>
                        <a:t>Meal Component</a:t>
                      </a:r>
                    </a:p>
                  </a:txBody>
                  <a:tcPr anchor="ctr">
                    <a:lnL w="12700" cmpd="sng">
                      <a:noFill/>
                    </a:lnL>
                    <a:lnR w="9525"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403064"/>
                    </a:solidFill>
                  </a:tcPr>
                </a:tc>
                <a:tc>
                  <a:txBody>
                    <a:bodyPr/>
                    <a:lstStyle/>
                    <a:p>
                      <a:pPr algn="ctr"/>
                      <a:r>
                        <a:rPr lang="en-US" sz="2400" b="1" i="0">
                          <a:solidFill>
                            <a:schemeClr val="bg1"/>
                          </a:solidFill>
                          <a:latin typeface="Helvetica" pitchFamily="2" charset="0"/>
                        </a:rPr>
                        <a:t>Example</a:t>
                      </a:r>
                      <a:r>
                        <a:rPr lang="en-US" sz="2400" b="1" i="0" baseline="0">
                          <a:solidFill>
                            <a:schemeClr val="bg1"/>
                          </a:solidFill>
                          <a:latin typeface="Helvetica" pitchFamily="2" charset="0"/>
                        </a:rPr>
                        <a:t> 1</a:t>
                      </a:r>
                      <a:endParaRPr lang="en-US" sz="2400" b="1" i="0">
                        <a:solidFill>
                          <a:schemeClr val="bg1"/>
                        </a:solidFill>
                        <a:latin typeface="Helvetica" pitchFamily="2" charset="0"/>
                      </a:endParaRP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403064"/>
                    </a:solidFill>
                  </a:tcPr>
                </a:tc>
                <a:tc>
                  <a:txBody>
                    <a:bodyPr/>
                    <a:lstStyle/>
                    <a:p>
                      <a:pPr algn="ctr"/>
                      <a:r>
                        <a:rPr lang="en-US" sz="2400" b="1" i="0">
                          <a:solidFill>
                            <a:schemeClr val="bg1"/>
                          </a:solidFill>
                          <a:latin typeface="Helvetica" pitchFamily="2" charset="0"/>
                        </a:rPr>
                        <a:t>Example 2</a:t>
                      </a: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403064"/>
                    </a:solidFill>
                  </a:tcPr>
                </a:tc>
                <a:tc>
                  <a:txBody>
                    <a:bodyPr/>
                    <a:lstStyle/>
                    <a:p>
                      <a:pPr algn="ctr"/>
                      <a:r>
                        <a:rPr lang="en-US" sz="2400" b="1" i="0">
                          <a:solidFill>
                            <a:schemeClr val="bg1"/>
                          </a:solidFill>
                          <a:latin typeface="Helvetica" pitchFamily="2" charset="0"/>
                        </a:rPr>
                        <a:t>Example 3 </a:t>
                      </a:r>
                    </a:p>
                  </a:txBody>
                  <a:tcPr anchor="ctr">
                    <a:lnL w="9525"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403064"/>
                    </a:solidFill>
                  </a:tcPr>
                </a:tc>
                <a:extLst>
                  <a:ext uri="{0D108BD9-81ED-4DB2-BD59-A6C34878D82A}">
                    <a16:rowId xmlns:a16="http://schemas.microsoft.com/office/drawing/2014/main" val="10000"/>
                  </a:ext>
                </a:extLst>
              </a:tr>
              <a:tr h="69088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i="0" dirty="0">
                          <a:solidFill>
                            <a:srgbClr val="403064"/>
                          </a:solidFill>
                          <a:latin typeface="Helvetica" pitchFamily="2" charset="0"/>
                        </a:rPr>
                        <a:t>Milk</a:t>
                      </a:r>
                    </a:p>
                  </a:txBody>
                  <a:tcPr marT="137160" marB="137160" anchor="ctr">
                    <a:lnL w="12700" cmpd="sng">
                      <a:noFill/>
                    </a:lnL>
                    <a:lnR w="9525" cap="flat" cmpd="sng" algn="ctr">
                      <a:solidFill>
                        <a:schemeClr val="bg1">
                          <a:lumMod val="5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6C6DD"/>
                    </a:solidFill>
                  </a:tcPr>
                </a:tc>
                <a:tc>
                  <a:txBody>
                    <a:bodyPr/>
                    <a:lstStyle/>
                    <a:p>
                      <a:pPr algn="l"/>
                      <a:r>
                        <a:rPr lang="en-US" sz="1800" b="0" i="0" baseline="0">
                          <a:solidFill>
                            <a:srgbClr val="403064"/>
                          </a:solidFill>
                          <a:latin typeface="Helvetica" pitchFamily="2" charset="0"/>
                        </a:rPr>
                        <a:t>*Milk</a:t>
                      </a:r>
                      <a:endParaRPr lang="en-US" sz="1800" b="0" i="0">
                        <a:solidFill>
                          <a:srgbClr val="403064"/>
                        </a:solidFill>
                        <a:latin typeface="Helvetica" pitchFamily="2" charset="0"/>
                      </a:endParaRPr>
                    </a:p>
                  </a:txBody>
                  <a:tcPr marT="137160" marB="137160" anchor="ct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6C6DD"/>
                    </a:solidFill>
                  </a:tcPr>
                </a:tc>
                <a:tc>
                  <a:txBody>
                    <a:bodyPr/>
                    <a:lstStyle/>
                    <a:p>
                      <a:pPr algn="l"/>
                      <a:r>
                        <a:rPr lang="en-US" sz="1800" b="0" i="0" baseline="0">
                          <a:solidFill>
                            <a:srgbClr val="403064"/>
                          </a:solidFill>
                          <a:latin typeface="Helvetica" pitchFamily="2" charset="0"/>
                        </a:rPr>
                        <a:t>*Milk</a:t>
                      </a:r>
                      <a:endParaRPr lang="en-US" sz="1800" b="0" i="0">
                        <a:solidFill>
                          <a:srgbClr val="403064"/>
                        </a:solidFill>
                        <a:latin typeface="Helvetica" pitchFamily="2" charset="0"/>
                      </a:endParaRPr>
                    </a:p>
                  </a:txBody>
                  <a:tcPr marT="137160" marB="137160" anchor="ct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6C6DD"/>
                    </a:solidFill>
                  </a:tcPr>
                </a:tc>
                <a:tc>
                  <a:txBody>
                    <a:bodyPr/>
                    <a:lstStyle/>
                    <a:p>
                      <a:pPr algn="l"/>
                      <a:r>
                        <a:rPr lang="en-US" sz="1800" b="0" i="0" baseline="0">
                          <a:solidFill>
                            <a:srgbClr val="403064"/>
                          </a:solidFill>
                          <a:latin typeface="Helvetica" pitchFamily="2" charset="0"/>
                        </a:rPr>
                        <a:t>*Milk </a:t>
                      </a:r>
                      <a:endParaRPr lang="en-US" sz="1800" b="0" i="0">
                        <a:solidFill>
                          <a:srgbClr val="403064"/>
                        </a:solidFill>
                        <a:latin typeface="Helvetica" pitchFamily="2" charset="0"/>
                      </a:endParaRPr>
                    </a:p>
                  </a:txBody>
                  <a:tcPr marT="137160" marB="137160" anchor="ctr">
                    <a:lnL w="9525" cap="flat" cmpd="sng" algn="ctr">
                      <a:solidFill>
                        <a:schemeClr val="bg1">
                          <a:lumMod val="50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D6C6DD"/>
                    </a:solidFill>
                  </a:tcPr>
                </a:tc>
                <a:extLst>
                  <a:ext uri="{0D108BD9-81ED-4DB2-BD59-A6C34878D82A}">
                    <a16:rowId xmlns:a16="http://schemas.microsoft.com/office/drawing/2014/main" val="10001"/>
                  </a:ext>
                </a:extLst>
              </a:tr>
              <a:tr h="888284">
                <a:tc>
                  <a:txBody>
                    <a:bodyPr/>
                    <a:lstStyle/>
                    <a:p>
                      <a:pPr algn="l"/>
                      <a:r>
                        <a:rPr lang="en-US" sz="1800" b="1" i="0">
                          <a:solidFill>
                            <a:srgbClr val="403064"/>
                          </a:solidFill>
                          <a:latin typeface="Helvetica" pitchFamily="2" charset="0"/>
                        </a:rPr>
                        <a:t>Vegetable/</a:t>
                      </a:r>
                      <a:r>
                        <a:rPr lang="en-US" sz="1800" b="1" i="0" baseline="0">
                          <a:solidFill>
                            <a:srgbClr val="403064"/>
                          </a:solidFill>
                          <a:latin typeface="Helvetica" pitchFamily="2" charset="0"/>
                        </a:rPr>
                        <a:t> Fruit</a:t>
                      </a:r>
                      <a:endParaRPr lang="en-US" sz="1800" b="1" i="0">
                        <a:solidFill>
                          <a:srgbClr val="403064"/>
                        </a:solidFill>
                        <a:latin typeface="Helvetica" pitchFamily="2" charset="0"/>
                      </a:endParaRPr>
                    </a:p>
                  </a:txBody>
                  <a:tcPr marT="137160" marB="137160" anchor="ctr">
                    <a:lnL w="12700" cmpd="sng">
                      <a:noFill/>
                    </a:lnL>
                    <a:lnR w="9525" cap="flat" cmpd="sng" algn="ctr">
                      <a:solidFill>
                        <a:schemeClr val="bg1">
                          <a:lumMod val="5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alpha val="40000"/>
                      </a:schemeClr>
                    </a:solidFill>
                  </a:tcPr>
                </a:tc>
                <a:tc>
                  <a:txBody>
                    <a:bodyPr/>
                    <a:lstStyle/>
                    <a:p>
                      <a:pPr algn="l"/>
                      <a:r>
                        <a:rPr lang="en-US" sz="1800" b="0" i="0">
                          <a:solidFill>
                            <a:srgbClr val="403064"/>
                          </a:solidFill>
                          <a:latin typeface="Helvetica" pitchFamily="2" charset="0"/>
                        </a:rPr>
                        <a:t>Mixed Berries</a:t>
                      </a:r>
                    </a:p>
                  </a:txBody>
                  <a:tcPr marT="137160" marB="137160" anchor="ct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alpha val="40000"/>
                      </a:schemeClr>
                    </a:solidFill>
                  </a:tcPr>
                </a:tc>
                <a:tc>
                  <a:txBody>
                    <a:bodyPr/>
                    <a:lstStyle/>
                    <a:p>
                      <a:pPr algn="l"/>
                      <a:r>
                        <a:rPr lang="en-US" sz="1800" b="0" i="0">
                          <a:solidFill>
                            <a:srgbClr val="403064"/>
                          </a:solidFill>
                          <a:latin typeface="Helvetica" pitchFamily="2" charset="0"/>
                        </a:rPr>
                        <a:t>Melon</a:t>
                      </a:r>
                      <a:r>
                        <a:rPr lang="en-US" sz="1800" b="0" i="0" baseline="0">
                          <a:solidFill>
                            <a:srgbClr val="403064"/>
                          </a:solidFill>
                          <a:latin typeface="Helvetica" pitchFamily="2" charset="0"/>
                        </a:rPr>
                        <a:t> Cubes </a:t>
                      </a:r>
                      <a:endParaRPr lang="en-US" sz="1800" b="0" i="0">
                        <a:solidFill>
                          <a:srgbClr val="403064"/>
                        </a:solidFill>
                        <a:latin typeface="Helvetica" pitchFamily="2" charset="0"/>
                      </a:endParaRPr>
                    </a:p>
                  </a:txBody>
                  <a:tcPr marT="137160" marB="137160" anchor="ct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alpha val="40000"/>
                      </a:schemeClr>
                    </a:solidFill>
                  </a:tcPr>
                </a:tc>
                <a:tc>
                  <a:txBody>
                    <a:bodyPr/>
                    <a:lstStyle/>
                    <a:p>
                      <a:pPr algn="l"/>
                      <a:r>
                        <a:rPr lang="en-US" sz="1800" b="0" i="0">
                          <a:solidFill>
                            <a:srgbClr val="403064"/>
                          </a:solidFill>
                          <a:latin typeface="Helvetica" pitchFamily="2" charset="0"/>
                        </a:rPr>
                        <a:t>Orange</a:t>
                      </a:r>
                      <a:r>
                        <a:rPr lang="en-US" sz="1800" b="0" i="0" baseline="0">
                          <a:solidFill>
                            <a:srgbClr val="403064"/>
                          </a:solidFill>
                          <a:latin typeface="Helvetica" pitchFamily="2" charset="0"/>
                        </a:rPr>
                        <a:t> Slices </a:t>
                      </a:r>
                      <a:endParaRPr lang="en-US" sz="1800" b="0" i="0">
                        <a:solidFill>
                          <a:srgbClr val="403064"/>
                        </a:solidFill>
                        <a:latin typeface="Helvetica" pitchFamily="2" charset="0"/>
                      </a:endParaRPr>
                    </a:p>
                  </a:txBody>
                  <a:tcPr marT="137160" marB="137160" anchor="ctr">
                    <a:lnL w="9525" cap="flat" cmpd="sng" algn="ctr">
                      <a:solidFill>
                        <a:schemeClr val="bg1">
                          <a:lumMod val="50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alpha val="40000"/>
                      </a:schemeClr>
                    </a:solidFill>
                  </a:tcPr>
                </a:tc>
                <a:extLst>
                  <a:ext uri="{0D108BD9-81ED-4DB2-BD59-A6C34878D82A}">
                    <a16:rowId xmlns:a16="http://schemas.microsoft.com/office/drawing/2014/main" val="10002"/>
                  </a:ext>
                </a:extLst>
              </a:tr>
              <a:tr h="888284">
                <a:tc>
                  <a:txBody>
                    <a:bodyPr/>
                    <a:lstStyle/>
                    <a:p>
                      <a:pPr algn="l"/>
                      <a:r>
                        <a:rPr lang="en-US" sz="1800" b="1" i="0">
                          <a:solidFill>
                            <a:srgbClr val="403064"/>
                          </a:solidFill>
                          <a:latin typeface="Helvetica" pitchFamily="2" charset="0"/>
                        </a:rPr>
                        <a:t>Meat/Meat Alternate</a:t>
                      </a:r>
                      <a:r>
                        <a:rPr lang="en-US" sz="1800" b="1" i="0" baseline="0">
                          <a:solidFill>
                            <a:srgbClr val="403064"/>
                          </a:solidFill>
                          <a:latin typeface="Helvetica" pitchFamily="2" charset="0"/>
                        </a:rPr>
                        <a:t> </a:t>
                      </a:r>
                      <a:endParaRPr lang="en-US" sz="1800" b="1" i="0">
                        <a:solidFill>
                          <a:srgbClr val="403064"/>
                        </a:solidFill>
                        <a:latin typeface="Helvetica" pitchFamily="2" charset="0"/>
                      </a:endParaRPr>
                    </a:p>
                  </a:txBody>
                  <a:tcPr marT="137160" marB="137160" anchor="ctr">
                    <a:lnL w="12700" cmpd="sng">
                      <a:noFill/>
                    </a:lnL>
                    <a:lnR w="9525" cap="flat" cmpd="sng" algn="ctr">
                      <a:solidFill>
                        <a:schemeClr val="bg1">
                          <a:lumMod val="5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6C6DD"/>
                    </a:solidFill>
                  </a:tcPr>
                </a:tc>
                <a:tc>
                  <a:txBody>
                    <a:bodyPr/>
                    <a:lstStyle/>
                    <a:p>
                      <a:pPr algn="l"/>
                      <a:r>
                        <a:rPr lang="en-US" sz="1800" b="0" i="0">
                          <a:solidFill>
                            <a:srgbClr val="403064"/>
                          </a:solidFill>
                          <a:latin typeface="Helvetica" pitchFamily="2" charset="0"/>
                        </a:rPr>
                        <a:t>Low-Fat</a:t>
                      </a:r>
                      <a:r>
                        <a:rPr lang="en-US" sz="1800" b="0" i="0" baseline="0">
                          <a:solidFill>
                            <a:srgbClr val="403064"/>
                          </a:solidFill>
                          <a:latin typeface="Helvetica" pitchFamily="2" charset="0"/>
                        </a:rPr>
                        <a:t> Cottage Cheese </a:t>
                      </a:r>
                      <a:endParaRPr lang="en-US" sz="1800" b="0" i="0">
                        <a:solidFill>
                          <a:srgbClr val="403064"/>
                        </a:solidFill>
                        <a:latin typeface="Helvetica" pitchFamily="2" charset="0"/>
                      </a:endParaRPr>
                    </a:p>
                  </a:txBody>
                  <a:tcPr marT="137160" marB="137160" anchor="ct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6C6DD"/>
                    </a:solidFill>
                  </a:tcPr>
                </a:tc>
                <a:tc>
                  <a:txBody>
                    <a:bodyPr/>
                    <a:lstStyle/>
                    <a:p>
                      <a:pPr algn="l"/>
                      <a:r>
                        <a:rPr lang="en-US" sz="1800" b="0" i="0">
                          <a:solidFill>
                            <a:srgbClr val="403064"/>
                          </a:solidFill>
                          <a:latin typeface="Helvetica" pitchFamily="2" charset="0"/>
                        </a:rPr>
                        <a:t>Low-Sodium</a:t>
                      </a:r>
                      <a:r>
                        <a:rPr lang="en-US" sz="1800" b="0" i="0" baseline="0">
                          <a:solidFill>
                            <a:srgbClr val="403064"/>
                          </a:solidFill>
                          <a:latin typeface="Helvetica" pitchFamily="2" charset="0"/>
                        </a:rPr>
                        <a:t> Ham </a:t>
                      </a:r>
                      <a:endParaRPr lang="en-US" sz="1800" b="0" i="0">
                        <a:solidFill>
                          <a:srgbClr val="403064"/>
                        </a:solidFill>
                        <a:latin typeface="Helvetica" pitchFamily="2" charset="0"/>
                      </a:endParaRPr>
                    </a:p>
                  </a:txBody>
                  <a:tcPr marT="137160" marB="137160" anchor="ct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6C6DD"/>
                    </a:solidFill>
                  </a:tcPr>
                </a:tc>
                <a:tc>
                  <a:txBody>
                    <a:bodyPr/>
                    <a:lstStyle/>
                    <a:p>
                      <a:pPr algn="l"/>
                      <a:r>
                        <a:rPr lang="en-US" sz="1800" b="0" i="0" dirty="0">
                          <a:solidFill>
                            <a:srgbClr val="403064"/>
                          </a:solidFill>
                          <a:latin typeface="Helvetica" pitchFamily="2" charset="0"/>
                        </a:rPr>
                        <a:t>Scrambled Eggs </a:t>
                      </a:r>
                    </a:p>
                  </a:txBody>
                  <a:tcPr marT="137160" marB="137160" anchor="ctr">
                    <a:lnL w="9525" cap="flat" cmpd="sng" algn="ctr">
                      <a:solidFill>
                        <a:schemeClr val="bg1">
                          <a:lumMod val="50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D6C6DD"/>
                    </a:solidFill>
                  </a:tcPr>
                </a:tc>
                <a:extLst>
                  <a:ext uri="{0D108BD9-81ED-4DB2-BD59-A6C34878D82A}">
                    <a16:rowId xmlns:a16="http://schemas.microsoft.com/office/drawing/2014/main" val="10003"/>
                  </a:ext>
                </a:extLst>
              </a:tr>
            </a:tbl>
          </a:graphicData>
        </a:graphic>
      </p:graphicFrame>
      <p:sp>
        <p:nvSpPr>
          <p:cNvPr id="6" name="TextBox 5">
            <a:extLst>
              <a:ext uri="{FF2B5EF4-FFF2-40B4-BE49-F238E27FC236}">
                <a16:creationId xmlns:a16="http://schemas.microsoft.com/office/drawing/2014/main" id="{549D289A-A499-D5FB-2E3C-89D7A94493C6}"/>
              </a:ext>
            </a:extLst>
          </p:cNvPr>
          <p:cNvSpPr txBox="1"/>
          <p:nvPr/>
        </p:nvSpPr>
        <p:spPr>
          <a:xfrm>
            <a:off x="265429" y="4329632"/>
            <a:ext cx="6039803" cy="300082"/>
          </a:xfrm>
          <a:prstGeom prst="rect">
            <a:avLst/>
          </a:prstGeom>
          <a:noFill/>
        </p:spPr>
        <p:txBody>
          <a:bodyPr wrap="square" rtlCol="0">
            <a:spAutoFit/>
          </a:bodyPr>
          <a:lstStyle/>
          <a:p>
            <a:r>
              <a:rPr lang="en-US" sz="1350" dirty="0">
                <a:latin typeface="Arial" panose="020B0604020202020204" pitchFamily="34" charset="0"/>
                <a:cs typeface="Arial" panose="020B0604020202020204" pitchFamily="34" charset="0"/>
              </a:rPr>
              <a:t>*Serve the milk type that is appropriate for the age of the participant. </a:t>
            </a:r>
          </a:p>
        </p:txBody>
      </p:sp>
      <p:sp>
        <p:nvSpPr>
          <p:cNvPr id="5" name="TextBox 4">
            <a:extLst>
              <a:ext uri="{FF2B5EF4-FFF2-40B4-BE49-F238E27FC236}">
                <a16:creationId xmlns:a16="http://schemas.microsoft.com/office/drawing/2014/main" id="{010A4331-C192-073C-2015-C3C0066CAC53}"/>
              </a:ext>
            </a:extLst>
          </p:cNvPr>
          <p:cNvSpPr txBox="1"/>
          <p:nvPr/>
        </p:nvSpPr>
        <p:spPr>
          <a:xfrm>
            <a:off x="0" y="4666136"/>
            <a:ext cx="9464842" cy="470898"/>
          </a:xfrm>
          <a:prstGeom prst="rect">
            <a:avLst/>
          </a:prstGeom>
          <a:solidFill>
            <a:schemeClr val="bg1"/>
          </a:solidFill>
        </p:spPr>
        <p:txBody>
          <a:bodyPr wrap="square">
            <a:spAutoFit/>
          </a:bodyPr>
          <a:lstStyle/>
          <a:p>
            <a:r>
              <a:rPr lang="en-US" sz="1230" dirty="0">
                <a:latin typeface="Arial" panose="020B0604020202020204" pitchFamily="34" charset="0"/>
                <a:cs typeface="Arial" panose="020B0604020202020204" pitchFamily="34" charset="0"/>
              </a:rPr>
              <a:t>Guidance documents lack the force and effect of law, unless expressly authorized by statute or incorporated into a contract. USDA may not cite, use, or rely on any guidance that is not available through their guidance portal, except to establish historical facts.</a:t>
            </a:r>
          </a:p>
        </p:txBody>
      </p:sp>
    </p:spTree>
    <p:extLst>
      <p:ext uri="{BB962C8B-B14F-4D97-AF65-F5344CB8AC3E}">
        <p14:creationId xmlns:p14="http://schemas.microsoft.com/office/powerpoint/2010/main" val="121508855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1C5866-5CB6-474B-8191-731B88E9A045}"/>
              </a:ext>
            </a:extLst>
          </p:cNvPr>
          <p:cNvSpPr>
            <a:spLocks noGrp="1"/>
          </p:cNvSpPr>
          <p:nvPr>
            <p:ph type="title"/>
          </p:nvPr>
        </p:nvSpPr>
        <p:spPr>
          <a:xfrm>
            <a:off x="114496" y="119786"/>
            <a:ext cx="9029503" cy="475484"/>
          </a:xfrm>
        </p:spPr>
        <p:txBody>
          <a:bodyPr/>
          <a:lstStyle/>
          <a:p>
            <a:pPr algn="ctr"/>
            <a:r>
              <a:rPr lang="en-US" sz="3000" dirty="0">
                <a:latin typeface="Arial" panose="020B0604020202020204" pitchFamily="34" charset="0"/>
                <a:cs typeface="Arial" panose="020B0604020202020204" pitchFamily="34" charset="0"/>
              </a:rPr>
              <a:t>Examples: Combined Meats and Meat Alternates to Meet the Grains Component</a:t>
            </a:r>
          </a:p>
        </p:txBody>
      </p:sp>
      <p:sp>
        <p:nvSpPr>
          <p:cNvPr id="3" name="Rounded Rectangle 2" descr="[Decorative]">
            <a:extLst>
              <a:ext uri="{FF2B5EF4-FFF2-40B4-BE49-F238E27FC236}">
                <a16:creationId xmlns:a16="http://schemas.microsoft.com/office/drawing/2014/main" id="{0EFD7279-966A-5242-B136-9852B335C562}"/>
              </a:ext>
              <a:ext uri="{C183D7F6-B498-43B3-948B-1728B52AA6E4}">
                <adec:decorative xmlns:adec="http://schemas.microsoft.com/office/drawing/2017/decorative" val="0"/>
              </a:ext>
            </a:extLst>
          </p:cNvPr>
          <p:cNvSpPr/>
          <p:nvPr/>
        </p:nvSpPr>
        <p:spPr>
          <a:xfrm>
            <a:off x="248364" y="980322"/>
            <a:ext cx="8647272" cy="3343276"/>
          </a:xfrm>
          <a:prstGeom prst="roundRect">
            <a:avLst>
              <a:gd name="adj" fmla="val 3992"/>
            </a:avLst>
          </a:prstGeom>
          <a:solidFill>
            <a:schemeClr val="bg1"/>
          </a:solidFill>
          <a:ln w="12700">
            <a:solidFill>
              <a:srgbClr val="7030A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Arial" panose="020B0604020202020204" pitchFamily="34" charset="0"/>
              <a:cs typeface="Arial" panose="020B0604020202020204" pitchFamily="34" charset="0"/>
            </a:endParaRPr>
          </a:p>
        </p:txBody>
      </p:sp>
      <p:graphicFrame>
        <p:nvGraphicFramePr>
          <p:cNvPr id="4" name="Table 3" descr="Table">
            <a:extLst>
              <a:ext uri="{FF2B5EF4-FFF2-40B4-BE49-F238E27FC236}">
                <a16:creationId xmlns:a16="http://schemas.microsoft.com/office/drawing/2014/main" id="{12A6ED2A-EA00-8C43-8783-92C95E3D1C16}"/>
              </a:ext>
            </a:extLst>
          </p:cNvPr>
          <p:cNvGraphicFramePr>
            <a:graphicFrameLocks noGrp="1"/>
          </p:cNvGraphicFramePr>
          <p:nvPr>
            <p:extLst>
              <p:ext uri="{D42A27DB-BD31-4B8C-83A1-F6EECF244321}">
                <p14:modId xmlns:p14="http://schemas.microsoft.com/office/powerpoint/2010/main" val="1288294951"/>
              </p:ext>
            </p:extLst>
          </p:nvPr>
        </p:nvGraphicFramePr>
        <p:xfrm>
          <a:off x="349757" y="1035854"/>
          <a:ext cx="8444485" cy="3232211"/>
        </p:xfrm>
        <a:graphic>
          <a:graphicData uri="http://schemas.openxmlformats.org/drawingml/2006/table">
            <a:tbl>
              <a:tblPr firstRow="1" bandRow="1">
                <a:tableStyleId>{C4B1156A-380E-4F78-BDF5-A606A8083BF9}</a:tableStyleId>
              </a:tblPr>
              <a:tblGrid>
                <a:gridCol w="2189675">
                  <a:extLst>
                    <a:ext uri="{9D8B030D-6E8A-4147-A177-3AD203B41FA5}">
                      <a16:colId xmlns:a16="http://schemas.microsoft.com/office/drawing/2014/main" val="20000"/>
                    </a:ext>
                  </a:extLst>
                </a:gridCol>
                <a:gridCol w="2278933">
                  <a:extLst>
                    <a:ext uri="{9D8B030D-6E8A-4147-A177-3AD203B41FA5}">
                      <a16:colId xmlns:a16="http://schemas.microsoft.com/office/drawing/2014/main" val="20001"/>
                    </a:ext>
                  </a:extLst>
                </a:gridCol>
                <a:gridCol w="1882961">
                  <a:extLst>
                    <a:ext uri="{9D8B030D-6E8A-4147-A177-3AD203B41FA5}">
                      <a16:colId xmlns:a16="http://schemas.microsoft.com/office/drawing/2014/main" val="20002"/>
                    </a:ext>
                  </a:extLst>
                </a:gridCol>
                <a:gridCol w="2092916">
                  <a:extLst>
                    <a:ext uri="{9D8B030D-6E8A-4147-A177-3AD203B41FA5}">
                      <a16:colId xmlns:a16="http://schemas.microsoft.com/office/drawing/2014/main" val="20003"/>
                    </a:ext>
                  </a:extLst>
                </a:gridCol>
              </a:tblGrid>
              <a:tr h="4572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b="1" i="0">
                          <a:solidFill>
                            <a:schemeClr val="bg1"/>
                          </a:solidFill>
                          <a:latin typeface="Helvetica" pitchFamily="2" charset="0"/>
                        </a:rPr>
                        <a:t>Example</a:t>
                      </a:r>
                    </a:p>
                  </a:txBody>
                  <a:tcPr anchor="ctr">
                    <a:lnL w="12700" cmpd="sng">
                      <a:noFill/>
                    </a:lnL>
                    <a:lnR w="9525"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403064"/>
                    </a:solidFill>
                  </a:tcPr>
                </a:tc>
                <a:tc>
                  <a:txBody>
                    <a:bodyPr/>
                    <a:lstStyle/>
                    <a:p>
                      <a:pPr algn="ctr"/>
                      <a:r>
                        <a:rPr lang="en-US" sz="2400" b="1" i="0">
                          <a:solidFill>
                            <a:schemeClr val="bg1"/>
                          </a:solidFill>
                          <a:latin typeface="Helvetica" pitchFamily="2" charset="0"/>
                        </a:rPr>
                        <a:t>Example</a:t>
                      </a:r>
                      <a:r>
                        <a:rPr lang="en-US" sz="2400" b="1" i="0" baseline="0">
                          <a:solidFill>
                            <a:schemeClr val="bg1"/>
                          </a:solidFill>
                          <a:latin typeface="Helvetica" pitchFamily="2" charset="0"/>
                        </a:rPr>
                        <a:t> 1</a:t>
                      </a:r>
                      <a:endParaRPr lang="en-US" sz="2400" b="1" i="0">
                        <a:solidFill>
                          <a:schemeClr val="bg1"/>
                        </a:solidFill>
                        <a:latin typeface="Helvetica" pitchFamily="2" charset="0"/>
                      </a:endParaRP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403064"/>
                    </a:solidFill>
                  </a:tcPr>
                </a:tc>
                <a:tc>
                  <a:txBody>
                    <a:bodyPr/>
                    <a:lstStyle/>
                    <a:p>
                      <a:pPr algn="ctr"/>
                      <a:r>
                        <a:rPr lang="en-US" sz="2400" b="1" i="0">
                          <a:solidFill>
                            <a:schemeClr val="bg1"/>
                          </a:solidFill>
                          <a:latin typeface="Helvetica" pitchFamily="2" charset="0"/>
                        </a:rPr>
                        <a:t>Example 2</a:t>
                      </a: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403064"/>
                    </a:solidFill>
                  </a:tcPr>
                </a:tc>
                <a:tc>
                  <a:txBody>
                    <a:bodyPr/>
                    <a:lstStyle/>
                    <a:p>
                      <a:pPr algn="ctr"/>
                      <a:r>
                        <a:rPr lang="en-US" sz="2400" b="1" i="0">
                          <a:solidFill>
                            <a:schemeClr val="bg1"/>
                          </a:solidFill>
                          <a:latin typeface="Helvetica" pitchFamily="2" charset="0"/>
                        </a:rPr>
                        <a:t>Example 3 </a:t>
                      </a:r>
                    </a:p>
                  </a:txBody>
                  <a:tcPr anchor="ctr">
                    <a:lnL w="9525"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403064"/>
                    </a:solidFill>
                  </a:tcPr>
                </a:tc>
                <a:extLst>
                  <a:ext uri="{0D108BD9-81ED-4DB2-BD59-A6C34878D82A}">
                    <a16:rowId xmlns:a16="http://schemas.microsoft.com/office/drawing/2014/main" val="10000"/>
                  </a:ext>
                </a:extLst>
              </a:tr>
              <a:tr h="613992">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i="0">
                          <a:solidFill>
                            <a:srgbClr val="403064"/>
                          </a:solidFill>
                          <a:latin typeface="Helvetica" pitchFamily="2" charset="0"/>
                        </a:rPr>
                        <a:t>Milk</a:t>
                      </a:r>
                    </a:p>
                  </a:txBody>
                  <a:tcPr marT="137160" marB="137160" anchor="ctr">
                    <a:lnL w="12700" cmpd="sng">
                      <a:noFill/>
                    </a:lnL>
                    <a:lnR w="9525" cap="flat" cmpd="sng" algn="ctr">
                      <a:solidFill>
                        <a:schemeClr val="bg1">
                          <a:lumMod val="5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6C6DD"/>
                    </a:solidFill>
                  </a:tcPr>
                </a:tc>
                <a:tc>
                  <a:txBody>
                    <a:bodyPr/>
                    <a:lstStyle/>
                    <a:p>
                      <a:pPr algn="l"/>
                      <a:r>
                        <a:rPr lang="en-US" sz="1800" b="0" i="0" baseline="0">
                          <a:solidFill>
                            <a:srgbClr val="403064"/>
                          </a:solidFill>
                          <a:latin typeface="Helvetica" pitchFamily="2" charset="0"/>
                        </a:rPr>
                        <a:t>*Milk</a:t>
                      </a:r>
                      <a:endParaRPr lang="en-US" sz="1800" b="0" i="0">
                        <a:solidFill>
                          <a:srgbClr val="403064"/>
                        </a:solidFill>
                        <a:latin typeface="Helvetica" pitchFamily="2" charset="0"/>
                      </a:endParaRPr>
                    </a:p>
                  </a:txBody>
                  <a:tcPr marT="137160" marB="137160" anchor="ct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6C6DD"/>
                    </a:solidFill>
                  </a:tcPr>
                </a:tc>
                <a:tc>
                  <a:txBody>
                    <a:bodyPr/>
                    <a:lstStyle/>
                    <a:p>
                      <a:pPr algn="l"/>
                      <a:r>
                        <a:rPr lang="en-US" sz="1800" b="0" i="0" baseline="0">
                          <a:solidFill>
                            <a:srgbClr val="403064"/>
                          </a:solidFill>
                          <a:latin typeface="Helvetica" pitchFamily="2" charset="0"/>
                        </a:rPr>
                        <a:t>*Milk</a:t>
                      </a:r>
                      <a:endParaRPr lang="en-US" sz="1800" b="0" i="0">
                        <a:solidFill>
                          <a:srgbClr val="403064"/>
                        </a:solidFill>
                        <a:latin typeface="Helvetica" pitchFamily="2" charset="0"/>
                      </a:endParaRPr>
                    </a:p>
                  </a:txBody>
                  <a:tcPr marT="137160" marB="137160" anchor="ct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6C6DD"/>
                    </a:solidFill>
                  </a:tcPr>
                </a:tc>
                <a:tc>
                  <a:txBody>
                    <a:bodyPr/>
                    <a:lstStyle/>
                    <a:p>
                      <a:pPr algn="l"/>
                      <a:r>
                        <a:rPr lang="en-US" sz="1800" b="0" i="0" baseline="0">
                          <a:solidFill>
                            <a:srgbClr val="403064"/>
                          </a:solidFill>
                          <a:latin typeface="Helvetica" pitchFamily="2" charset="0"/>
                        </a:rPr>
                        <a:t>*Milk </a:t>
                      </a:r>
                      <a:endParaRPr lang="en-US" sz="1800" b="0" i="0">
                        <a:solidFill>
                          <a:srgbClr val="403064"/>
                        </a:solidFill>
                        <a:latin typeface="Helvetica" pitchFamily="2" charset="0"/>
                      </a:endParaRPr>
                    </a:p>
                  </a:txBody>
                  <a:tcPr marT="137160" marB="137160" anchor="ctr">
                    <a:lnL w="9525" cap="flat" cmpd="sng" algn="ctr">
                      <a:solidFill>
                        <a:schemeClr val="bg1">
                          <a:lumMod val="50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D6C6DD"/>
                    </a:solidFill>
                  </a:tcPr>
                </a:tc>
                <a:extLst>
                  <a:ext uri="{0D108BD9-81ED-4DB2-BD59-A6C34878D82A}">
                    <a16:rowId xmlns:a16="http://schemas.microsoft.com/office/drawing/2014/main" val="10001"/>
                  </a:ext>
                </a:extLst>
              </a:tr>
              <a:tr h="789419">
                <a:tc>
                  <a:txBody>
                    <a:bodyPr/>
                    <a:lstStyle/>
                    <a:p>
                      <a:pPr algn="l"/>
                      <a:r>
                        <a:rPr lang="en-US" sz="1800" b="1" i="0">
                          <a:solidFill>
                            <a:srgbClr val="403064"/>
                          </a:solidFill>
                          <a:latin typeface="Helvetica" pitchFamily="2" charset="0"/>
                        </a:rPr>
                        <a:t>Vegetable/</a:t>
                      </a:r>
                      <a:r>
                        <a:rPr lang="en-US" sz="1800" b="1" i="0" baseline="0">
                          <a:solidFill>
                            <a:srgbClr val="403064"/>
                          </a:solidFill>
                          <a:latin typeface="Helvetica" pitchFamily="2" charset="0"/>
                        </a:rPr>
                        <a:t> Fruit</a:t>
                      </a:r>
                      <a:endParaRPr lang="en-US" sz="1800" b="1" i="0">
                        <a:solidFill>
                          <a:srgbClr val="403064"/>
                        </a:solidFill>
                        <a:latin typeface="Helvetica" pitchFamily="2" charset="0"/>
                      </a:endParaRPr>
                    </a:p>
                  </a:txBody>
                  <a:tcPr marT="137160" marB="137160" anchor="ctr">
                    <a:lnL w="12700" cmpd="sng">
                      <a:noFill/>
                    </a:lnL>
                    <a:lnR w="9525" cap="flat" cmpd="sng" algn="ctr">
                      <a:solidFill>
                        <a:schemeClr val="bg1">
                          <a:lumMod val="5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alpha val="40000"/>
                      </a:schemeClr>
                    </a:solidFill>
                  </a:tcPr>
                </a:tc>
                <a:tc>
                  <a:txBody>
                    <a:bodyPr/>
                    <a:lstStyle/>
                    <a:p>
                      <a:pPr algn="l"/>
                      <a:r>
                        <a:rPr lang="en-US" sz="1800" b="0" i="0">
                          <a:solidFill>
                            <a:srgbClr val="403064"/>
                          </a:solidFill>
                          <a:latin typeface="Helvetica" pitchFamily="2" charset="0"/>
                        </a:rPr>
                        <a:t>Mixed Berries</a:t>
                      </a:r>
                    </a:p>
                  </a:txBody>
                  <a:tcPr marT="137160" marB="137160" anchor="ct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alpha val="40000"/>
                      </a:schemeClr>
                    </a:solidFill>
                  </a:tcPr>
                </a:tc>
                <a:tc>
                  <a:txBody>
                    <a:bodyPr/>
                    <a:lstStyle/>
                    <a:p>
                      <a:pPr algn="l"/>
                      <a:r>
                        <a:rPr lang="en-US" sz="1800" b="0" i="0">
                          <a:solidFill>
                            <a:srgbClr val="403064"/>
                          </a:solidFill>
                          <a:latin typeface="Helvetica" pitchFamily="2" charset="0"/>
                        </a:rPr>
                        <a:t>Melon</a:t>
                      </a:r>
                      <a:r>
                        <a:rPr lang="en-US" sz="1800" b="0" i="0" baseline="0">
                          <a:solidFill>
                            <a:srgbClr val="403064"/>
                          </a:solidFill>
                          <a:latin typeface="Helvetica" pitchFamily="2" charset="0"/>
                        </a:rPr>
                        <a:t> Cubes </a:t>
                      </a:r>
                      <a:endParaRPr lang="en-US" sz="1800" b="0" i="0">
                        <a:solidFill>
                          <a:srgbClr val="403064"/>
                        </a:solidFill>
                        <a:latin typeface="Helvetica" pitchFamily="2" charset="0"/>
                      </a:endParaRPr>
                    </a:p>
                  </a:txBody>
                  <a:tcPr marT="137160" marB="137160" anchor="ct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alpha val="40000"/>
                      </a:schemeClr>
                    </a:solidFill>
                  </a:tcPr>
                </a:tc>
                <a:tc>
                  <a:txBody>
                    <a:bodyPr/>
                    <a:lstStyle/>
                    <a:p>
                      <a:pPr algn="l"/>
                      <a:r>
                        <a:rPr lang="en-US" sz="1800" b="0" i="0" dirty="0">
                          <a:solidFill>
                            <a:srgbClr val="403064"/>
                          </a:solidFill>
                          <a:latin typeface="Helvetica" pitchFamily="2" charset="0"/>
                        </a:rPr>
                        <a:t>Orange</a:t>
                      </a:r>
                      <a:r>
                        <a:rPr lang="en-US" sz="1800" b="0" i="0" baseline="0" dirty="0">
                          <a:solidFill>
                            <a:srgbClr val="403064"/>
                          </a:solidFill>
                          <a:latin typeface="Helvetica" pitchFamily="2" charset="0"/>
                        </a:rPr>
                        <a:t> Slices </a:t>
                      </a:r>
                      <a:endParaRPr lang="en-US" sz="1800" b="0" i="0" dirty="0">
                        <a:solidFill>
                          <a:srgbClr val="403064"/>
                        </a:solidFill>
                        <a:latin typeface="Helvetica" pitchFamily="2" charset="0"/>
                      </a:endParaRPr>
                    </a:p>
                  </a:txBody>
                  <a:tcPr marT="137160" marB="137160" anchor="ctr">
                    <a:lnL w="9525" cap="flat" cmpd="sng" algn="ctr">
                      <a:solidFill>
                        <a:schemeClr val="bg1">
                          <a:lumMod val="50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alpha val="40000"/>
                      </a:schemeClr>
                    </a:solidFill>
                  </a:tcPr>
                </a:tc>
                <a:extLst>
                  <a:ext uri="{0D108BD9-81ED-4DB2-BD59-A6C34878D82A}">
                    <a16:rowId xmlns:a16="http://schemas.microsoft.com/office/drawing/2014/main" val="10002"/>
                  </a:ext>
                </a:extLst>
              </a:tr>
              <a:tr h="1371600">
                <a:tc>
                  <a:txBody>
                    <a:bodyPr/>
                    <a:lstStyle/>
                    <a:p>
                      <a:pPr algn="l"/>
                      <a:r>
                        <a:rPr lang="en-US" sz="1800" b="1" i="0">
                          <a:solidFill>
                            <a:srgbClr val="403064"/>
                          </a:solidFill>
                          <a:latin typeface="Helvetica" pitchFamily="2" charset="0"/>
                        </a:rPr>
                        <a:t>Meat/Meat Alternate</a:t>
                      </a:r>
                      <a:r>
                        <a:rPr lang="en-US" sz="1800" b="1" i="0" baseline="0">
                          <a:solidFill>
                            <a:srgbClr val="403064"/>
                          </a:solidFill>
                          <a:latin typeface="Helvetica" pitchFamily="2" charset="0"/>
                        </a:rPr>
                        <a:t> </a:t>
                      </a:r>
                      <a:endParaRPr lang="en-US" sz="1800" b="1" i="0">
                        <a:solidFill>
                          <a:srgbClr val="403064"/>
                        </a:solidFill>
                        <a:latin typeface="Helvetica" pitchFamily="2" charset="0"/>
                      </a:endParaRPr>
                    </a:p>
                  </a:txBody>
                  <a:tcPr marT="137160" marB="137160" anchor="ctr">
                    <a:lnL w="12700" cmpd="sng">
                      <a:noFill/>
                    </a:lnL>
                    <a:lnR w="9525" cap="flat" cmpd="sng" algn="ctr">
                      <a:solidFill>
                        <a:schemeClr val="bg1">
                          <a:lumMod val="5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6C6DD"/>
                    </a:solidFill>
                  </a:tcPr>
                </a:tc>
                <a:tc>
                  <a:txBody>
                    <a:bodyPr/>
                    <a:lstStyle/>
                    <a:p>
                      <a:pPr algn="l"/>
                      <a:r>
                        <a:rPr lang="en-US" sz="1800" b="0" i="0">
                          <a:solidFill>
                            <a:srgbClr val="403064"/>
                          </a:solidFill>
                          <a:latin typeface="Helvetica" pitchFamily="2" charset="0"/>
                        </a:rPr>
                        <a:t>Low-Fat Cottage Cheese with Chopped Sunflower Seeds  </a:t>
                      </a:r>
                    </a:p>
                  </a:txBody>
                  <a:tcPr marT="137160" marB="137160" anchor="ct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6C6DD"/>
                    </a:solidFill>
                  </a:tcPr>
                </a:tc>
                <a:tc>
                  <a:txBody>
                    <a:bodyPr/>
                    <a:lstStyle/>
                    <a:p>
                      <a:pPr algn="l"/>
                      <a:r>
                        <a:rPr lang="en-US" sz="1800" b="0" i="0">
                          <a:solidFill>
                            <a:srgbClr val="403064"/>
                          </a:solidFill>
                          <a:latin typeface="Helvetica" pitchFamily="2" charset="0"/>
                        </a:rPr>
                        <a:t>Ham and </a:t>
                      </a:r>
                      <a:br>
                        <a:rPr lang="en-US" sz="1800" b="0" i="0">
                          <a:solidFill>
                            <a:srgbClr val="403064"/>
                          </a:solidFill>
                          <a:latin typeface="Helvetica" pitchFamily="2" charset="0"/>
                        </a:rPr>
                      </a:br>
                      <a:r>
                        <a:rPr lang="en-US" sz="1800" b="0" i="0">
                          <a:solidFill>
                            <a:srgbClr val="403064"/>
                          </a:solidFill>
                          <a:latin typeface="Helvetica" pitchFamily="2" charset="0"/>
                        </a:rPr>
                        <a:t>Cheese Roll-ups </a:t>
                      </a:r>
                    </a:p>
                  </a:txBody>
                  <a:tcPr marT="137160" marB="137160" anchor="ct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6C6DD"/>
                    </a:solidFill>
                  </a:tcPr>
                </a:tc>
                <a:tc>
                  <a:txBody>
                    <a:bodyPr/>
                    <a:lstStyle/>
                    <a:p>
                      <a:pPr algn="l"/>
                      <a:r>
                        <a:rPr lang="en-US" sz="1800" b="0" i="0" dirty="0">
                          <a:solidFill>
                            <a:srgbClr val="403064"/>
                          </a:solidFill>
                          <a:latin typeface="Helvetica" pitchFamily="2" charset="0"/>
                        </a:rPr>
                        <a:t>Scrambled Eggs with</a:t>
                      </a:r>
                      <a:r>
                        <a:rPr lang="en-US" sz="1800" b="0" i="0" baseline="0" dirty="0">
                          <a:solidFill>
                            <a:srgbClr val="403064"/>
                          </a:solidFill>
                          <a:latin typeface="Helvetica" pitchFamily="2" charset="0"/>
                        </a:rPr>
                        <a:t> Cheese</a:t>
                      </a:r>
                      <a:r>
                        <a:rPr lang="en-US" sz="1800" b="0" i="0" dirty="0">
                          <a:solidFill>
                            <a:srgbClr val="403064"/>
                          </a:solidFill>
                          <a:latin typeface="Helvetica" pitchFamily="2" charset="0"/>
                        </a:rPr>
                        <a:t> </a:t>
                      </a:r>
                    </a:p>
                  </a:txBody>
                  <a:tcPr marT="137160" marB="137160" anchor="ctr">
                    <a:lnL w="9525" cap="flat" cmpd="sng" algn="ctr">
                      <a:solidFill>
                        <a:schemeClr val="bg1">
                          <a:lumMod val="50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D6C6DD"/>
                    </a:solidFill>
                  </a:tcPr>
                </a:tc>
                <a:extLst>
                  <a:ext uri="{0D108BD9-81ED-4DB2-BD59-A6C34878D82A}">
                    <a16:rowId xmlns:a16="http://schemas.microsoft.com/office/drawing/2014/main" val="10003"/>
                  </a:ext>
                </a:extLst>
              </a:tr>
            </a:tbl>
          </a:graphicData>
        </a:graphic>
      </p:graphicFrame>
      <p:sp>
        <p:nvSpPr>
          <p:cNvPr id="6" name="TextBox 5">
            <a:extLst>
              <a:ext uri="{FF2B5EF4-FFF2-40B4-BE49-F238E27FC236}">
                <a16:creationId xmlns:a16="http://schemas.microsoft.com/office/drawing/2014/main" id="{5A13743E-B8F8-3850-5B1B-1E2F3DD39355}"/>
              </a:ext>
            </a:extLst>
          </p:cNvPr>
          <p:cNvSpPr txBox="1"/>
          <p:nvPr/>
        </p:nvSpPr>
        <p:spPr>
          <a:xfrm>
            <a:off x="231987" y="4350663"/>
            <a:ext cx="6062472" cy="300082"/>
          </a:xfrm>
          <a:prstGeom prst="rect">
            <a:avLst/>
          </a:prstGeom>
          <a:noFill/>
        </p:spPr>
        <p:txBody>
          <a:bodyPr wrap="square" rtlCol="0">
            <a:spAutoFit/>
          </a:bodyPr>
          <a:lstStyle/>
          <a:p>
            <a:r>
              <a:rPr lang="en-US" sz="1350" dirty="0">
                <a:solidFill>
                  <a:prstClr val="black"/>
                </a:solidFill>
                <a:latin typeface="Arial" panose="020B0604020202020204" pitchFamily="34" charset="0"/>
                <a:cs typeface="Arial" panose="020B0604020202020204" pitchFamily="34" charset="0"/>
              </a:rPr>
              <a:t>*Serve the milk type that is appropriate for the age of the participant. </a:t>
            </a:r>
          </a:p>
        </p:txBody>
      </p:sp>
      <p:sp>
        <p:nvSpPr>
          <p:cNvPr id="5" name="TextBox 4">
            <a:extLst>
              <a:ext uri="{FF2B5EF4-FFF2-40B4-BE49-F238E27FC236}">
                <a16:creationId xmlns:a16="http://schemas.microsoft.com/office/drawing/2014/main" id="{DCACB96E-46F4-7CF8-6F6D-E92479E79D8F}"/>
              </a:ext>
            </a:extLst>
          </p:cNvPr>
          <p:cNvSpPr txBox="1"/>
          <p:nvPr/>
        </p:nvSpPr>
        <p:spPr>
          <a:xfrm>
            <a:off x="0" y="4650094"/>
            <a:ext cx="9464842" cy="470898"/>
          </a:xfrm>
          <a:prstGeom prst="rect">
            <a:avLst/>
          </a:prstGeom>
          <a:solidFill>
            <a:schemeClr val="bg1"/>
          </a:solidFill>
        </p:spPr>
        <p:txBody>
          <a:bodyPr wrap="square">
            <a:spAutoFit/>
          </a:bodyPr>
          <a:lstStyle/>
          <a:p>
            <a:r>
              <a:rPr lang="en-US" sz="1230" dirty="0">
                <a:latin typeface="Arial" panose="020B0604020202020204" pitchFamily="34" charset="0"/>
                <a:cs typeface="Arial" panose="020B0604020202020204" pitchFamily="34" charset="0"/>
              </a:rPr>
              <a:t>Guidance documents lack the force and effect of law, unless expressly authorized by statute or incorporated into a contract. USDA may not cite, use, or rely on any guidance that is not available through their guidance portal, except to establish historical facts.</a:t>
            </a:r>
          </a:p>
        </p:txBody>
      </p:sp>
    </p:spTree>
    <p:extLst>
      <p:ext uri="{BB962C8B-B14F-4D97-AF65-F5344CB8AC3E}">
        <p14:creationId xmlns:p14="http://schemas.microsoft.com/office/powerpoint/2010/main" val="27589504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1C5866-5CB6-474B-8191-731B88E9A045}"/>
              </a:ext>
            </a:extLst>
          </p:cNvPr>
          <p:cNvSpPr>
            <a:spLocks noGrp="1"/>
          </p:cNvSpPr>
          <p:nvPr>
            <p:ph type="title"/>
          </p:nvPr>
        </p:nvSpPr>
        <p:spPr>
          <a:xfrm>
            <a:off x="177362" y="61685"/>
            <a:ext cx="8789276" cy="475484"/>
          </a:xfrm>
        </p:spPr>
        <p:txBody>
          <a:bodyPr/>
          <a:lstStyle/>
          <a:p>
            <a:pPr algn="ctr"/>
            <a:r>
              <a:rPr lang="en-US">
                <a:latin typeface="Arial" panose="020B0604020202020204" pitchFamily="34" charset="0"/>
                <a:cs typeface="Arial" panose="020B0604020202020204" pitchFamily="34" charset="0"/>
              </a:rPr>
              <a:t>Meats and Meat Alternates Combined </a:t>
            </a:r>
            <a:br>
              <a:rPr lang="en-US">
                <a:latin typeface="Arial" panose="020B0604020202020204" pitchFamily="34" charset="0"/>
                <a:cs typeface="Arial" panose="020B0604020202020204" pitchFamily="34" charset="0"/>
              </a:rPr>
            </a:br>
            <a:r>
              <a:rPr lang="en-US">
                <a:latin typeface="Arial" panose="020B0604020202020204" pitchFamily="34" charset="0"/>
                <a:cs typeface="Arial" panose="020B0604020202020204" pitchFamily="34" charset="0"/>
              </a:rPr>
              <a:t>with Other Components </a:t>
            </a:r>
          </a:p>
        </p:txBody>
      </p:sp>
      <p:sp>
        <p:nvSpPr>
          <p:cNvPr id="3" name="Rounded Rectangle 2" descr="[Decorative]">
            <a:extLst>
              <a:ext uri="{FF2B5EF4-FFF2-40B4-BE49-F238E27FC236}">
                <a16:creationId xmlns:a16="http://schemas.microsoft.com/office/drawing/2014/main" id="{0EFD7279-966A-5242-B136-9852B335C562}"/>
              </a:ext>
              <a:ext uri="{C183D7F6-B498-43B3-948B-1728B52AA6E4}">
                <adec:decorative xmlns:adec="http://schemas.microsoft.com/office/drawing/2017/decorative" val="0"/>
              </a:ext>
            </a:extLst>
          </p:cNvPr>
          <p:cNvSpPr/>
          <p:nvPr/>
        </p:nvSpPr>
        <p:spPr>
          <a:xfrm>
            <a:off x="210948" y="965883"/>
            <a:ext cx="8789276" cy="3044643"/>
          </a:xfrm>
          <a:prstGeom prst="roundRect">
            <a:avLst>
              <a:gd name="adj" fmla="val 6424"/>
            </a:avLst>
          </a:prstGeom>
          <a:solidFill>
            <a:schemeClr val="bg1"/>
          </a:solidFill>
          <a:ln w="12700">
            <a:solidFill>
              <a:srgbClr val="7030A0"/>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Arial" panose="020B0604020202020204" pitchFamily="34" charset="0"/>
              <a:cs typeface="Arial" panose="020B0604020202020204" pitchFamily="34" charset="0"/>
            </a:endParaRPr>
          </a:p>
        </p:txBody>
      </p:sp>
      <p:graphicFrame>
        <p:nvGraphicFramePr>
          <p:cNvPr id="4" name="Table 3" descr="Table">
            <a:extLst>
              <a:ext uri="{FF2B5EF4-FFF2-40B4-BE49-F238E27FC236}">
                <a16:creationId xmlns:a16="http://schemas.microsoft.com/office/drawing/2014/main" id="{12A6ED2A-EA00-8C43-8783-92C95E3D1C16}"/>
              </a:ext>
            </a:extLst>
          </p:cNvPr>
          <p:cNvGraphicFramePr>
            <a:graphicFrameLocks noGrp="1"/>
          </p:cNvGraphicFramePr>
          <p:nvPr>
            <p:extLst>
              <p:ext uri="{D42A27DB-BD31-4B8C-83A1-F6EECF244321}">
                <p14:modId xmlns:p14="http://schemas.microsoft.com/office/powerpoint/2010/main" val="4254474638"/>
              </p:ext>
            </p:extLst>
          </p:nvPr>
        </p:nvGraphicFramePr>
        <p:xfrm>
          <a:off x="358030" y="1160665"/>
          <a:ext cx="8542937" cy="2849861"/>
        </p:xfrm>
        <a:graphic>
          <a:graphicData uri="http://schemas.openxmlformats.org/drawingml/2006/table">
            <a:tbl>
              <a:tblPr firstRow="1" bandRow="1">
                <a:tableStyleId>{C4B1156A-380E-4F78-BDF5-A606A8083BF9}</a:tableStyleId>
              </a:tblPr>
              <a:tblGrid>
                <a:gridCol w="2578302">
                  <a:extLst>
                    <a:ext uri="{9D8B030D-6E8A-4147-A177-3AD203B41FA5}">
                      <a16:colId xmlns:a16="http://schemas.microsoft.com/office/drawing/2014/main" val="20000"/>
                    </a:ext>
                  </a:extLst>
                </a:gridCol>
                <a:gridCol w="1960687">
                  <a:extLst>
                    <a:ext uri="{9D8B030D-6E8A-4147-A177-3AD203B41FA5}">
                      <a16:colId xmlns:a16="http://schemas.microsoft.com/office/drawing/2014/main" val="20001"/>
                    </a:ext>
                  </a:extLst>
                </a:gridCol>
                <a:gridCol w="2197692">
                  <a:extLst>
                    <a:ext uri="{9D8B030D-6E8A-4147-A177-3AD203B41FA5}">
                      <a16:colId xmlns:a16="http://schemas.microsoft.com/office/drawing/2014/main" val="20002"/>
                    </a:ext>
                  </a:extLst>
                </a:gridCol>
                <a:gridCol w="1806256">
                  <a:extLst>
                    <a:ext uri="{9D8B030D-6E8A-4147-A177-3AD203B41FA5}">
                      <a16:colId xmlns:a16="http://schemas.microsoft.com/office/drawing/2014/main" val="20003"/>
                    </a:ext>
                  </a:extLst>
                </a:gridCol>
              </a:tblGrid>
              <a:tr h="57554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2400" b="1" i="0">
                          <a:solidFill>
                            <a:schemeClr val="bg1"/>
                          </a:solidFill>
                          <a:latin typeface="Helvetica" pitchFamily="2" charset="0"/>
                        </a:rPr>
                        <a:t>Example</a:t>
                      </a:r>
                    </a:p>
                  </a:txBody>
                  <a:tcPr anchor="ctr">
                    <a:lnL w="12700" cmpd="sng">
                      <a:noFill/>
                    </a:lnL>
                    <a:lnR w="9525"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403064"/>
                    </a:solidFill>
                  </a:tcPr>
                </a:tc>
                <a:tc>
                  <a:txBody>
                    <a:bodyPr/>
                    <a:lstStyle/>
                    <a:p>
                      <a:pPr algn="ctr"/>
                      <a:r>
                        <a:rPr lang="en-US" sz="2400" b="1" i="0">
                          <a:solidFill>
                            <a:schemeClr val="bg1"/>
                          </a:solidFill>
                          <a:latin typeface="Helvetica" pitchFamily="2" charset="0"/>
                        </a:rPr>
                        <a:t>Example</a:t>
                      </a:r>
                      <a:r>
                        <a:rPr lang="en-US" sz="2400" b="1" i="0" baseline="0">
                          <a:solidFill>
                            <a:schemeClr val="bg1"/>
                          </a:solidFill>
                          <a:latin typeface="Helvetica" pitchFamily="2" charset="0"/>
                        </a:rPr>
                        <a:t> 1</a:t>
                      </a:r>
                      <a:endParaRPr lang="en-US" sz="2400" b="1" i="0">
                        <a:solidFill>
                          <a:schemeClr val="bg1"/>
                        </a:solidFill>
                        <a:latin typeface="Helvetica" pitchFamily="2" charset="0"/>
                      </a:endParaRP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403064"/>
                    </a:solidFill>
                  </a:tcPr>
                </a:tc>
                <a:tc>
                  <a:txBody>
                    <a:bodyPr/>
                    <a:lstStyle/>
                    <a:p>
                      <a:pPr algn="ctr"/>
                      <a:r>
                        <a:rPr lang="en-US" sz="2400" b="1" i="0">
                          <a:solidFill>
                            <a:schemeClr val="bg1"/>
                          </a:solidFill>
                          <a:latin typeface="Helvetica" pitchFamily="2" charset="0"/>
                        </a:rPr>
                        <a:t>Example 2</a:t>
                      </a:r>
                    </a:p>
                  </a:txBody>
                  <a:tcPr anchor="ctr">
                    <a:lnL w="9525" cap="flat" cmpd="sng" algn="ctr">
                      <a:solidFill>
                        <a:schemeClr val="bg1"/>
                      </a:solidFill>
                      <a:prstDash val="solid"/>
                      <a:round/>
                      <a:headEnd type="none" w="med" len="med"/>
                      <a:tailEnd type="none" w="med" len="med"/>
                    </a:lnL>
                    <a:lnR w="9525"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403064"/>
                    </a:solidFill>
                  </a:tcPr>
                </a:tc>
                <a:tc>
                  <a:txBody>
                    <a:bodyPr/>
                    <a:lstStyle/>
                    <a:p>
                      <a:pPr algn="ctr"/>
                      <a:r>
                        <a:rPr lang="en-US" sz="2400" b="1" i="0">
                          <a:solidFill>
                            <a:schemeClr val="bg1"/>
                          </a:solidFill>
                          <a:latin typeface="Helvetica" pitchFamily="2" charset="0"/>
                        </a:rPr>
                        <a:t>Example 3 </a:t>
                      </a:r>
                    </a:p>
                  </a:txBody>
                  <a:tcPr anchor="ctr">
                    <a:lnL w="9525"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403064"/>
                    </a:solidFill>
                  </a:tcPr>
                </a:tc>
                <a:extLst>
                  <a:ext uri="{0D108BD9-81ED-4DB2-BD59-A6C34878D82A}">
                    <a16:rowId xmlns:a16="http://schemas.microsoft.com/office/drawing/2014/main" val="10000"/>
                  </a:ext>
                </a:extLst>
              </a:tr>
              <a:tr h="593038">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800" b="1" i="0">
                          <a:solidFill>
                            <a:srgbClr val="403064"/>
                          </a:solidFill>
                          <a:latin typeface="Helvetica" pitchFamily="2" charset="0"/>
                        </a:rPr>
                        <a:t>Milk</a:t>
                      </a:r>
                    </a:p>
                  </a:txBody>
                  <a:tcPr marT="137160" marB="137160" anchor="ctr">
                    <a:lnL w="12700" cmpd="sng">
                      <a:noFill/>
                    </a:lnL>
                    <a:lnR w="9525" cap="flat" cmpd="sng" algn="ctr">
                      <a:solidFill>
                        <a:schemeClr val="bg1">
                          <a:lumMod val="5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6C6DD"/>
                    </a:solidFill>
                  </a:tcPr>
                </a:tc>
                <a:tc>
                  <a:txBody>
                    <a:bodyPr/>
                    <a:lstStyle/>
                    <a:p>
                      <a:pPr algn="l"/>
                      <a:r>
                        <a:rPr lang="en-US" sz="1800" b="0" i="0" baseline="0">
                          <a:solidFill>
                            <a:srgbClr val="403064"/>
                          </a:solidFill>
                          <a:latin typeface="Helvetica" pitchFamily="2" charset="0"/>
                        </a:rPr>
                        <a:t>*Milk</a:t>
                      </a:r>
                      <a:endParaRPr lang="en-US" sz="1800" b="0" i="0">
                        <a:solidFill>
                          <a:srgbClr val="403064"/>
                        </a:solidFill>
                        <a:latin typeface="Helvetica" pitchFamily="2" charset="0"/>
                      </a:endParaRPr>
                    </a:p>
                  </a:txBody>
                  <a:tcPr marT="137160" marB="137160" anchor="ct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6C6DD"/>
                    </a:solidFill>
                  </a:tcPr>
                </a:tc>
                <a:tc>
                  <a:txBody>
                    <a:bodyPr/>
                    <a:lstStyle/>
                    <a:p>
                      <a:pPr algn="l"/>
                      <a:r>
                        <a:rPr lang="en-US" sz="1800" b="0" i="0" baseline="0">
                          <a:solidFill>
                            <a:srgbClr val="403064"/>
                          </a:solidFill>
                          <a:latin typeface="Helvetica" pitchFamily="2" charset="0"/>
                        </a:rPr>
                        <a:t>*Milk</a:t>
                      </a:r>
                      <a:endParaRPr lang="en-US" sz="1800" b="0" i="0">
                        <a:solidFill>
                          <a:srgbClr val="403064"/>
                        </a:solidFill>
                        <a:latin typeface="Helvetica" pitchFamily="2" charset="0"/>
                      </a:endParaRPr>
                    </a:p>
                  </a:txBody>
                  <a:tcPr marT="137160" marB="137160" anchor="ctr">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rgbClr val="D6C6DD"/>
                    </a:solidFill>
                  </a:tcPr>
                </a:tc>
                <a:tc>
                  <a:txBody>
                    <a:bodyPr/>
                    <a:lstStyle/>
                    <a:p>
                      <a:pPr algn="l"/>
                      <a:r>
                        <a:rPr lang="en-US" sz="1800" b="0" i="0" baseline="0">
                          <a:solidFill>
                            <a:srgbClr val="403064"/>
                          </a:solidFill>
                          <a:latin typeface="Helvetica" pitchFamily="2" charset="0"/>
                        </a:rPr>
                        <a:t>*Milk </a:t>
                      </a:r>
                      <a:endParaRPr lang="en-US" sz="1800" b="0" i="0">
                        <a:solidFill>
                          <a:srgbClr val="403064"/>
                        </a:solidFill>
                        <a:latin typeface="Helvetica" pitchFamily="2" charset="0"/>
                      </a:endParaRPr>
                    </a:p>
                  </a:txBody>
                  <a:tcPr marT="137160" marB="137160" anchor="ctr">
                    <a:lnL w="9525" cap="flat" cmpd="sng" algn="ctr">
                      <a:solidFill>
                        <a:schemeClr val="bg1">
                          <a:lumMod val="50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rgbClr val="D6C6DD"/>
                    </a:solidFill>
                  </a:tcPr>
                </a:tc>
                <a:extLst>
                  <a:ext uri="{0D108BD9-81ED-4DB2-BD59-A6C34878D82A}">
                    <a16:rowId xmlns:a16="http://schemas.microsoft.com/office/drawing/2014/main" val="10001"/>
                  </a:ext>
                </a:extLst>
              </a:tr>
              <a:tr h="1681279">
                <a:tc>
                  <a:txBody>
                    <a:bodyPr/>
                    <a:lstStyle/>
                    <a:p>
                      <a:pPr algn="l"/>
                      <a:r>
                        <a:rPr lang="en-US" sz="1800" b="1" i="0" dirty="0">
                          <a:solidFill>
                            <a:srgbClr val="403064"/>
                          </a:solidFill>
                          <a:latin typeface="Helvetica" pitchFamily="2" charset="0"/>
                        </a:rPr>
                        <a:t>Vegetable/</a:t>
                      </a:r>
                      <a:r>
                        <a:rPr lang="en-US" sz="1800" b="1" i="0" baseline="0" dirty="0">
                          <a:solidFill>
                            <a:srgbClr val="403064"/>
                          </a:solidFill>
                          <a:latin typeface="Helvetica" pitchFamily="2" charset="0"/>
                        </a:rPr>
                        <a:t>Fruit</a:t>
                      </a:r>
                    </a:p>
                    <a:p>
                      <a:pPr algn="l"/>
                      <a:r>
                        <a:rPr lang="en-US" sz="1800" b="1" i="0" baseline="0" dirty="0">
                          <a:solidFill>
                            <a:srgbClr val="403064"/>
                          </a:solidFill>
                          <a:latin typeface="Helvetica" pitchFamily="2" charset="0"/>
                        </a:rPr>
                        <a:t>and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b="1" i="0" dirty="0">
                          <a:solidFill>
                            <a:srgbClr val="403064"/>
                          </a:solidFill>
                          <a:latin typeface="Helvetica" pitchFamily="2" charset="0"/>
                        </a:rPr>
                        <a:t>Meat/Meat Alternate</a:t>
                      </a:r>
                      <a:r>
                        <a:rPr lang="en-US" sz="1800" b="1" i="0" baseline="0" dirty="0">
                          <a:solidFill>
                            <a:srgbClr val="403064"/>
                          </a:solidFill>
                          <a:latin typeface="Helvetica" pitchFamily="2" charset="0"/>
                        </a:rPr>
                        <a:t> </a:t>
                      </a:r>
                      <a:endParaRPr lang="en-US" sz="1800" b="1" i="0" dirty="0">
                        <a:solidFill>
                          <a:srgbClr val="403064"/>
                        </a:solidFill>
                        <a:latin typeface="Helvetica" pitchFamily="2" charset="0"/>
                      </a:endParaRPr>
                    </a:p>
                  </a:txBody>
                  <a:tcPr marT="137160" marB="137160">
                    <a:lnL w="12700" cmpd="sng">
                      <a:noFill/>
                    </a:lnL>
                    <a:lnR w="9525" cap="flat" cmpd="sng" algn="ctr">
                      <a:solidFill>
                        <a:schemeClr val="bg1">
                          <a:lumMod val="5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a:solidFill>
                            <a:srgbClr val="403064"/>
                          </a:solidFill>
                          <a:latin typeface="Helvetica" pitchFamily="2" charset="0"/>
                        </a:rPr>
                        <a:t>Apple Slices Spread with Peanut Butter </a:t>
                      </a:r>
                    </a:p>
                  </a:txBody>
                  <a:tcPr marT="137160" marB="137160">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alpha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dirty="0">
                          <a:solidFill>
                            <a:srgbClr val="403064"/>
                          </a:solidFill>
                          <a:latin typeface="Helvetica" pitchFamily="2" charset="0"/>
                        </a:rPr>
                        <a:t>Fruit Parfait (made with fruit and yogurt)</a:t>
                      </a:r>
                    </a:p>
                    <a:p>
                      <a:pPr algn="l"/>
                      <a:endParaRPr lang="en-US" sz="1800" b="0" i="0" dirty="0">
                        <a:solidFill>
                          <a:srgbClr val="403064"/>
                        </a:solidFill>
                        <a:latin typeface="Helvetica" pitchFamily="2" charset="0"/>
                      </a:endParaRPr>
                    </a:p>
                  </a:txBody>
                  <a:tcPr marT="137160" marB="137160">
                    <a:lnL w="9525" cap="flat" cmpd="sng" algn="ctr">
                      <a:solidFill>
                        <a:schemeClr val="bg1">
                          <a:lumMod val="50000"/>
                        </a:schemeClr>
                      </a:solidFill>
                      <a:prstDash val="solid"/>
                      <a:round/>
                      <a:headEnd type="none" w="med" len="med"/>
                      <a:tailEnd type="none" w="med" len="med"/>
                    </a:lnL>
                    <a:lnR w="9525" cap="flat" cmpd="sng" algn="ctr">
                      <a:solidFill>
                        <a:schemeClr val="bg1">
                          <a:lumMod val="50000"/>
                        </a:schemeClr>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solidFill>
                      <a:schemeClr val="bg1">
                        <a:alpha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800" b="0" i="0" dirty="0">
                          <a:solidFill>
                            <a:srgbClr val="403064"/>
                          </a:solidFill>
                          <a:latin typeface="Helvetica" pitchFamily="2" charset="0"/>
                        </a:rPr>
                        <a:t>Spinach Egg Bake </a:t>
                      </a:r>
                    </a:p>
                    <a:p>
                      <a:pPr algn="l"/>
                      <a:endParaRPr lang="en-US" sz="1800" b="0" i="0" dirty="0">
                        <a:solidFill>
                          <a:srgbClr val="403064"/>
                        </a:solidFill>
                        <a:latin typeface="Helvetica" pitchFamily="2" charset="0"/>
                      </a:endParaRPr>
                    </a:p>
                  </a:txBody>
                  <a:tcPr marT="137160" marB="137160">
                    <a:lnL w="9525" cap="flat" cmpd="sng" algn="ctr">
                      <a:solidFill>
                        <a:schemeClr val="bg1">
                          <a:lumMod val="50000"/>
                        </a:schemeClr>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solidFill>
                      <a:schemeClr val="bg1">
                        <a:alpha val="40000"/>
                      </a:schemeClr>
                    </a:solidFill>
                  </a:tcPr>
                </a:tc>
                <a:extLst>
                  <a:ext uri="{0D108BD9-81ED-4DB2-BD59-A6C34878D82A}">
                    <a16:rowId xmlns:a16="http://schemas.microsoft.com/office/drawing/2014/main" val="10002"/>
                  </a:ext>
                </a:extLst>
              </a:tr>
            </a:tbl>
          </a:graphicData>
        </a:graphic>
      </p:graphicFrame>
      <p:pic>
        <p:nvPicPr>
          <p:cNvPr id="6" name="Picture 5">
            <a:extLst>
              <a:ext uri="{FF2B5EF4-FFF2-40B4-BE49-F238E27FC236}">
                <a16:creationId xmlns:a16="http://schemas.microsoft.com/office/drawing/2014/main" id="{ED60A0B0-56BA-80D6-0509-70A481A0D0CB}"/>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210948" y="4064304"/>
            <a:ext cx="6099577" cy="374936"/>
          </a:xfrm>
          <a:prstGeom prst="rect">
            <a:avLst/>
          </a:prstGeom>
        </p:spPr>
      </p:pic>
      <p:sp>
        <p:nvSpPr>
          <p:cNvPr id="5" name="TextBox 4">
            <a:extLst>
              <a:ext uri="{FF2B5EF4-FFF2-40B4-BE49-F238E27FC236}">
                <a16:creationId xmlns:a16="http://schemas.microsoft.com/office/drawing/2014/main" id="{BF65AD05-C25F-C884-1129-5174670198EB}"/>
              </a:ext>
            </a:extLst>
          </p:cNvPr>
          <p:cNvSpPr txBox="1"/>
          <p:nvPr/>
        </p:nvSpPr>
        <p:spPr>
          <a:xfrm>
            <a:off x="0" y="4668837"/>
            <a:ext cx="9464842" cy="470898"/>
          </a:xfrm>
          <a:prstGeom prst="rect">
            <a:avLst/>
          </a:prstGeom>
          <a:solidFill>
            <a:schemeClr val="bg1"/>
          </a:solidFill>
        </p:spPr>
        <p:txBody>
          <a:bodyPr wrap="square">
            <a:spAutoFit/>
          </a:bodyPr>
          <a:lstStyle/>
          <a:p>
            <a:r>
              <a:rPr lang="en-US" sz="1230" dirty="0">
                <a:latin typeface="Arial" panose="020B0604020202020204" pitchFamily="34" charset="0"/>
                <a:cs typeface="Arial" panose="020B0604020202020204" pitchFamily="34" charset="0"/>
              </a:rPr>
              <a:t>Guidance documents lack the force and effect of law, unless expressly authorized by statute or incorporated into a contract. USDA may not cite, use, or rely on any guidance that is not available through their guidance portal, except to establish historical facts.</a:t>
            </a:r>
          </a:p>
        </p:txBody>
      </p:sp>
    </p:spTree>
    <p:extLst>
      <p:ext uri="{BB962C8B-B14F-4D97-AF65-F5344CB8AC3E}">
        <p14:creationId xmlns:p14="http://schemas.microsoft.com/office/powerpoint/2010/main" val="35653937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CB8D5C-2B99-1A4F-8CA7-72E8C38D1CFD}"/>
              </a:ext>
            </a:extLst>
          </p:cNvPr>
          <p:cNvSpPr>
            <a:spLocks noGrp="1"/>
          </p:cNvSpPr>
          <p:nvPr>
            <p:ph type="title"/>
          </p:nvPr>
        </p:nvSpPr>
        <p:spPr/>
        <p:txBody>
          <a:bodyPr/>
          <a:lstStyle/>
          <a:p>
            <a:pPr algn="ctr"/>
            <a:r>
              <a:rPr lang="en-US">
                <a:latin typeface="Arial" panose="020B0604020202020204" pitchFamily="34" charset="0"/>
                <a:cs typeface="Arial" panose="020B0604020202020204" pitchFamily="34" charset="0"/>
              </a:rPr>
              <a:t> </a:t>
            </a:r>
            <a:r>
              <a:rPr lang="en-US" sz="3000">
                <a:latin typeface="Arial" panose="020B0604020202020204" pitchFamily="34" charset="0"/>
                <a:cs typeface="Arial" panose="020B0604020202020204" pitchFamily="34" charset="0"/>
              </a:rPr>
              <a:t>Single Items</a:t>
            </a:r>
            <a:br>
              <a:rPr lang="en-US">
                <a:latin typeface="Arial" panose="020B0604020202020204" pitchFamily="34" charset="0"/>
                <a:cs typeface="Arial" panose="020B0604020202020204" pitchFamily="34" charset="0"/>
              </a:rPr>
            </a:br>
            <a:endParaRPr lang="en-US">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6096783D-2399-C114-A7A4-4E4831BB166E}"/>
              </a:ext>
            </a:extLst>
          </p:cNvPr>
          <p:cNvSpPr txBox="1"/>
          <p:nvPr/>
        </p:nvSpPr>
        <p:spPr>
          <a:xfrm>
            <a:off x="112295" y="958417"/>
            <a:ext cx="5449295" cy="3643551"/>
          </a:xfrm>
          <a:prstGeom prst="roundRect">
            <a:avLst/>
          </a:prstGeom>
          <a:noFill/>
          <a:ln>
            <a:solidFill>
              <a:srgbClr val="7030A0"/>
            </a:solidFill>
          </a:ln>
        </p:spPr>
        <p:txBody>
          <a:bodyPr wrap="square" rtlCol="0">
            <a:spAutoFit/>
          </a:bodyPr>
          <a:lstStyle/>
          <a:p>
            <a:r>
              <a:rPr lang="en-US" sz="2800" b="1" dirty="0">
                <a:solidFill>
                  <a:srgbClr val="60A500"/>
                </a:solidFill>
                <a:latin typeface="Arial" panose="020B0604020202020204" pitchFamily="34" charset="0"/>
                <a:cs typeface="Arial" panose="020B0604020202020204" pitchFamily="34" charset="0"/>
              </a:rPr>
              <a:t>✓</a:t>
            </a:r>
            <a:r>
              <a:rPr lang="en-US" dirty="0">
                <a:solidFill>
                  <a:srgbClr val="403064"/>
                </a:solidFill>
                <a:latin typeface="Arial" panose="020B0604020202020204" pitchFamily="34" charset="0"/>
                <a:cs typeface="Arial" panose="020B0604020202020204" pitchFamily="34" charset="0"/>
              </a:rPr>
              <a:t>You can serve a meat or meat alternate as a standalone item, such as eggs, yogurt, cottage cheese, turkey sausage, and ham. As a best practice, choose foods that are lower in saturated fat and sodium. Meats and meat alternates can be served together, such as eggs (a meat alternate) and ham (a meat). Meats and meat alternates can also be served in a dish mixed with other foods, such as apple slices spread with peanut butter, yogurt topped with fruit, or a tofu scramble with vegetables. </a:t>
            </a:r>
          </a:p>
        </p:txBody>
      </p:sp>
      <p:pic>
        <p:nvPicPr>
          <p:cNvPr id="3" name="Picture 2" descr="Page 2 of the training worksheet Serving Meats and Meat Alternates at Breakfast in the Child and Adult Food Care Program&quot;">
            <a:extLst>
              <a:ext uri="{FF2B5EF4-FFF2-40B4-BE49-F238E27FC236}">
                <a16:creationId xmlns:a16="http://schemas.microsoft.com/office/drawing/2014/main" id="{75653D74-75BD-A1D4-3621-7C3B1C6FEEBF}"/>
              </a:ext>
            </a:extLst>
          </p:cNvPr>
          <p:cNvPicPr>
            <a:picLocks noChangeAspect="1"/>
          </p:cNvPicPr>
          <p:nvPr/>
        </p:nvPicPr>
        <p:blipFill>
          <a:blip r:embed="rId3"/>
          <a:stretch>
            <a:fillRect/>
          </a:stretch>
        </p:blipFill>
        <p:spPr>
          <a:xfrm>
            <a:off x="5659826" y="753306"/>
            <a:ext cx="3099305" cy="3848662"/>
          </a:xfrm>
          <a:prstGeom prst="rect">
            <a:avLst/>
          </a:prstGeom>
          <a:ln w="12700">
            <a:solidFill>
              <a:srgbClr val="403064"/>
            </a:solidFill>
          </a:ln>
        </p:spPr>
      </p:pic>
      <p:sp>
        <p:nvSpPr>
          <p:cNvPr id="13" name="Rectangle 12" descr="Box around the top text of the training worksheet">
            <a:extLst>
              <a:ext uri="{FF2B5EF4-FFF2-40B4-BE49-F238E27FC236}">
                <a16:creationId xmlns:a16="http://schemas.microsoft.com/office/drawing/2014/main" id="{EBB46CDF-C1F5-D5B5-6BF5-C488FAE4E04E}"/>
              </a:ext>
            </a:extLst>
          </p:cNvPr>
          <p:cNvSpPr/>
          <p:nvPr/>
        </p:nvSpPr>
        <p:spPr>
          <a:xfrm>
            <a:off x="5610709" y="778322"/>
            <a:ext cx="3197541" cy="621128"/>
          </a:xfrm>
          <a:prstGeom prst="rect">
            <a:avLst/>
          </a:prstGeom>
          <a:no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22BE00FB-0FE0-F79E-9E53-005A24289092}"/>
              </a:ext>
            </a:extLst>
          </p:cNvPr>
          <p:cNvSpPr txBox="1"/>
          <p:nvPr/>
        </p:nvSpPr>
        <p:spPr>
          <a:xfrm>
            <a:off x="0" y="4650094"/>
            <a:ext cx="9464842" cy="470898"/>
          </a:xfrm>
          <a:prstGeom prst="rect">
            <a:avLst/>
          </a:prstGeom>
          <a:solidFill>
            <a:schemeClr val="bg1"/>
          </a:solidFill>
        </p:spPr>
        <p:txBody>
          <a:bodyPr wrap="square">
            <a:spAutoFit/>
          </a:bodyPr>
          <a:lstStyle/>
          <a:p>
            <a:r>
              <a:rPr lang="en-US" sz="1230" dirty="0">
                <a:latin typeface="Arial" panose="020B0604020202020204" pitchFamily="34" charset="0"/>
                <a:cs typeface="Arial" panose="020B0604020202020204" pitchFamily="34" charset="0"/>
              </a:rPr>
              <a:t>Guidance documents lack the force and effect of law, unless expressly authorized by statute or incorporated into a contract. USDA may not cite, use, or rely on any guidance that is not available through their guidance portal, except to establish historical facts.</a:t>
            </a:r>
          </a:p>
        </p:txBody>
      </p:sp>
    </p:spTree>
    <p:extLst>
      <p:ext uri="{BB962C8B-B14F-4D97-AF65-F5344CB8AC3E}">
        <p14:creationId xmlns:p14="http://schemas.microsoft.com/office/powerpoint/2010/main" val="37878504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307D7C-4D15-A94C-AC2E-7CAADCAFDD66}"/>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USDA’s Team Nutrition</a:t>
            </a:r>
          </a:p>
        </p:txBody>
      </p:sp>
      <p:grpSp>
        <p:nvGrpSpPr>
          <p:cNvPr id="4" name="Group 3" descr="Icon: Team Nutrition, USDA. ">
            <a:extLst>
              <a:ext uri="{FF2B5EF4-FFF2-40B4-BE49-F238E27FC236}">
                <a16:creationId xmlns:a16="http://schemas.microsoft.com/office/drawing/2014/main" id="{38BD9610-0CFB-6349-8461-7C30868F1FA4}"/>
              </a:ext>
            </a:extLst>
          </p:cNvPr>
          <p:cNvGrpSpPr/>
          <p:nvPr/>
        </p:nvGrpSpPr>
        <p:grpSpPr>
          <a:xfrm>
            <a:off x="303636" y="968402"/>
            <a:ext cx="3597070" cy="2695311"/>
            <a:chOff x="303636" y="968402"/>
            <a:chExt cx="3597070" cy="2695311"/>
          </a:xfrm>
        </p:grpSpPr>
        <p:pic>
          <p:nvPicPr>
            <p:cNvPr id="6" name="Picture 2" descr="Icon: Team Nutrition, USDA. ">
              <a:extLst>
                <a:ext uri="{FF2B5EF4-FFF2-40B4-BE49-F238E27FC236}">
                  <a16:creationId xmlns:a16="http://schemas.microsoft.com/office/drawing/2014/main" id="{7ADBBE32-2150-D045-8490-0C3870F935EE}"/>
                </a:ext>
              </a:extLst>
            </p:cNvPr>
            <p:cNvPicPr>
              <a:picLocks noChangeAspect="1" noChangeArrowheads="1"/>
            </p:cNvPicPr>
            <p:nvPr/>
          </p:nvPicPr>
          <p:blipFill>
            <a:blip r:embed="rId3"/>
            <a:stretch>
              <a:fillRect/>
            </a:stretch>
          </p:blipFill>
          <p:spPr bwMode="auto">
            <a:xfrm>
              <a:off x="303636" y="968402"/>
              <a:ext cx="2695311" cy="2695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16" name="Straight Connector 15">
              <a:extLst>
                <a:ext uri="{FF2B5EF4-FFF2-40B4-BE49-F238E27FC236}">
                  <a16:creationId xmlns:a16="http://schemas.microsoft.com/office/drawing/2014/main" id="{36FEA5FE-F819-ED4F-98B3-C28FD4042DB4}"/>
                </a:ext>
                <a:ext uri="{C183D7F6-B498-43B3-948B-1728B52AA6E4}">
                  <adec:decorative xmlns:adec="http://schemas.microsoft.com/office/drawing/2017/decorative" val="1"/>
                </a:ext>
              </a:extLst>
            </p:cNvPr>
            <p:cNvCxnSpPr>
              <a:cxnSpLocks/>
            </p:cNvCxnSpPr>
            <p:nvPr/>
          </p:nvCxnSpPr>
          <p:spPr>
            <a:xfrm>
              <a:off x="3125449" y="2278101"/>
              <a:ext cx="764499" cy="0"/>
            </a:xfrm>
            <a:prstGeom prst="line">
              <a:avLst/>
            </a:prstGeom>
            <a:ln w="19050">
              <a:solidFill>
                <a:srgbClr val="403064"/>
              </a:solidFill>
              <a:tailEnd type="oval"/>
            </a:ln>
          </p:spPr>
          <p:style>
            <a:lnRef idx="1">
              <a:schemeClr val="accent1"/>
            </a:lnRef>
            <a:fillRef idx="0">
              <a:schemeClr val="accent1"/>
            </a:fillRef>
            <a:effectRef idx="0">
              <a:schemeClr val="accent1"/>
            </a:effectRef>
            <a:fontRef idx="minor">
              <a:schemeClr val="tx1"/>
            </a:fontRef>
          </p:style>
        </p:cxnSp>
        <p:cxnSp>
          <p:nvCxnSpPr>
            <p:cNvPr id="32" name="Elbow Connector 31">
              <a:extLst>
                <a:ext uri="{FF2B5EF4-FFF2-40B4-BE49-F238E27FC236}">
                  <a16:creationId xmlns:a16="http://schemas.microsoft.com/office/drawing/2014/main" id="{4C4FDD55-4A85-2441-957F-0358953E1CD7}"/>
                </a:ext>
                <a:ext uri="{C183D7F6-B498-43B3-948B-1728B52AA6E4}">
                  <adec:decorative xmlns:adec="http://schemas.microsoft.com/office/drawing/2017/decorative" val="1"/>
                </a:ext>
              </a:extLst>
            </p:cNvPr>
            <p:cNvCxnSpPr>
              <a:cxnSpLocks/>
            </p:cNvCxnSpPr>
            <p:nvPr/>
          </p:nvCxnSpPr>
          <p:spPr>
            <a:xfrm flipV="1">
              <a:off x="3136207" y="1244297"/>
              <a:ext cx="764499" cy="764385"/>
            </a:xfrm>
            <a:prstGeom prst="bentConnector3">
              <a:avLst>
                <a:gd name="adj1" fmla="val 50000"/>
              </a:avLst>
            </a:prstGeom>
            <a:ln w="19050">
              <a:solidFill>
                <a:srgbClr val="403064"/>
              </a:solidFill>
              <a:tailEnd type="oval"/>
            </a:ln>
          </p:spPr>
          <p:style>
            <a:lnRef idx="1">
              <a:schemeClr val="accent1"/>
            </a:lnRef>
            <a:fillRef idx="0">
              <a:schemeClr val="accent1"/>
            </a:fillRef>
            <a:effectRef idx="0">
              <a:schemeClr val="accent1"/>
            </a:effectRef>
            <a:fontRef idx="minor">
              <a:schemeClr val="tx1"/>
            </a:fontRef>
          </p:style>
        </p:cxnSp>
        <p:cxnSp>
          <p:nvCxnSpPr>
            <p:cNvPr id="45" name="Elbow Connector 44">
              <a:extLst>
                <a:ext uri="{FF2B5EF4-FFF2-40B4-BE49-F238E27FC236}">
                  <a16:creationId xmlns:a16="http://schemas.microsoft.com/office/drawing/2014/main" id="{AF1EC280-E93C-D549-B785-D8345879B879}"/>
                </a:ext>
                <a:ext uri="{C183D7F6-B498-43B3-948B-1728B52AA6E4}">
                  <adec:decorative xmlns:adec="http://schemas.microsoft.com/office/drawing/2017/decorative" val="1"/>
                </a:ext>
              </a:extLst>
            </p:cNvPr>
            <p:cNvCxnSpPr>
              <a:cxnSpLocks/>
            </p:cNvCxnSpPr>
            <p:nvPr/>
          </p:nvCxnSpPr>
          <p:spPr>
            <a:xfrm>
              <a:off x="3125449" y="2551213"/>
              <a:ext cx="764499" cy="521885"/>
            </a:xfrm>
            <a:prstGeom prst="bentConnector3">
              <a:avLst>
                <a:gd name="adj1" fmla="val 50000"/>
              </a:avLst>
            </a:prstGeom>
            <a:ln w="19050">
              <a:solidFill>
                <a:srgbClr val="403064"/>
              </a:solidFill>
              <a:tailEnd type="oval"/>
            </a:ln>
          </p:spPr>
          <p:style>
            <a:lnRef idx="1">
              <a:schemeClr val="accent1"/>
            </a:lnRef>
            <a:fillRef idx="0">
              <a:schemeClr val="accent1"/>
            </a:fillRef>
            <a:effectRef idx="0">
              <a:schemeClr val="accent1"/>
            </a:effectRef>
            <a:fontRef idx="minor">
              <a:schemeClr val="tx1"/>
            </a:fontRef>
          </p:style>
        </p:cxnSp>
      </p:grpSp>
      <p:sp>
        <p:nvSpPr>
          <p:cNvPr id="3" name="Text Placeholder 2">
            <a:extLst>
              <a:ext uri="{FF2B5EF4-FFF2-40B4-BE49-F238E27FC236}">
                <a16:creationId xmlns:a16="http://schemas.microsoft.com/office/drawing/2014/main" id="{34A537C3-9DA2-6847-9ED8-21289DEED462}"/>
              </a:ext>
            </a:extLst>
          </p:cNvPr>
          <p:cNvSpPr>
            <a:spLocks noGrp="1"/>
          </p:cNvSpPr>
          <p:nvPr>
            <p:ph type="body" idx="1"/>
          </p:nvPr>
        </p:nvSpPr>
        <p:spPr>
          <a:xfrm>
            <a:off x="4104674" y="1063759"/>
            <a:ext cx="4611037" cy="830997"/>
          </a:xfrm>
        </p:spPr>
        <p:txBody>
          <a:bodyPr/>
          <a:lstStyle/>
          <a:p>
            <a:r>
              <a:rPr lang="en-US" dirty="0">
                <a:latin typeface="Arial" panose="020B0604020202020204" pitchFamily="34" charset="0"/>
                <a:cs typeface="Arial" panose="020B0604020202020204" pitchFamily="34" charset="0"/>
              </a:rPr>
              <a:t>An initiative of the USDA’s Food and Nutrition Administration to support the USDA’s Child Nutrition Programs.</a:t>
            </a:r>
          </a:p>
          <a:p>
            <a:endParaRPr lang="en-US" dirty="0">
              <a:latin typeface="Arial" panose="020B0604020202020204" pitchFamily="34" charset="0"/>
              <a:cs typeface="Arial" panose="020B0604020202020204" pitchFamily="34" charset="0"/>
            </a:endParaRPr>
          </a:p>
        </p:txBody>
      </p:sp>
      <p:sp>
        <p:nvSpPr>
          <p:cNvPr id="7" name="Text Placeholder 2">
            <a:extLst>
              <a:ext uri="{FF2B5EF4-FFF2-40B4-BE49-F238E27FC236}">
                <a16:creationId xmlns:a16="http://schemas.microsoft.com/office/drawing/2014/main" id="{E1F73BED-4261-2A4E-82CF-6A6184447F30}"/>
              </a:ext>
            </a:extLst>
          </p:cNvPr>
          <p:cNvSpPr txBox="1">
            <a:spLocks/>
          </p:cNvSpPr>
          <p:nvPr/>
        </p:nvSpPr>
        <p:spPr>
          <a:xfrm>
            <a:off x="4104674" y="2109351"/>
            <a:ext cx="4611036" cy="599788"/>
          </a:xfrm>
          <a:prstGeom prst="rect">
            <a:avLst/>
          </a:prstGeom>
        </p:spPr>
        <p:txBody>
          <a:bodyPr lIns="0" anchor="t" anchorCtr="0"/>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a:latin typeface="Arial" panose="020B0604020202020204" pitchFamily="34" charset="0"/>
                <a:cs typeface="Arial" panose="020B0604020202020204" pitchFamily="34" charset="0"/>
              </a:rPr>
              <a:t>Aims to improve children’s lifelong eating and physical activity habits.</a:t>
            </a:r>
          </a:p>
        </p:txBody>
      </p:sp>
      <p:sp>
        <p:nvSpPr>
          <p:cNvPr id="8" name="Text Placeholder 2">
            <a:extLst>
              <a:ext uri="{FF2B5EF4-FFF2-40B4-BE49-F238E27FC236}">
                <a16:creationId xmlns:a16="http://schemas.microsoft.com/office/drawing/2014/main" id="{A70B2C4C-3ED9-1249-89A3-3A14017D9B42}"/>
              </a:ext>
            </a:extLst>
          </p:cNvPr>
          <p:cNvSpPr txBox="1">
            <a:spLocks/>
          </p:cNvSpPr>
          <p:nvPr/>
        </p:nvSpPr>
        <p:spPr>
          <a:xfrm>
            <a:off x="4104674" y="2923735"/>
            <a:ext cx="4889919" cy="1157664"/>
          </a:xfrm>
          <a:prstGeom prst="rect">
            <a:avLst/>
          </a:prstGeom>
        </p:spPr>
        <p:txBody>
          <a:bodyPr lIns="0" anchor="t" anchorCtr="0"/>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dirty="0">
                <a:latin typeface="Arial" panose="020B0604020202020204" pitchFamily="34" charset="0"/>
                <a:cs typeface="Arial" panose="020B0604020202020204" pitchFamily="34" charset="0"/>
              </a:rPr>
              <a:t>Provides nutrition education and training materials to State agencies, sponsoring organizations, and CACFP sites.</a:t>
            </a:r>
          </a:p>
        </p:txBody>
      </p:sp>
      <p:sp>
        <p:nvSpPr>
          <p:cNvPr id="5" name="Rectangle 4">
            <a:extLst>
              <a:ext uri="{FF2B5EF4-FFF2-40B4-BE49-F238E27FC236}">
                <a16:creationId xmlns:a16="http://schemas.microsoft.com/office/drawing/2014/main" id="{90989EEB-57ED-E641-B598-2B1FC08652CB}"/>
              </a:ext>
            </a:extLst>
          </p:cNvPr>
          <p:cNvSpPr/>
          <p:nvPr/>
        </p:nvSpPr>
        <p:spPr>
          <a:xfrm>
            <a:off x="4104674" y="3814464"/>
            <a:ext cx="4083117" cy="461665"/>
          </a:xfrm>
          <a:prstGeom prst="rect">
            <a:avLst/>
          </a:prstGeom>
        </p:spPr>
        <p:txBody>
          <a:bodyPr wrap="square" lIns="0">
            <a:spAutoFit/>
          </a:bodyPr>
          <a:lstStyle/>
          <a:p>
            <a:r>
              <a:rPr lang="en-US" sz="2400" b="1" dirty="0">
                <a:solidFill>
                  <a:schemeClr val="tx1">
                    <a:lumMod val="75000"/>
                    <a:lumOff val="25000"/>
                  </a:schemeClr>
                </a:solidFill>
                <a:latin typeface="Arial" panose="020B0604020202020204" pitchFamily="34" charset="0"/>
                <a:cs typeface="Arial" panose="020B0604020202020204" pitchFamily="34" charset="0"/>
                <a:hlinkClick r:id="rId4"/>
              </a:rPr>
              <a:t>fna.usda.gov/</a:t>
            </a:r>
            <a:r>
              <a:rPr lang="en-US" sz="2400" b="1" dirty="0" err="1">
                <a:solidFill>
                  <a:schemeClr val="tx1">
                    <a:lumMod val="75000"/>
                    <a:lumOff val="25000"/>
                  </a:schemeClr>
                </a:solidFill>
                <a:latin typeface="Arial" panose="020B0604020202020204" pitchFamily="34" charset="0"/>
                <a:cs typeface="Arial" panose="020B0604020202020204" pitchFamily="34" charset="0"/>
                <a:hlinkClick r:id="rId4"/>
              </a:rPr>
              <a:t>teamnutrition</a:t>
            </a:r>
            <a:endParaRPr lang="en-US" sz="2400" b="1" dirty="0">
              <a:solidFill>
                <a:schemeClr val="tx1">
                  <a:lumMod val="75000"/>
                  <a:lumOff val="25000"/>
                </a:schemeClr>
              </a:solidFill>
              <a:latin typeface="Arial" panose="020B0604020202020204" pitchFamily="34" charset="0"/>
              <a:cs typeface="Arial" panose="020B0604020202020204" pitchFamily="34" charset="0"/>
            </a:endParaRPr>
          </a:p>
        </p:txBody>
      </p:sp>
      <p:sp>
        <p:nvSpPr>
          <p:cNvPr id="9" name="TextBox 8">
            <a:extLst>
              <a:ext uri="{FF2B5EF4-FFF2-40B4-BE49-F238E27FC236}">
                <a16:creationId xmlns:a16="http://schemas.microsoft.com/office/drawing/2014/main" id="{BF9104D3-ECA6-A9A9-A837-A9120CE8A75E}"/>
              </a:ext>
              <a:ext uri="{C183D7F6-B498-43B3-948B-1728B52AA6E4}">
                <adec:decorative xmlns:adec="http://schemas.microsoft.com/office/drawing/2017/decorative" val="0"/>
              </a:ext>
            </a:extLst>
          </p:cNvPr>
          <p:cNvSpPr txBox="1"/>
          <p:nvPr/>
        </p:nvSpPr>
        <p:spPr>
          <a:xfrm>
            <a:off x="0" y="4483319"/>
            <a:ext cx="8454189" cy="660181"/>
          </a:xfrm>
          <a:prstGeom prst="rect">
            <a:avLst/>
          </a:prstGeom>
          <a:noFill/>
        </p:spPr>
        <p:txBody>
          <a:bodyPr wrap="square">
            <a:spAutoFit/>
          </a:bodyPr>
          <a:lstStyle/>
          <a:p>
            <a:r>
              <a:rPr lang="en-US" sz="1230" dirty="0">
                <a:latin typeface="Arial" panose="020B0604020202020204" pitchFamily="34" charset="0"/>
                <a:cs typeface="Arial" panose="020B0604020202020204" pitchFamily="34" charset="0"/>
              </a:rPr>
              <a:t>Guidance documents lack the force and effect of law, unless expressly authorized by statute or incorporated into a contract. USDA may not cite, use, or rely on any guidance that is not available through their guidance portal, except to establish historical facts.</a:t>
            </a:r>
          </a:p>
        </p:txBody>
      </p:sp>
    </p:spTree>
    <p:extLst>
      <p:ext uri="{BB962C8B-B14F-4D97-AF65-F5344CB8AC3E}">
        <p14:creationId xmlns:p14="http://schemas.microsoft.com/office/powerpoint/2010/main" val="68021175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A17CFB-F82F-3D47-8EB9-8554C54D9A5F}"/>
              </a:ext>
            </a:extLst>
          </p:cNvPr>
          <p:cNvSpPr>
            <a:spLocks noGrp="1"/>
          </p:cNvSpPr>
          <p:nvPr>
            <p:ph type="title"/>
          </p:nvPr>
        </p:nvSpPr>
        <p:spPr/>
        <p:txBody>
          <a:bodyPr/>
          <a:lstStyle/>
          <a:p>
            <a:r>
              <a:rPr lang="en-US" sz="3000">
                <a:latin typeface="Arial" panose="020B0604020202020204" pitchFamily="34" charset="0"/>
                <a:cs typeface="Arial" panose="020B0604020202020204" pitchFamily="34" charset="0"/>
              </a:rPr>
              <a:t>Product Formulation Statements</a:t>
            </a:r>
          </a:p>
        </p:txBody>
      </p:sp>
      <p:sp>
        <p:nvSpPr>
          <p:cNvPr id="10" name="TextBox 9">
            <a:extLst>
              <a:ext uri="{FF2B5EF4-FFF2-40B4-BE49-F238E27FC236}">
                <a16:creationId xmlns:a16="http://schemas.microsoft.com/office/drawing/2014/main" id="{3A560EE1-485B-C520-723E-A7276010E7C9}"/>
              </a:ext>
            </a:extLst>
          </p:cNvPr>
          <p:cNvSpPr txBox="1"/>
          <p:nvPr/>
        </p:nvSpPr>
        <p:spPr>
          <a:xfrm>
            <a:off x="235691" y="1190716"/>
            <a:ext cx="5387222" cy="3473291"/>
          </a:xfrm>
          <a:prstGeom prst="roundRect">
            <a:avLst/>
          </a:prstGeom>
          <a:noFill/>
          <a:ln>
            <a:solidFill>
              <a:srgbClr val="7030A0"/>
            </a:solidFill>
          </a:ln>
        </p:spPr>
        <p:txBody>
          <a:bodyPr wrap="square" rtlCol="0">
            <a:spAutoFit/>
          </a:bodyPr>
          <a:lstStyle/>
          <a:p>
            <a:r>
              <a:rPr lang="en-US" b="1" dirty="0">
                <a:solidFill>
                  <a:srgbClr val="FF0000"/>
                </a:solidFill>
                <a:latin typeface="Arial" panose="020B0604020202020204" pitchFamily="34" charset="0"/>
                <a:cs typeface="Arial" panose="020B0604020202020204" pitchFamily="34" charset="0"/>
              </a:rPr>
              <a:t>X </a:t>
            </a:r>
            <a:r>
              <a:rPr lang="en-US" dirty="0">
                <a:solidFill>
                  <a:srgbClr val="403064"/>
                </a:solidFill>
                <a:latin typeface="Arial" panose="020B0604020202020204" pitchFamily="34" charset="0"/>
                <a:cs typeface="Arial" panose="020B0604020202020204" pitchFamily="34" charset="0"/>
              </a:rPr>
              <a:t>Bacon, imitation bacon products, scrapple and salt pork are not creditable in the CACFP.</a:t>
            </a:r>
          </a:p>
          <a:p>
            <a:endParaRPr lang="en-US" dirty="0">
              <a:solidFill>
                <a:srgbClr val="403064"/>
              </a:solidFill>
              <a:latin typeface="Arial" panose="020B0604020202020204" pitchFamily="34" charset="0"/>
              <a:cs typeface="Arial" panose="020B0604020202020204" pitchFamily="34" charset="0"/>
            </a:endParaRPr>
          </a:p>
          <a:p>
            <a:r>
              <a:rPr lang="en-US" dirty="0">
                <a:solidFill>
                  <a:srgbClr val="403064"/>
                </a:solidFill>
                <a:latin typeface="Arial" panose="020B0604020202020204" pitchFamily="34" charset="0"/>
                <a:cs typeface="Arial" panose="020B0604020202020204" pitchFamily="34" charset="0"/>
              </a:rPr>
              <a:t>      Turkey bacon, Canadian bacon, and some types of sausage are creditable only if they product has a Child Nutrition label, or if you have a Product Formulation Statement (PFS) signed by the manufacturer. For more information on crediting foods in the CACFP, please see the Food Buying Guide for Child Nutrition Programs at </a:t>
            </a:r>
            <a:r>
              <a:rPr lang="en-US" dirty="0">
                <a:latin typeface="Arial" panose="020B0604020202020204" pitchFamily="34" charset="0"/>
                <a:cs typeface="Arial" panose="020B0604020202020204" pitchFamily="34" charset="0"/>
                <a:hlinkClick r:id="rId3"/>
              </a:rPr>
              <a:t>fna.usda.gov/</a:t>
            </a:r>
            <a:r>
              <a:rPr lang="en-US" dirty="0" err="1">
                <a:latin typeface="Arial" panose="020B0604020202020204" pitchFamily="34" charset="0"/>
                <a:cs typeface="Arial" panose="020B0604020202020204" pitchFamily="34" charset="0"/>
                <a:hlinkClick r:id="rId3"/>
              </a:rPr>
              <a:t>tn</a:t>
            </a:r>
            <a:r>
              <a:rPr lang="en-US" dirty="0">
                <a:latin typeface="Arial" panose="020B0604020202020204" pitchFamily="34" charset="0"/>
                <a:cs typeface="Arial" panose="020B0604020202020204" pitchFamily="34" charset="0"/>
                <a:hlinkClick r:id="rId3"/>
              </a:rPr>
              <a:t>/</a:t>
            </a:r>
            <a:r>
              <a:rPr lang="en-US" dirty="0" err="1">
                <a:latin typeface="Arial" panose="020B0604020202020204" pitchFamily="34" charset="0"/>
                <a:cs typeface="Arial" panose="020B0604020202020204" pitchFamily="34" charset="0"/>
                <a:hlinkClick r:id="rId3"/>
              </a:rPr>
              <a:t>fbg</a:t>
            </a:r>
            <a:r>
              <a:rPr lang="en-US" dirty="0">
                <a:latin typeface="Arial" panose="020B0604020202020204" pitchFamily="34" charset="0"/>
                <a:cs typeface="Arial" panose="020B0604020202020204" pitchFamily="34" charset="0"/>
              </a:rPr>
              <a:t>.</a:t>
            </a:r>
          </a:p>
        </p:txBody>
      </p:sp>
      <p:pic>
        <p:nvPicPr>
          <p:cNvPr id="9" name="Graphic 8" descr="Laptop with solid fill">
            <a:extLst>
              <a:ext uri="{FF2B5EF4-FFF2-40B4-BE49-F238E27FC236}">
                <a16:creationId xmlns:a16="http://schemas.microsoft.com/office/drawing/2014/main" id="{09FF60DE-1739-B21B-F94B-C7EBC2356FF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80904" y="2204245"/>
            <a:ext cx="367505" cy="367505"/>
          </a:xfrm>
          <a:prstGeom prst="rect">
            <a:avLst/>
          </a:prstGeom>
        </p:spPr>
      </p:pic>
      <p:pic>
        <p:nvPicPr>
          <p:cNvPr id="5" name="Picture 4" descr="Page 2 of training worksheet &quot;Serving Meats and Meat Alternates at Breakfast in the Child and Adult Care Food Program&quot;">
            <a:extLst>
              <a:ext uri="{FF2B5EF4-FFF2-40B4-BE49-F238E27FC236}">
                <a16:creationId xmlns:a16="http://schemas.microsoft.com/office/drawing/2014/main" id="{8E7E85F6-67E3-9F95-06BD-A42C1DBC262A}"/>
              </a:ext>
            </a:extLst>
          </p:cNvPr>
          <p:cNvPicPr>
            <a:picLocks noChangeAspect="1"/>
          </p:cNvPicPr>
          <p:nvPr/>
        </p:nvPicPr>
        <p:blipFill>
          <a:blip r:embed="rId5"/>
          <a:stretch>
            <a:fillRect/>
          </a:stretch>
        </p:blipFill>
        <p:spPr>
          <a:xfrm>
            <a:off x="5885267" y="818147"/>
            <a:ext cx="2962572" cy="3845860"/>
          </a:xfrm>
          <a:prstGeom prst="rect">
            <a:avLst/>
          </a:prstGeom>
          <a:ln w="12700">
            <a:solidFill>
              <a:srgbClr val="403064"/>
            </a:solidFill>
          </a:ln>
        </p:spPr>
      </p:pic>
      <p:sp>
        <p:nvSpPr>
          <p:cNvPr id="12" name="Rectangle 11" descr="Box around the two last bullets under the Mix It Up at Breakfast of the training worksheet on page 2">
            <a:extLst>
              <a:ext uri="{FF2B5EF4-FFF2-40B4-BE49-F238E27FC236}">
                <a16:creationId xmlns:a16="http://schemas.microsoft.com/office/drawing/2014/main" id="{13BE7466-B666-F265-05AD-6CCA52EA37E6}"/>
              </a:ext>
            </a:extLst>
          </p:cNvPr>
          <p:cNvSpPr/>
          <p:nvPr/>
        </p:nvSpPr>
        <p:spPr>
          <a:xfrm>
            <a:off x="5687597" y="1427748"/>
            <a:ext cx="3422596" cy="609600"/>
          </a:xfrm>
          <a:prstGeom prst="rect">
            <a:avLst/>
          </a:prstGeom>
          <a:no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2F56D473-6C16-1E3B-A88F-72B399DB274B}"/>
              </a:ext>
              <a:ext uri="{C183D7F6-B498-43B3-948B-1728B52AA6E4}">
                <adec:decorative xmlns:adec="http://schemas.microsoft.com/office/drawing/2017/decorative" val="1"/>
              </a:ext>
            </a:extLst>
          </p:cNvPr>
          <p:cNvSpPr txBox="1"/>
          <p:nvPr/>
        </p:nvSpPr>
        <p:spPr>
          <a:xfrm>
            <a:off x="980812" y="4664007"/>
            <a:ext cx="4572000" cy="369332"/>
          </a:xfrm>
          <a:prstGeom prst="rect">
            <a:avLst/>
          </a:prstGeom>
          <a:noFill/>
        </p:spPr>
        <p:txBody>
          <a:bodyPr wrap="square">
            <a:spAutoFit/>
          </a:bodyPr>
          <a:lstStyle/>
          <a:p>
            <a:r>
              <a:rPr lang="en-US" sz="1800" dirty="0">
                <a:latin typeface="Arial" panose="020B0604020202020204" pitchFamily="34" charset="0"/>
                <a:cs typeface="Arial" panose="020B0604020202020204" pitchFamily="34" charset="0"/>
              </a:rPr>
              <a:t>	</a:t>
            </a:r>
            <a:endParaRPr lang="en-US" dirty="0">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F1EFD2B2-F3F0-9F85-5762-1847FABF346F}"/>
              </a:ext>
            </a:extLst>
          </p:cNvPr>
          <p:cNvSpPr txBox="1"/>
          <p:nvPr/>
        </p:nvSpPr>
        <p:spPr>
          <a:xfrm>
            <a:off x="0" y="4666136"/>
            <a:ext cx="9464842" cy="470898"/>
          </a:xfrm>
          <a:prstGeom prst="rect">
            <a:avLst/>
          </a:prstGeom>
          <a:solidFill>
            <a:schemeClr val="bg1"/>
          </a:solidFill>
        </p:spPr>
        <p:txBody>
          <a:bodyPr wrap="square">
            <a:spAutoFit/>
          </a:bodyPr>
          <a:lstStyle/>
          <a:p>
            <a:r>
              <a:rPr lang="en-US" sz="1230" dirty="0">
                <a:latin typeface="Arial" panose="020B0604020202020204" pitchFamily="34" charset="0"/>
                <a:cs typeface="Arial" panose="020B0604020202020204" pitchFamily="34" charset="0"/>
              </a:rPr>
              <a:t>Guidance documents lack the force and effect of law, unless expressly authorized by statute or incorporated into a contract. USDA may not cite, use, or rely on any guidance that is not available through their guidance portal, except to establish historical facts.</a:t>
            </a:r>
          </a:p>
        </p:txBody>
      </p:sp>
    </p:spTree>
    <p:extLst>
      <p:ext uri="{BB962C8B-B14F-4D97-AF65-F5344CB8AC3E}">
        <p14:creationId xmlns:p14="http://schemas.microsoft.com/office/powerpoint/2010/main" val="16144220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ECF834-83A7-ED40-9BB8-DBA6FB08FC8F}"/>
              </a:ext>
            </a:extLst>
          </p:cNvPr>
          <p:cNvSpPr>
            <a:spLocks noGrp="1"/>
          </p:cNvSpPr>
          <p:nvPr>
            <p:ph type="title"/>
          </p:nvPr>
        </p:nvSpPr>
        <p:spPr>
          <a:xfrm>
            <a:off x="-103909" y="1445623"/>
            <a:ext cx="3037398" cy="1669773"/>
          </a:xfrm>
        </p:spPr>
        <p:txBody>
          <a:bodyPr/>
          <a:lstStyle/>
          <a:p>
            <a:pPr algn="ctr"/>
            <a:r>
              <a:rPr lang="en-US" sz="3000">
                <a:latin typeface="Arial" panose="020B0604020202020204" pitchFamily="34" charset="0"/>
                <a:cs typeface="Arial" panose="020B0604020202020204" pitchFamily="34" charset="0"/>
              </a:rPr>
              <a:t>Food Buying Guide for Child Nutrition Programs</a:t>
            </a:r>
            <a:br>
              <a:rPr lang="en-US" sz="1400">
                <a:latin typeface="Arial" panose="020B0604020202020204" pitchFamily="34" charset="0"/>
                <a:cs typeface="Arial" panose="020B0604020202020204" pitchFamily="34" charset="0"/>
              </a:rPr>
            </a:br>
            <a:endParaRPr lang="en-US" sz="1400">
              <a:latin typeface="Arial" panose="020B0604020202020204" pitchFamily="34" charset="0"/>
              <a:cs typeface="Arial" panose="020B0604020202020204" pitchFamily="34" charset="0"/>
            </a:endParaRPr>
          </a:p>
        </p:txBody>
      </p:sp>
      <p:pic>
        <p:nvPicPr>
          <p:cNvPr id="8" name="Picture 7" descr="Image of the Food Buying Guide in different devices including a computer, tablet, and smart phone. ">
            <a:extLst>
              <a:ext uri="{FF2B5EF4-FFF2-40B4-BE49-F238E27FC236}">
                <a16:creationId xmlns:a16="http://schemas.microsoft.com/office/drawing/2014/main" id="{647931B5-EB2C-C1C7-EC93-6088BF63B45A}"/>
              </a:ext>
            </a:extLst>
          </p:cNvPr>
          <p:cNvPicPr>
            <a:picLocks noChangeAspect="1"/>
          </p:cNvPicPr>
          <p:nvPr/>
        </p:nvPicPr>
        <p:blipFill>
          <a:blip r:embed="rId3"/>
          <a:stretch>
            <a:fillRect/>
          </a:stretch>
        </p:blipFill>
        <p:spPr>
          <a:xfrm>
            <a:off x="2718259" y="566310"/>
            <a:ext cx="6425741" cy="3639627"/>
          </a:xfrm>
          <a:prstGeom prst="rect">
            <a:avLst/>
          </a:prstGeom>
        </p:spPr>
      </p:pic>
      <p:sp>
        <p:nvSpPr>
          <p:cNvPr id="4" name="Rectangle 3">
            <a:extLst>
              <a:ext uri="{FF2B5EF4-FFF2-40B4-BE49-F238E27FC236}">
                <a16:creationId xmlns:a16="http://schemas.microsoft.com/office/drawing/2014/main" id="{A3C44FB2-33A7-4940-8599-1F1F7A917F7C}"/>
              </a:ext>
            </a:extLst>
          </p:cNvPr>
          <p:cNvSpPr/>
          <p:nvPr/>
        </p:nvSpPr>
        <p:spPr>
          <a:xfrm>
            <a:off x="4776173" y="4208842"/>
            <a:ext cx="2619238" cy="346249"/>
          </a:xfrm>
          <a:prstGeom prst="rect">
            <a:avLst/>
          </a:prstGeom>
        </p:spPr>
        <p:txBody>
          <a:bodyPr wrap="square" lIns="68580" tIns="34290" rIns="68580" bIns="34290" anchor="t">
            <a:spAutoFit/>
          </a:bodyPr>
          <a:lstStyle/>
          <a:p>
            <a:r>
              <a:rPr lang="en-US" b="1" u="sng" dirty="0">
                <a:solidFill>
                  <a:srgbClr val="403064"/>
                </a:solidFill>
                <a:latin typeface="Arial" panose="020B0604020202020204" pitchFamily="34" charset="0"/>
                <a:cs typeface="Arial" panose="020B0604020202020204" pitchFamily="34" charset="0"/>
              </a:rPr>
              <a:t>fna.usda.gov/</a:t>
            </a:r>
            <a:r>
              <a:rPr lang="en-US" b="1" u="sng" dirty="0" err="1">
                <a:solidFill>
                  <a:srgbClr val="403064"/>
                </a:solidFill>
                <a:latin typeface="Arial" panose="020B0604020202020204" pitchFamily="34" charset="0"/>
                <a:cs typeface="Arial" panose="020B0604020202020204" pitchFamily="34" charset="0"/>
              </a:rPr>
              <a:t>tn</a:t>
            </a:r>
            <a:r>
              <a:rPr lang="en-US" b="1" u="sng" dirty="0">
                <a:solidFill>
                  <a:srgbClr val="403064"/>
                </a:solidFill>
                <a:latin typeface="Arial" panose="020B0604020202020204" pitchFamily="34" charset="0"/>
                <a:cs typeface="Arial" panose="020B0604020202020204" pitchFamily="34" charset="0"/>
              </a:rPr>
              <a:t>/</a:t>
            </a:r>
            <a:r>
              <a:rPr lang="en-US" b="1" u="sng" dirty="0" err="1">
                <a:solidFill>
                  <a:srgbClr val="403064"/>
                </a:solidFill>
                <a:latin typeface="Arial" panose="020B0604020202020204" pitchFamily="34" charset="0"/>
                <a:cs typeface="Arial" panose="020B0604020202020204" pitchFamily="34" charset="0"/>
              </a:rPr>
              <a:t>fbg</a:t>
            </a:r>
            <a:endParaRPr lang="en-US" b="1" u="sng" dirty="0">
              <a:solidFill>
                <a:srgbClr val="403064"/>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96874CCB-6319-4317-E018-91AF4D14D8D6}"/>
              </a:ext>
            </a:extLst>
          </p:cNvPr>
          <p:cNvSpPr txBox="1"/>
          <p:nvPr/>
        </p:nvSpPr>
        <p:spPr>
          <a:xfrm>
            <a:off x="0" y="4672602"/>
            <a:ext cx="9464842" cy="470898"/>
          </a:xfrm>
          <a:prstGeom prst="rect">
            <a:avLst/>
          </a:prstGeom>
          <a:solidFill>
            <a:schemeClr val="bg1"/>
          </a:solidFill>
        </p:spPr>
        <p:txBody>
          <a:bodyPr wrap="square">
            <a:spAutoFit/>
          </a:bodyPr>
          <a:lstStyle/>
          <a:p>
            <a:r>
              <a:rPr lang="en-US" sz="1230" dirty="0">
                <a:latin typeface="Arial" panose="020B0604020202020204" pitchFamily="34" charset="0"/>
                <a:cs typeface="Arial" panose="020B0604020202020204" pitchFamily="34" charset="0"/>
              </a:rPr>
              <a:t>Guidance documents lack the force and effect of law, unless expressly authorized by statute or incorporated into a contract. USDA may not cite, use, or rely on any guidance that is not available through their guidance portal, except to establish historical facts.</a:t>
            </a:r>
          </a:p>
        </p:txBody>
      </p:sp>
    </p:spTree>
    <p:extLst>
      <p:ext uri="{BB962C8B-B14F-4D97-AF65-F5344CB8AC3E}">
        <p14:creationId xmlns:p14="http://schemas.microsoft.com/office/powerpoint/2010/main" val="3919739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C0C37D-7C71-774D-ADBB-18B42E01266E}"/>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Adults Only</a:t>
            </a:r>
          </a:p>
        </p:txBody>
      </p:sp>
      <p:pic>
        <p:nvPicPr>
          <p:cNvPr id="8" name="Picture 7" descr="Page 2 of the training worksheet &quot;Serving Meats and Meat Alternates at Breakfast in the Child and Adult Care Food Program&quot;">
            <a:extLst>
              <a:ext uri="{FF2B5EF4-FFF2-40B4-BE49-F238E27FC236}">
                <a16:creationId xmlns:a16="http://schemas.microsoft.com/office/drawing/2014/main" id="{9266ED35-A60F-0D33-D814-6BF51F0EE2D6}"/>
              </a:ext>
            </a:extLst>
          </p:cNvPr>
          <p:cNvPicPr>
            <a:picLocks noChangeAspect="1"/>
          </p:cNvPicPr>
          <p:nvPr/>
        </p:nvPicPr>
        <p:blipFill>
          <a:blip r:embed="rId3"/>
          <a:stretch>
            <a:fillRect/>
          </a:stretch>
        </p:blipFill>
        <p:spPr>
          <a:xfrm>
            <a:off x="558636" y="934026"/>
            <a:ext cx="2825517" cy="3667942"/>
          </a:xfrm>
          <a:prstGeom prst="rect">
            <a:avLst/>
          </a:prstGeom>
          <a:ln w="12700">
            <a:solidFill>
              <a:srgbClr val="403064"/>
            </a:solidFill>
          </a:ln>
        </p:spPr>
      </p:pic>
      <p:sp>
        <p:nvSpPr>
          <p:cNvPr id="13" name="Rectangle 12" descr="Box around the middle text of the training worksheet pn page 2">
            <a:extLst>
              <a:ext uri="{FF2B5EF4-FFF2-40B4-BE49-F238E27FC236}">
                <a16:creationId xmlns:a16="http://schemas.microsoft.com/office/drawing/2014/main" id="{A5C8FD6A-F490-33EC-29F9-007137D5C239}"/>
              </a:ext>
            </a:extLst>
          </p:cNvPr>
          <p:cNvSpPr/>
          <p:nvPr/>
        </p:nvSpPr>
        <p:spPr>
          <a:xfrm>
            <a:off x="494468" y="2053389"/>
            <a:ext cx="2946517" cy="689811"/>
          </a:xfrm>
          <a:prstGeom prst="rect">
            <a:avLst/>
          </a:prstGeom>
          <a:no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E64E8939-CF79-C91F-2606-05AE07389E01}"/>
              </a:ext>
            </a:extLst>
          </p:cNvPr>
          <p:cNvSpPr txBox="1"/>
          <p:nvPr/>
        </p:nvSpPr>
        <p:spPr>
          <a:xfrm>
            <a:off x="3561401" y="1791344"/>
            <a:ext cx="5172458" cy="2587943"/>
          </a:xfrm>
          <a:prstGeom prst="roundRect">
            <a:avLst/>
          </a:prstGeom>
          <a:noFill/>
          <a:ln>
            <a:solidFill>
              <a:srgbClr val="403064"/>
            </a:solidFill>
          </a:ln>
        </p:spPr>
        <p:txBody>
          <a:bodyPr wrap="square" rtlCol="0">
            <a:spAutoFit/>
          </a:bodyPr>
          <a:lstStyle/>
          <a:p>
            <a:r>
              <a:rPr lang="en-US" sz="2000" b="1" dirty="0">
                <a:solidFill>
                  <a:srgbClr val="403064"/>
                </a:solidFill>
                <a:latin typeface="Arial" panose="020B0604020202020204" pitchFamily="34" charset="0"/>
                <a:cs typeface="Arial" panose="020B0604020202020204" pitchFamily="34" charset="0"/>
              </a:rPr>
              <a:t>For Adult Day Care Only: </a:t>
            </a:r>
          </a:p>
          <a:p>
            <a:r>
              <a:rPr lang="en-US" dirty="0">
                <a:solidFill>
                  <a:srgbClr val="403064"/>
                </a:solidFill>
                <a:latin typeface="Arial" panose="020B0604020202020204" pitchFamily="34" charset="0"/>
                <a:cs typeface="Arial" panose="020B0604020202020204" pitchFamily="34" charset="0"/>
              </a:rPr>
              <a:t>You can serve 6 ounces of yogurt </a:t>
            </a:r>
          </a:p>
          <a:p>
            <a:r>
              <a:rPr lang="en-US" dirty="0">
                <a:solidFill>
                  <a:srgbClr val="403064"/>
                </a:solidFill>
                <a:latin typeface="Arial" panose="020B0604020202020204" pitchFamily="34" charset="0"/>
                <a:cs typeface="Arial" panose="020B0604020202020204" pitchFamily="34" charset="0"/>
              </a:rPr>
              <a:t>in place of 8 ounces of milk </a:t>
            </a:r>
          </a:p>
          <a:p>
            <a:r>
              <a:rPr lang="en-US" dirty="0">
                <a:solidFill>
                  <a:srgbClr val="403064"/>
                </a:solidFill>
                <a:latin typeface="Arial" panose="020B0604020202020204" pitchFamily="34" charset="0"/>
                <a:cs typeface="Arial" panose="020B0604020202020204" pitchFamily="34" charset="0"/>
              </a:rPr>
              <a:t>once per day when yogurt </a:t>
            </a:r>
          </a:p>
          <a:p>
            <a:r>
              <a:rPr lang="en-US" dirty="0">
                <a:solidFill>
                  <a:srgbClr val="403064"/>
                </a:solidFill>
                <a:latin typeface="Arial" panose="020B0604020202020204" pitchFamily="34" charset="0"/>
                <a:cs typeface="Arial" panose="020B0604020202020204" pitchFamily="34" charset="0"/>
              </a:rPr>
              <a:t>is not served as a meat alternate</a:t>
            </a:r>
          </a:p>
          <a:p>
            <a:r>
              <a:rPr lang="en-US" dirty="0">
                <a:solidFill>
                  <a:srgbClr val="403064"/>
                </a:solidFill>
                <a:latin typeface="Arial" panose="020B0604020202020204" pitchFamily="34" charset="0"/>
                <a:cs typeface="Arial" panose="020B0604020202020204" pitchFamily="34" charset="0"/>
              </a:rPr>
              <a:t> in the same meal. If you serve </a:t>
            </a:r>
          </a:p>
          <a:p>
            <a:r>
              <a:rPr lang="en-US" dirty="0">
                <a:solidFill>
                  <a:srgbClr val="403064"/>
                </a:solidFill>
                <a:latin typeface="Arial" panose="020B0604020202020204" pitchFamily="34" charset="0"/>
                <a:cs typeface="Arial" panose="020B0604020202020204" pitchFamily="34" charset="0"/>
              </a:rPr>
              <a:t>yogurt to adults as a meat alternate at </a:t>
            </a:r>
          </a:p>
          <a:p>
            <a:r>
              <a:rPr lang="en-US" dirty="0">
                <a:solidFill>
                  <a:srgbClr val="403064"/>
                </a:solidFill>
                <a:latin typeface="Arial" panose="020B0604020202020204" pitchFamily="34" charset="0"/>
                <a:cs typeface="Arial" panose="020B0604020202020204" pitchFamily="34" charset="0"/>
              </a:rPr>
              <a:t>breakfast, you must also serve fluid milk.  </a:t>
            </a:r>
          </a:p>
        </p:txBody>
      </p:sp>
      <p:pic>
        <p:nvPicPr>
          <p:cNvPr id="7" name="Picture 6" descr="Two older adults">
            <a:extLst>
              <a:ext uri="{FF2B5EF4-FFF2-40B4-BE49-F238E27FC236}">
                <a16:creationId xmlns:a16="http://schemas.microsoft.com/office/drawing/2014/main" id="{0AF712B1-0B05-CE1D-391B-25DD471CEE71}"/>
              </a:ext>
            </a:extLst>
          </p:cNvPr>
          <p:cNvPicPr>
            <a:picLocks noChangeAspect="1"/>
          </p:cNvPicPr>
          <p:nvPr/>
        </p:nvPicPr>
        <p:blipFill>
          <a:blip r:embed="rId4"/>
          <a:srcRect l="9403" t="3570" r="11272"/>
          <a:stretch>
            <a:fillRect/>
          </a:stretch>
        </p:blipFill>
        <p:spPr>
          <a:xfrm>
            <a:off x="7388690" y="1906723"/>
            <a:ext cx="1345169" cy="1677455"/>
          </a:xfrm>
          <a:prstGeom prst="rect">
            <a:avLst/>
          </a:prstGeom>
          <a:ln>
            <a:noFill/>
          </a:ln>
          <a:effectLst>
            <a:softEdge rad="112500"/>
          </a:effectLst>
        </p:spPr>
      </p:pic>
      <p:sp>
        <p:nvSpPr>
          <p:cNvPr id="3" name="TextBox 2">
            <a:extLst>
              <a:ext uri="{FF2B5EF4-FFF2-40B4-BE49-F238E27FC236}">
                <a16:creationId xmlns:a16="http://schemas.microsoft.com/office/drawing/2014/main" id="{A3FD52FD-8A2B-EA6E-2FCC-711491266E5E}"/>
              </a:ext>
            </a:extLst>
          </p:cNvPr>
          <p:cNvSpPr txBox="1"/>
          <p:nvPr/>
        </p:nvSpPr>
        <p:spPr>
          <a:xfrm>
            <a:off x="0" y="4682178"/>
            <a:ext cx="9464842" cy="470898"/>
          </a:xfrm>
          <a:prstGeom prst="rect">
            <a:avLst/>
          </a:prstGeom>
          <a:solidFill>
            <a:schemeClr val="bg1"/>
          </a:solidFill>
        </p:spPr>
        <p:txBody>
          <a:bodyPr wrap="square">
            <a:spAutoFit/>
          </a:bodyPr>
          <a:lstStyle/>
          <a:p>
            <a:r>
              <a:rPr lang="en-US" sz="1230" dirty="0">
                <a:latin typeface="Arial" panose="020B0604020202020204" pitchFamily="34" charset="0"/>
                <a:cs typeface="Arial" panose="020B0604020202020204" pitchFamily="34" charset="0"/>
              </a:rPr>
              <a:t>Guidance documents lack the force and effect of law, unless expressly authorized by statute or incorporated into a contract. USDA may not cite, use, or rely on any guidance that is not available through their guidance portal, except to establish historical facts.</a:t>
            </a:r>
          </a:p>
        </p:txBody>
      </p:sp>
    </p:spTree>
    <p:extLst>
      <p:ext uri="{BB962C8B-B14F-4D97-AF65-F5344CB8AC3E}">
        <p14:creationId xmlns:p14="http://schemas.microsoft.com/office/powerpoint/2010/main" val="249729407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57FF65-AD23-2A4F-9DEC-A11D437FF47D}"/>
              </a:ext>
            </a:extLst>
          </p:cNvPr>
          <p:cNvSpPr>
            <a:spLocks noGrp="1"/>
          </p:cNvSpPr>
          <p:nvPr>
            <p:ph type="title"/>
          </p:nvPr>
        </p:nvSpPr>
        <p:spPr/>
        <p:txBody>
          <a:bodyPr/>
          <a:lstStyle/>
          <a:p>
            <a:r>
              <a:rPr lang="en-US" dirty="0">
                <a:latin typeface="Arial" panose="020B0604020202020204" pitchFamily="34" charset="0"/>
                <a:cs typeface="Arial" panose="020B0604020202020204" pitchFamily="34" charset="0"/>
              </a:rPr>
              <a:t>Test Yourself</a:t>
            </a:r>
          </a:p>
        </p:txBody>
      </p:sp>
      <p:pic>
        <p:nvPicPr>
          <p:cNvPr id="6" name="Picture 5" descr="Page 2 of training worksheet &quot;Serving Meats  and Meat Alternates at Breakfast in the Child and Adult Care Food Program&quot;">
            <a:extLst>
              <a:ext uri="{FF2B5EF4-FFF2-40B4-BE49-F238E27FC236}">
                <a16:creationId xmlns:a16="http://schemas.microsoft.com/office/drawing/2014/main" id="{D760849F-EBAB-AE23-4996-6D2627857CD0}"/>
              </a:ext>
            </a:extLst>
          </p:cNvPr>
          <p:cNvPicPr>
            <a:picLocks noChangeAspect="1"/>
          </p:cNvPicPr>
          <p:nvPr/>
        </p:nvPicPr>
        <p:blipFill>
          <a:blip r:embed="rId3"/>
          <a:stretch>
            <a:fillRect/>
          </a:stretch>
        </p:blipFill>
        <p:spPr>
          <a:xfrm>
            <a:off x="222394" y="787964"/>
            <a:ext cx="3099305" cy="3654651"/>
          </a:xfrm>
          <a:prstGeom prst="rect">
            <a:avLst/>
          </a:prstGeom>
          <a:ln w="12700">
            <a:solidFill>
              <a:srgbClr val="403064"/>
            </a:solidFill>
          </a:ln>
        </p:spPr>
      </p:pic>
      <p:sp>
        <p:nvSpPr>
          <p:cNvPr id="5" name="Rectangle 4" descr="Box around the text under the session Test Yourself of the training worksheet, page 2.">
            <a:extLst>
              <a:ext uri="{FF2B5EF4-FFF2-40B4-BE49-F238E27FC236}">
                <a16:creationId xmlns:a16="http://schemas.microsoft.com/office/drawing/2014/main" id="{D0D0AD4F-87E4-6367-110A-74BD236BF4F0}"/>
              </a:ext>
            </a:extLst>
          </p:cNvPr>
          <p:cNvSpPr/>
          <p:nvPr/>
        </p:nvSpPr>
        <p:spPr>
          <a:xfrm>
            <a:off x="120732" y="2534655"/>
            <a:ext cx="3308267" cy="1009979"/>
          </a:xfrm>
          <a:prstGeom prst="rect">
            <a:avLst/>
          </a:prstGeom>
          <a:no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latin typeface="Arial" panose="020B0604020202020204" pitchFamily="34" charset="0"/>
              <a:cs typeface="Arial" panose="020B0604020202020204" pitchFamily="34" charset="0"/>
            </a:endParaRPr>
          </a:p>
        </p:txBody>
      </p:sp>
      <p:graphicFrame>
        <p:nvGraphicFramePr>
          <p:cNvPr id="8" name="Table 7">
            <a:extLst>
              <a:ext uri="{FF2B5EF4-FFF2-40B4-BE49-F238E27FC236}">
                <a16:creationId xmlns:a16="http://schemas.microsoft.com/office/drawing/2014/main" id="{FE2A046D-57DD-5D40-C85C-0B0F2893905C}"/>
              </a:ext>
            </a:extLst>
          </p:cNvPr>
          <p:cNvGraphicFramePr>
            <a:graphicFrameLocks noGrp="1"/>
          </p:cNvGraphicFramePr>
          <p:nvPr>
            <p:extLst>
              <p:ext uri="{D42A27DB-BD31-4B8C-83A1-F6EECF244321}">
                <p14:modId xmlns:p14="http://schemas.microsoft.com/office/powerpoint/2010/main" val="34303333"/>
              </p:ext>
            </p:extLst>
          </p:nvPr>
        </p:nvGraphicFramePr>
        <p:xfrm>
          <a:off x="3544092" y="787964"/>
          <a:ext cx="5377513" cy="3654651"/>
        </p:xfrm>
        <a:graphic>
          <a:graphicData uri="http://schemas.openxmlformats.org/drawingml/2006/table">
            <a:tbl>
              <a:tblPr firstRow="1" bandRow="1">
                <a:tableStyleId>{5C22544A-7EE6-4342-B048-85BDC9FD1C3A}</a:tableStyleId>
              </a:tblPr>
              <a:tblGrid>
                <a:gridCol w="5377513">
                  <a:extLst>
                    <a:ext uri="{9D8B030D-6E8A-4147-A177-3AD203B41FA5}">
                      <a16:colId xmlns:a16="http://schemas.microsoft.com/office/drawing/2014/main" val="478873655"/>
                    </a:ext>
                  </a:extLst>
                </a:gridCol>
              </a:tblGrid>
              <a:tr h="365204">
                <a:tc>
                  <a:txBody>
                    <a:bodyPr/>
                    <a:lstStyle/>
                    <a:p>
                      <a:pPr algn="ctr"/>
                      <a:r>
                        <a:rPr lang="en-US" sz="2000" dirty="0">
                          <a:latin typeface="Helvetica" panose="020B0604020202020204" pitchFamily="34" charset="0"/>
                          <a:cs typeface="Helvetica" panose="020B0604020202020204" pitchFamily="34" charset="0"/>
                        </a:rPr>
                        <a:t>Test Yourself</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solidFill>
                      <a:srgbClr val="77448F"/>
                    </a:solidFill>
                  </a:tcPr>
                </a:tc>
                <a:extLst>
                  <a:ext uri="{0D108BD9-81ED-4DB2-BD59-A6C34878D82A}">
                    <a16:rowId xmlns:a16="http://schemas.microsoft.com/office/drawing/2014/main" val="3232796592"/>
                  </a:ext>
                </a:extLst>
              </a:tr>
              <a:tr h="1086137">
                <a:tc>
                  <a:txBody>
                    <a:bodyPr/>
                    <a:lstStyle/>
                    <a:p>
                      <a:pPr marL="0" indent="0">
                        <a:buNone/>
                      </a:pPr>
                      <a:r>
                        <a:rPr lang="en-US" sz="1400" b="0" i="0" u="none" strike="noStrike" kern="1200" baseline="0" dirty="0">
                          <a:solidFill>
                            <a:srgbClr val="403064"/>
                          </a:solidFill>
                          <a:latin typeface="Helvetica" panose="020B0604020202020204" pitchFamily="34" charset="0"/>
                          <a:ea typeface="+mn-ea"/>
                          <a:cs typeface="Helvetica" panose="020B0604020202020204" pitchFamily="34" charset="0"/>
                        </a:rPr>
                        <a:t>1. Your adult day care center is open 4 days a week. How many times per week may you serve meats and meat alternates in place of grains at breakfast? </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EAE4EE"/>
                    </a:solidFill>
                  </a:tcPr>
                </a:tc>
                <a:extLst>
                  <a:ext uri="{0D108BD9-81ED-4DB2-BD59-A6C34878D82A}">
                    <a16:rowId xmlns:a16="http://schemas.microsoft.com/office/drawing/2014/main" val="76937248"/>
                  </a:ext>
                </a:extLst>
              </a:tr>
              <a:tr h="882486">
                <a:tc>
                  <a:txBody>
                    <a:bodyPr/>
                    <a:lstStyle/>
                    <a:p>
                      <a:r>
                        <a:rPr lang="en-US" sz="1400" dirty="0">
                          <a:solidFill>
                            <a:srgbClr val="403064"/>
                          </a:solidFill>
                          <a:latin typeface="Helvetica" panose="020B0604020202020204" pitchFamily="34" charset="0"/>
                          <a:cs typeface="Helvetica" panose="020B0604020202020204" pitchFamily="34" charset="0"/>
                        </a:rPr>
                        <a:t>2. Your child care home is open 7 days per week. How many times per week may you serve meats and meat alternates in place of grains at breakfast?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solidFill>
                      <a:srgbClr val="D9CEE1"/>
                    </a:solidFill>
                  </a:tcPr>
                </a:tc>
                <a:extLst>
                  <a:ext uri="{0D108BD9-81ED-4DB2-BD59-A6C34878D82A}">
                    <a16:rowId xmlns:a16="http://schemas.microsoft.com/office/drawing/2014/main" val="3315666867"/>
                  </a:ext>
                </a:extLst>
              </a:tr>
              <a:tr h="1289788">
                <a:tc>
                  <a:txBody>
                    <a:bodyPr/>
                    <a:lstStyle/>
                    <a:p>
                      <a:r>
                        <a:rPr lang="en-US" sz="1400" dirty="0">
                          <a:solidFill>
                            <a:srgbClr val="403064"/>
                          </a:solidFill>
                          <a:latin typeface="Helvetica" panose="020B0604020202020204" pitchFamily="34" charset="0"/>
                          <a:cs typeface="Helvetica" panose="020B0604020202020204" pitchFamily="34" charset="0"/>
                        </a:rPr>
                        <a:t>3. You want to serve yogurt at breakfast to your 3-5 year olds once per week. If you are serving the yogurt in place of a grain, what’s the minimum amount you must serve to this age group to meet the meal pattern requirement?</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solidFill>
                      <a:srgbClr val="EAE4EE"/>
                    </a:solidFill>
                  </a:tcPr>
                </a:tc>
                <a:extLst>
                  <a:ext uri="{0D108BD9-81ED-4DB2-BD59-A6C34878D82A}">
                    <a16:rowId xmlns:a16="http://schemas.microsoft.com/office/drawing/2014/main" val="3566070219"/>
                  </a:ext>
                </a:extLst>
              </a:tr>
            </a:tbl>
          </a:graphicData>
        </a:graphic>
      </p:graphicFrame>
      <p:sp>
        <p:nvSpPr>
          <p:cNvPr id="3" name="TextBox 2">
            <a:extLst>
              <a:ext uri="{FF2B5EF4-FFF2-40B4-BE49-F238E27FC236}">
                <a16:creationId xmlns:a16="http://schemas.microsoft.com/office/drawing/2014/main" id="{CEE42BC2-E7BE-77CE-2CC2-A618B37141A5}"/>
              </a:ext>
            </a:extLst>
          </p:cNvPr>
          <p:cNvSpPr txBox="1"/>
          <p:nvPr/>
        </p:nvSpPr>
        <p:spPr>
          <a:xfrm>
            <a:off x="0" y="4618010"/>
            <a:ext cx="9464842" cy="470898"/>
          </a:xfrm>
          <a:prstGeom prst="rect">
            <a:avLst/>
          </a:prstGeom>
          <a:solidFill>
            <a:schemeClr val="bg1"/>
          </a:solidFill>
        </p:spPr>
        <p:txBody>
          <a:bodyPr wrap="square">
            <a:spAutoFit/>
          </a:bodyPr>
          <a:lstStyle/>
          <a:p>
            <a:r>
              <a:rPr lang="en-US" sz="1230" dirty="0">
                <a:latin typeface="Arial" panose="020B0604020202020204" pitchFamily="34" charset="0"/>
                <a:cs typeface="Arial" panose="020B0604020202020204" pitchFamily="34" charset="0"/>
              </a:rPr>
              <a:t>Guidance documents lack the force and effect of law, unless expressly authorized by statute or incorporated into a contract. USDA may not cite, use, or rely on any guidance that is not available through their guidance portal, except to establish historical facts.</a:t>
            </a:r>
          </a:p>
        </p:txBody>
      </p:sp>
    </p:spTree>
    <p:extLst>
      <p:ext uri="{BB962C8B-B14F-4D97-AF65-F5344CB8AC3E}">
        <p14:creationId xmlns:p14="http://schemas.microsoft.com/office/powerpoint/2010/main" val="193817569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069EF8-47AA-D449-95D3-A722C546DDCD}"/>
              </a:ext>
            </a:extLst>
          </p:cNvPr>
          <p:cNvSpPr>
            <a:spLocks noGrp="1"/>
          </p:cNvSpPr>
          <p:nvPr>
            <p:ph type="title"/>
          </p:nvPr>
        </p:nvSpPr>
        <p:spPr/>
        <p:txBody>
          <a:bodyPr/>
          <a:lstStyle/>
          <a:p>
            <a:r>
              <a:rPr lang="en-US" sz="3000" dirty="0">
                <a:latin typeface="Arial" panose="020B0604020202020204" pitchFamily="34" charset="0"/>
                <a:cs typeface="Arial" panose="020B0604020202020204" pitchFamily="34" charset="0"/>
              </a:rPr>
              <a:t>Answer Key</a:t>
            </a:r>
          </a:p>
        </p:txBody>
      </p:sp>
      <p:pic>
        <p:nvPicPr>
          <p:cNvPr id="5" name="Picture 4" descr="Page 2 of training worksheet &quot;Serving Meats  and Meat Alternates at Breakfast in the Child and Adult Care Food Program&quot;">
            <a:extLst>
              <a:ext uri="{FF2B5EF4-FFF2-40B4-BE49-F238E27FC236}">
                <a16:creationId xmlns:a16="http://schemas.microsoft.com/office/drawing/2014/main" id="{AF7B6D9C-2716-90B9-2F77-789CE9BBF5AC}"/>
              </a:ext>
            </a:extLst>
          </p:cNvPr>
          <p:cNvPicPr>
            <a:picLocks noChangeAspect="1"/>
          </p:cNvPicPr>
          <p:nvPr/>
        </p:nvPicPr>
        <p:blipFill>
          <a:blip r:embed="rId3"/>
          <a:stretch>
            <a:fillRect/>
          </a:stretch>
        </p:blipFill>
        <p:spPr>
          <a:xfrm>
            <a:off x="352925" y="730114"/>
            <a:ext cx="3096128" cy="3815057"/>
          </a:xfrm>
          <a:prstGeom prst="rect">
            <a:avLst/>
          </a:prstGeom>
          <a:ln w="12700">
            <a:solidFill>
              <a:srgbClr val="77448F"/>
            </a:solidFill>
          </a:ln>
        </p:spPr>
      </p:pic>
      <p:sp>
        <p:nvSpPr>
          <p:cNvPr id="6" name="Rectangle 5" descr="Box around the bottom text of the training worksheet on page 2">
            <a:extLst>
              <a:ext uri="{FF2B5EF4-FFF2-40B4-BE49-F238E27FC236}">
                <a16:creationId xmlns:a16="http://schemas.microsoft.com/office/drawing/2014/main" id="{D66F0D68-2FDB-D6B1-037A-F5CA22F6820E}"/>
              </a:ext>
            </a:extLst>
          </p:cNvPr>
          <p:cNvSpPr/>
          <p:nvPr/>
        </p:nvSpPr>
        <p:spPr>
          <a:xfrm>
            <a:off x="253013" y="3682320"/>
            <a:ext cx="3304879" cy="862851"/>
          </a:xfrm>
          <a:prstGeom prst="rect">
            <a:avLst/>
          </a:prstGeom>
          <a:no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350">
              <a:latin typeface="Arial" panose="020B0604020202020204" pitchFamily="34" charset="0"/>
              <a:cs typeface="Arial" panose="020B0604020202020204" pitchFamily="34" charset="0"/>
            </a:endParaRPr>
          </a:p>
        </p:txBody>
      </p:sp>
      <p:sp>
        <p:nvSpPr>
          <p:cNvPr id="8" name="TextBox 7">
            <a:extLst>
              <a:ext uri="{FF2B5EF4-FFF2-40B4-BE49-F238E27FC236}">
                <a16:creationId xmlns:a16="http://schemas.microsoft.com/office/drawing/2014/main" id="{145B9BF1-069C-9E1F-DFF4-AC922B29584B}"/>
              </a:ext>
            </a:extLst>
          </p:cNvPr>
          <p:cNvSpPr txBox="1"/>
          <p:nvPr/>
        </p:nvSpPr>
        <p:spPr>
          <a:xfrm>
            <a:off x="3737303" y="0"/>
            <a:ext cx="5297575" cy="4699159"/>
          </a:xfrm>
          <a:prstGeom prst="roundRect">
            <a:avLst/>
          </a:prstGeom>
          <a:solidFill>
            <a:srgbClr val="FFFFFF"/>
          </a:solidFill>
          <a:ln w="12700">
            <a:solidFill>
              <a:srgbClr val="403064"/>
            </a:solidFill>
          </a:ln>
        </p:spPr>
        <p:txBody>
          <a:bodyPr wrap="square" rtlCol="0">
            <a:spAutoFit/>
          </a:bodyPr>
          <a:lstStyle/>
          <a:p>
            <a:r>
              <a:rPr lang="en-US" sz="1800" b="1" dirty="0">
                <a:solidFill>
                  <a:srgbClr val="403064"/>
                </a:solidFill>
                <a:latin typeface="Arial" panose="020B0604020202020204" pitchFamily="34" charset="0"/>
                <a:cs typeface="Arial" panose="020B0604020202020204" pitchFamily="34" charset="0"/>
              </a:rPr>
              <a:t>Answer Key:</a:t>
            </a:r>
          </a:p>
          <a:p>
            <a:pPr marL="342900" indent="-342900">
              <a:buAutoNum type="arabicPeriod"/>
            </a:pPr>
            <a:r>
              <a:rPr lang="en-US" sz="1400" dirty="0">
                <a:solidFill>
                  <a:srgbClr val="403064"/>
                </a:solidFill>
                <a:latin typeface="Arial" panose="020B0604020202020204" pitchFamily="34" charset="0"/>
                <a:cs typeface="Arial" panose="020B0604020202020204" pitchFamily="34" charset="0"/>
              </a:rPr>
              <a:t>You may serve meats and meat alternates in place of grains up to 3 times per week. All centers and day care homes may serve meats/meat alternates in place of grains at breakfast up to 3 times per week, no matter how many days per week they are open.</a:t>
            </a:r>
          </a:p>
          <a:p>
            <a:pPr marL="342900" indent="-342900">
              <a:buAutoNum type="arabicPeriod"/>
            </a:pPr>
            <a:endParaRPr lang="en-US" sz="1400" dirty="0">
              <a:solidFill>
                <a:srgbClr val="403064"/>
              </a:solidFill>
              <a:latin typeface="Arial" panose="020B0604020202020204" pitchFamily="34" charset="0"/>
              <a:cs typeface="Arial" panose="020B0604020202020204" pitchFamily="34" charset="0"/>
            </a:endParaRPr>
          </a:p>
          <a:p>
            <a:pPr marL="342900" indent="-342900">
              <a:buAutoNum type="arabicPeriod"/>
            </a:pPr>
            <a:r>
              <a:rPr lang="en-US" sz="1400" dirty="0">
                <a:solidFill>
                  <a:srgbClr val="403064"/>
                </a:solidFill>
                <a:latin typeface="Arial" panose="020B0604020202020204" pitchFamily="34" charset="0"/>
                <a:cs typeface="Arial" panose="020B0604020202020204" pitchFamily="34" charset="0"/>
              </a:rPr>
              <a:t> You may serve meats and meat alternates in place of grains up to 3 times per week. All centers and day care homes may serve meats/meat alternates in place of grains at breakfast up to 3 times per week, no matter how many days per week they are open.</a:t>
            </a:r>
          </a:p>
          <a:p>
            <a:pPr marL="342900" indent="-342900">
              <a:buAutoNum type="arabicPeriod"/>
            </a:pPr>
            <a:endParaRPr lang="en-US" sz="1400" dirty="0">
              <a:solidFill>
                <a:srgbClr val="403064"/>
              </a:solidFill>
              <a:latin typeface="Arial" panose="020B0604020202020204" pitchFamily="34" charset="0"/>
              <a:cs typeface="Arial" panose="020B0604020202020204" pitchFamily="34" charset="0"/>
            </a:endParaRPr>
          </a:p>
          <a:p>
            <a:pPr marL="342900" indent="-342900">
              <a:buAutoNum type="arabicPeriod"/>
            </a:pPr>
            <a:r>
              <a:rPr lang="en-US" sz="1400" dirty="0">
                <a:solidFill>
                  <a:srgbClr val="403064"/>
                </a:solidFill>
                <a:latin typeface="Arial" panose="020B0604020202020204" pitchFamily="34" charset="0"/>
                <a:cs typeface="Arial" panose="020B0604020202020204" pitchFamily="34" charset="0"/>
              </a:rPr>
              <a:t>If serving yogurt in place of a grain at breakfast, you must serve at least 2 ounces (¼ cup) of yogurt to the 3-5 year olds to meet the meal pattern requirement. Remember, yogurt must contain no more than 12 grams of added sugars per 6 ounces (2 grams of added sugars per ounce).</a:t>
            </a:r>
          </a:p>
        </p:txBody>
      </p:sp>
      <p:sp>
        <p:nvSpPr>
          <p:cNvPr id="3" name="TextBox 2">
            <a:extLst>
              <a:ext uri="{FF2B5EF4-FFF2-40B4-BE49-F238E27FC236}">
                <a16:creationId xmlns:a16="http://schemas.microsoft.com/office/drawing/2014/main" id="{12AAFC05-1A93-36C2-D81D-897EBE20289C}"/>
              </a:ext>
            </a:extLst>
          </p:cNvPr>
          <p:cNvSpPr txBox="1"/>
          <p:nvPr/>
        </p:nvSpPr>
        <p:spPr>
          <a:xfrm>
            <a:off x="0" y="4650094"/>
            <a:ext cx="9464842" cy="470898"/>
          </a:xfrm>
          <a:prstGeom prst="rect">
            <a:avLst/>
          </a:prstGeom>
          <a:solidFill>
            <a:schemeClr val="bg1"/>
          </a:solidFill>
        </p:spPr>
        <p:txBody>
          <a:bodyPr wrap="square">
            <a:spAutoFit/>
          </a:bodyPr>
          <a:lstStyle/>
          <a:p>
            <a:r>
              <a:rPr lang="en-US" sz="1230" dirty="0">
                <a:latin typeface="Arial" panose="020B0604020202020204" pitchFamily="34" charset="0"/>
                <a:cs typeface="Arial" panose="020B0604020202020204" pitchFamily="34" charset="0"/>
              </a:rPr>
              <a:t>Guidance documents lack the force and effect of law, unless expressly authorized by statute or incorporated into a contract. USDA may not cite, use, or rely on any guidance that is not available through their guidance portal, except to establish historical facts.</a:t>
            </a:r>
          </a:p>
        </p:txBody>
      </p:sp>
    </p:spTree>
    <p:extLst>
      <p:ext uri="{BB962C8B-B14F-4D97-AF65-F5344CB8AC3E}">
        <p14:creationId xmlns:p14="http://schemas.microsoft.com/office/powerpoint/2010/main" val="215895397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3200F5-41BD-84B8-B6A7-1AA030C3BC66}"/>
              </a:ext>
            </a:extLst>
          </p:cNvPr>
          <p:cNvSpPr>
            <a:spLocks noGrp="1"/>
          </p:cNvSpPr>
          <p:nvPr>
            <p:ph type="ctrTitle"/>
          </p:nvPr>
        </p:nvSpPr>
        <p:spPr>
          <a:xfrm>
            <a:off x="445169" y="376881"/>
            <a:ext cx="7372350" cy="573957"/>
          </a:xfrm>
        </p:spPr>
        <p:txBody>
          <a:bodyPr>
            <a:normAutofit/>
          </a:bodyPr>
          <a:lstStyle/>
          <a:p>
            <a:r>
              <a:rPr lang="en-US" sz="3200" dirty="0">
                <a:latin typeface="Arial" panose="020B0604020202020204" pitchFamily="34" charset="0"/>
                <a:cs typeface="Arial" panose="020B0604020202020204" pitchFamily="34" charset="0"/>
              </a:rPr>
              <a:t>Frequently  Asked Questions #1</a:t>
            </a:r>
          </a:p>
        </p:txBody>
      </p:sp>
      <p:sp>
        <p:nvSpPr>
          <p:cNvPr id="7" name="TextBox 6">
            <a:extLst>
              <a:ext uri="{FF2B5EF4-FFF2-40B4-BE49-F238E27FC236}">
                <a16:creationId xmlns:a16="http://schemas.microsoft.com/office/drawing/2014/main" id="{DFA1B852-79D6-3838-BA83-A7FF31CD6DD5}"/>
              </a:ext>
            </a:extLst>
          </p:cNvPr>
          <p:cNvSpPr txBox="1"/>
          <p:nvPr/>
        </p:nvSpPr>
        <p:spPr>
          <a:xfrm>
            <a:off x="348187" y="1330523"/>
            <a:ext cx="8550390" cy="1361911"/>
          </a:xfrm>
          <a:prstGeom prst="rect">
            <a:avLst/>
          </a:prstGeom>
          <a:noFill/>
        </p:spPr>
        <p:txBody>
          <a:bodyPr wrap="square" rtlCol="0">
            <a:spAutoFit/>
          </a:bodyPr>
          <a:lstStyle/>
          <a:p>
            <a:pPr defTabSz="467579">
              <a:defRPr/>
            </a:pPr>
            <a:r>
              <a:rPr lang="en-US" sz="3000" b="1" dirty="0">
                <a:solidFill>
                  <a:srgbClr val="403064"/>
                </a:solidFill>
                <a:latin typeface="Arial" panose="020B0604020202020204" pitchFamily="34" charset="0"/>
                <a:ea typeface="Source Sans Pro" panose="020B0503030403020204" pitchFamily="34" charset="0"/>
                <a:cs typeface="Arial" panose="020B0604020202020204" pitchFamily="34" charset="0"/>
              </a:rPr>
              <a:t>Can I serve grains with my meats/meat alternates at breakfast? </a:t>
            </a:r>
          </a:p>
          <a:p>
            <a:pPr defTabSz="467579">
              <a:defRPr/>
            </a:pPr>
            <a:endParaRPr lang="en-US" sz="2250" b="1" dirty="0">
              <a:solidFill>
                <a:srgbClr val="FFFFFF"/>
              </a:solidFill>
              <a:latin typeface="Arial" panose="020B0604020202020204" pitchFamily="34" charset="0"/>
              <a:ea typeface="Source Sans Pro" panose="020B0503030403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A9D8F936-A8E7-DEB9-B718-09420071CE91}"/>
              </a:ext>
            </a:extLst>
          </p:cNvPr>
          <p:cNvSpPr txBox="1"/>
          <p:nvPr/>
        </p:nvSpPr>
        <p:spPr>
          <a:xfrm>
            <a:off x="0" y="4601968"/>
            <a:ext cx="9464842" cy="470898"/>
          </a:xfrm>
          <a:prstGeom prst="rect">
            <a:avLst/>
          </a:prstGeom>
          <a:noFill/>
        </p:spPr>
        <p:txBody>
          <a:bodyPr wrap="square">
            <a:spAutoFit/>
          </a:bodyPr>
          <a:lstStyle/>
          <a:p>
            <a:r>
              <a:rPr lang="en-US" sz="1230" dirty="0">
                <a:latin typeface="Arial" panose="020B0604020202020204" pitchFamily="34" charset="0"/>
                <a:cs typeface="Arial" panose="020B0604020202020204" pitchFamily="34" charset="0"/>
              </a:rPr>
              <a:t>Guidance documents lack the force and effect of law, unless expressly authorized by statute or incorporated into a contract. USDA may not cite, use, or rely on any guidance that is not available through their guidance portal, except to establish historical facts.</a:t>
            </a:r>
          </a:p>
        </p:txBody>
      </p:sp>
    </p:spTree>
    <p:extLst>
      <p:ext uri="{BB962C8B-B14F-4D97-AF65-F5344CB8AC3E}">
        <p14:creationId xmlns:p14="http://schemas.microsoft.com/office/powerpoint/2010/main" val="3575380171"/>
      </p:ext>
    </p:extLst>
  </p:cSld>
  <p:clrMapOvr>
    <a:masterClrMapping/>
  </p:clrMapOvr>
  <mc:AlternateContent xmlns:mc="http://schemas.openxmlformats.org/markup-compatibility/2006" xmlns:p14="http://schemas.microsoft.com/office/powerpoint/2010/main">
    <mc:Choice Requires="p14">
      <p:transition spd="slow" p14:dur="2000" advTm="20467"/>
    </mc:Choice>
    <mc:Fallback xmlns="">
      <p:transition spd="slow" advTm="20467"/>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4170AB0-6CC4-F455-A80E-5030E005D15A}"/>
              </a:ext>
            </a:extLst>
          </p:cNvPr>
          <p:cNvSpPr>
            <a:spLocks noGrp="1"/>
          </p:cNvSpPr>
          <p:nvPr>
            <p:ph type="title"/>
          </p:nvPr>
        </p:nvSpPr>
        <p:spPr>
          <a:xfrm>
            <a:off x="112294" y="850230"/>
            <a:ext cx="2679031" cy="3320714"/>
          </a:xfrm>
        </p:spPr>
        <p:txBody>
          <a:bodyPr/>
          <a:lstStyle/>
          <a:p>
            <a:r>
              <a:rPr lang="en-US" dirty="0">
                <a:latin typeface="Arial" panose="020B0604020202020204" pitchFamily="34" charset="0"/>
                <a:cs typeface="Arial" panose="020B0604020202020204" pitchFamily="34" charset="0"/>
              </a:rPr>
              <a:t>Question 1: Can I serve grains with my meats/meat</a:t>
            </a:r>
            <a:br>
              <a:rPr lang="en-US" dirty="0">
                <a:latin typeface="Arial" panose="020B0604020202020204" pitchFamily="34" charset="0"/>
                <a:cs typeface="Arial" panose="020B0604020202020204" pitchFamily="34" charset="0"/>
              </a:rPr>
            </a:br>
            <a:r>
              <a:rPr lang="en-US" dirty="0">
                <a:latin typeface="Arial" panose="020B0604020202020204" pitchFamily="34" charset="0"/>
                <a:cs typeface="Arial" panose="020B0604020202020204" pitchFamily="34" charset="0"/>
              </a:rPr>
              <a:t>alternates at breakfast? </a:t>
            </a:r>
          </a:p>
        </p:txBody>
      </p:sp>
      <p:sp>
        <p:nvSpPr>
          <p:cNvPr id="4" name="Text Placeholder 3">
            <a:extLst>
              <a:ext uri="{FF2B5EF4-FFF2-40B4-BE49-F238E27FC236}">
                <a16:creationId xmlns:a16="http://schemas.microsoft.com/office/drawing/2014/main" id="{584E00DE-0816-BC5D-A5AC-058854DA4565}"/>
              </a:ext>
            </a:extLst>
          </p:cNvPr>
          <p:cNvSpPr>
            <a:spLocks noGrp="1"/>
          </p:cNvSpPr>
          <p:nvPr>
            <p:ph type="body" idx="1"/>
          </p:nvPr>
        </p:nvSpPr>
        <p:spPr>
          <a:xfrm>
            <a:off x="3256547" y="850230"/>
            <a:ext cx="5775159" cy="2679032"/>
          </a:xfrm>
          <a:prstGeom prst="rect">
            <a:avLst/>
          </a:prstGeom>
        </p:spPr>
        <p:txBody>
          <a:bodyPr/>
          <a:lstStyle/>
          <a:p>
            <a:pPr marL="0" indent="0">
              <a:buNone/>
            </a:pPr>
            <a:r>
              <a:rPr lang="en-US" sz="2600" b="1" dirty="0">
                <a:solidFill>
                  <a:srgbClr val="403064"/>
                </a:solidFill>
                <a:latin typeface="Arial" panose="020B0604020202020204" pitchFamily="34" charset="0"/>
                <a:cs typeface="Arial" panose="020B0604020202020204" pitchFamily="34" charset="0"/>
              </a:rPr>
              <a:t>Answer: </a:t>
            </a:r>
            <a:r>
              <a:rPr lang="en-US" sz="2600" dirty="0">
                <a:solidFill>
                  <a:srgbClr val="403064"/>
                </a:solidFill>
                <a:latin typeface="Arial" panose="020B0604020202020204" pitchFamily="34" charset="0"/>
                <a:cs typeface="Arial" panose="020B0604020202020204" pitchFamily="34" charset="0"/>
              </a:rPr>
              <a:t>Yes! If you serve meats/meat alternates in place of grains at breakfast, you can serve a grain as an additional food. If you choose to serve the grains component as an additional food you must ensure it’s served with milk, vegetables/fruit, and meats/meat alternates, and that you serve the required minimum amounts of these three components.</a:t>
            </a:r>
          </a:p>
        </p:txBody>
      </p:sp>
      <p:sp>
        <p:nvSpPr>
          <p:cNvPr id="2" name="TextBox 1">
            <a:extLst>
              <a:ext uri="{FF2B5EF4-FFF2-40B4-BE49-F238E27FC236}">
                <a16:creationId xmlns:a16="http://schemas.microsoft.com/office/drawing/2014/main" id="{AAF2E80B-BF3F-BA67-2B3B-1CDFB8869A70}"/>
              </a:ext>
            </a:extLst>
          </p:cNvPr>
          <p:cNvSpPr txBox="1"/>
          <p:nvPr/>
        </p:nvSpPr>
        <p:spPr>
          <a:xfrm>
            <a:off x="0" y="4698220"/>
            <a:ext cx="9464842" cy="470898"/>
          </a:xfrm>
          <a:prstGeom prst="rect">
            <a:avLst/>
          </a:prstGeom>
          <a:solidFill>
            <a:schemeClr val="bg1"/>
          </a:solidFill>
        </p:spPr>
        <p:txBody>
          <a:bodyPr wrap="square">
            <a:spAutoFit/>
          </a:bodyPr>
          <a:lstStyle/>
          <a:p>
            <a:r>
              <a:rPr lang="en-US" sz="1230" dirty="0">
                <a:latin typeface="Arial" panose="020B0604020202020204" pitchFamily="34" charset="0"/>
                <a:cs typeface="Arial" panose="020B0604020202020204" pitchFamily="34" charset="0"/>
              </a:rPr>
              <a:t>Guidance documents lack the force and effect of law, unless expressly authorized by statute or incorporated into a contract. USDA may not cite, use, or rely on any guidance that is not available through their guidance portal, except to establish historical facts.</a:t>
            </a:r>
          </a:p>
        </p:txBody>
      </p:sp>
    </p:spTree>
    <p:extLst>
      <p:ext uri="{BB962C8B-B14F-4D97-AF65-F5344CB8AC3E}">
        <p14:creationId xmlns:p14="http://schemas.microsoft.com/office/powerpoint/2010/main" val="73460092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B5489A-CFB5-9553-25A8-727BDCCFD987}"/>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E939453D-6BA1-70D0-7488-9359E2D2DC11}"/>
              </a:ext>
            </a:extLst>
          </p:cNvPr>
          <p:cNvSpPr txBox="1">
            <a:spLocks noGrp="1"/>
          </p:cNvSpPr>
          <p:nvPr>
            <p:ph type="title" idx="4294967295"/>
          </p:nvPr>
        </p:nvSpPr>
        <p:spPr>
          <a:xfrm>
            <a:off x="296805" y="396371"/>
            <a:ext cx="8365932" cy="22852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67579"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403064"/>
                </a:solidFill>
                <a:effectLst/>
                <a:uLnTx/>
                <a:uFillTx/>
                <a:latin typeface="Arial" panose="020B0604020202020204" pitchFamily="34" charset="0"/>
                <a:ea typeface="Source Sans Pro" panose="020B0503030403020204" pitchFamily="34" charset="0"/>
                <a:cs typeface="Arial" panose="020B0604020202020204" pitchFamily="34" charset="0"/>
              </a:rPr>
              <a:t>Frequently Asked Question #2</a:t>
            </a:r>
          </a:p>
          <a:p>
            <a:pPr marL="0" marR="0" lvl="0" indent="0" algn="l" defTabSz="467579" rtl="0" eaLnBrk="1" fontAlgn="auto" latinLnBrk="0" hangingPunct="1">
              <a:lnSpc>
                <a:spcPct val="100000"/>
              </a:lnSpc>
              <a:spcBef>
                <a:spcPts val="0"/>
              </a:spcBef>
              <a:spcAft>
                <a:spcPts val="0"/>
              </a:spcAft>
              <a:buClrTx/>
              <a:buSzTx/>
              <a:buFontTx/>
              <a:buNone/>
              <a:tabLst/>
              <a:defRPr/>
            </a:pPr>
            <a:endParaRPr kumimoji="0" lang="en-US" sz="3000" b="1" i="0" u="none" strike="noStrike" kern="1200" cap="none" spc="0" normalizeH="0" baseline="0" noProof="0" dirty="0">
              <a:ln>
                <a:noFill/>
              </a:ln>
              <a:solidFill>
                <a:srgbClr val="403064"/>
              </a:solidFill>
              <a:effectLst/>
              <a:uLnTx/>
              <a:uFillTx/>
              <a:latin typeface="Arial" panose="020B0604020202020204" pitchFamily="34" charset="0"/>
              <a:ea typeface="Source Sans Pro" panose="020B0503030403020204" pitchFamily="34" charset="0"/>
              <a:cs typeface="Arial" panose="020B0604020202020204" pitchFamily="34" charset="0"/>
            </a:endParaRPr>
          </a:p>
          <a:p>
            <a:pPr marL="0" marR="0" lvl="0" indent="0" algn="l" defTabSz="467579"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403064"/>
                </a:solidFill>
                <a:effectLst/>
                <a:uLnTx/>
                <a:uFillTx/>
                <a:latin typeface="Arial" panose="020B0604020202020204" pitchFamily="34" charset="0"/>
                <a:ea typeface="Source Sans Pro" panose="020B0503030403020204" pitchFamily="34" charset="0"/>
                <a:cs typeface="Arial" panose="020B0604020202020204" pitchFamily="34" charset="0"/>
              </a:rPr>
              <a:t>How many egg whites are needed to substitute for a serving of grains?</a:t>
            </a:r>
          </a:p>
          <a:p>
            <a:pPr marL="0" marR="0" lvl="0" indent="0" algn="l" defTabSz="467579" rtl="0" eaLnBrk="1" fontAlgn="auto" latinLnBrk="0" hangingPunct="1">
              <a:lnSpc>
                <a:spcPct val="100000"/>
              </a:lnSpc>
              <a:spcBef>
                <a:spcPts val="0"/>
              </a:spcBef>
              <a:spcAft>
                <a:spcPts val="0"/>
              </a:spcAft>
              <a:buClrTx/>
              <a:buSzTx/>
              <a:buFontTx/>
              <a:buNone/>
              <a:tabLst/>
              <a:defRPr/>
            </a:pPr>
            <a:endParaRPr kumimoji="0" lang="en-US" sz="2250" b="1" i="0" u="none" strike="noStrike" kern="1200" cap="none" spc="0" normalizeH="0" baseline="0" noProof="0" dirty="0">
              <a:ln>
                <a:noFill/>
              </a:ln>
              <a:solidFill>
                <a:srgbClr val="FFFFFF"/>
              </a:solidFill>
              <a:effectLst/>
              <a:uLnTx/>
              <a:uFillTx/>
              <a:latin typeface="Arial" panose="020B0604020202020204" pitchFamily="34" charset="0"/>
              <a:ea typeface="Source Sans Pro" panose="020B0503030403020204" pitchFamily="34" charset="0"/>
              <a:cs typeface="Arial" panose="020B0604020202020204" pitchFamily="34" charset="0"/>
            </a:endParaRPr>
          </a:p>
        </p:txBody>
      </p:sp>
      <p:sp>
        <p:nvSpPr>
          <p:cNvPr id="2" name="TextBox 1">
            <a:extLst>
              <a:ext uri="{FF2B5EF4-FFF2-40B4-BE49-F238E27FC236}">
                <a16:creationId xmlns:a16="http://schemas.microsoft.com/office/drawing/2014/main" id="{7508D0BC-64B8-CAD1-640D-211D56565DFC}"/>
              </a:ext>
            </a:extLst>
          </p:cNvPr>
          <p:cNvSpPr txBox="1"/>
          <p:nvPr/>
        </p:nvSpPr>
        <p:spPr>
          <a:xfrm>
            <a:off x="0" y="4601968"/>
            <a:ext cx="9464842" cy="470898"/>
          </a:xfrm>
          <a:prstGeom prst="rect">
            <a:avLst/>
          </a:prstGeom>
          <a:noFill/>
        </p:spPr>
        <p:txBody>
          <a:bodyPr wrap="square">
            <a:spAutoFit/>
          </a:bodyPr>
          <a:lstStyle/>
          <a:p>
            <a:r>
              <a:rPr lang="en-US" sz="1230" dirty="0">
                <a:latin typeface="Arial" panose="020B0604020202020204" pitchFamily="34" charset="0"/>
                <a:cs typeface="Arial" panose="020B0604020202020204" pitchFamily="34" charset="0"/>
              </a:rPr>
              <a:t>Guidance documents lack the force and effect of law, unless expressly authorized by statute or incorporated into a contract. USDA may not cite, use, or rely on any guidance that is not available through their guidance portal, except to establish historical facts.</a:t>
            </a:r>
          </a:p>
        </p:txBody>
      </p:sp>
    </p:spTree>
    <p:extLst>
      <p:ext uri="{BB962C8B-B14F-4D97-AF65-F5344CB8AC3E}">
        <p14:creationId xmlns:p14="http://schemas.microsoft.com/office/powerpoint/2010/main" val="645241701"/>
      </p:ext>
    </p:extLst>
  </p:cSld>
  <p:clrMapOvr>
    <a:masterClrMapping/>
  </p:clrMapOvr>
  <mc:AlternateContent xmlns:mc="http://schemas.openxmlformats.org/markup-compatibility/2006" xmlns:p14="http://schemas.microsoft.com/office/powerpoint/2010/main">
    <mc:Choice Requires="p14">
      <p:transition spd="slow" p14:dur="2000" advTm="20467"/>
    </mc:Choice>
    <mc:Fallback xmlns="">
      <p:transition spd="slow" advTm="20467"/>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B0C825-CB9B-F677-8E5D-5B903AD22616}"/>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8561E71-B78B-91DB-43A5-CABE5AD8B7BD}"/>
              </a:ext>
            </a:extLst>
          </p:cNvPr>
          <p:cNvSpPr>
            <a:spLocks noGrp="1"/>
          </p:cNvSpPr>
          <p:nvPr>
            <p:ph type="title"/>
          </p:nvPr>
        </p:nvSpPr>
        <p:spPr>
          <a:xfrm>
            <a:off x="0" y="850232"/>
            <a:ext cx="2823411" cy="1862279"/>
          </a:xfrm>
        </p:spPr>
        <p:txBody>
          <a:bodyPr/>
          <a:lstStyle/>
          <a:p>
            <a:pPr defTabSz="467579">
              <a:lnSpc>
                <a:spcPct val="100000"/>
              </a:lnSpc>
              <a:spcBef>
                <a:spcPts val="0"/>
              </a:spcBef>
              <a:spcAft>
                <a:spcPts val="0"/>
              </a:spcAft>
              <a:defRPr/>
            </a:pPr>
            <a:r>
              <a:rPr lang="en-US" b="1" dirty="0">
                <a:latin typeface="Arial" panose="020B0604020202020204" pitchFamily="34" charset="0"/>
                <a:ea typeface="Source Sans Pro" panose="020B0503030403020204" pitchFamily="34" charset="0"/>
                <a:cs typeface="Arial" panose="020B0604020202020204" pitchFamily="34" charset="0"/>
              </a:rPr>
              <a:t>Question 2: How many egg whites are needed to substitute for a serving of grains?</a:t>
            </a:r>
          </a:p>
        </p:txBody>
      </p:sp>
      <p:sp>
        <p:nvSpPr>
          <p:cNvPr id="4" name="Text Placeholder 3">
            <a:extLst>
              <a:ext uri="{FF2B5EF4-FFF2-40B4-BE49-F238E27FC236}">
                <a16:creationId xmlns:a16="http://schemas.microsoft.com/office/drawing/2014/main" id="{D9B65D07-4DDC-D3B8-A90D-C5A024D8CCD7}"/>
              </a:ext>
            </a:extLst>
          </p:cNvPr>
          <p:cNvSpPr>
            <a:spLocks noGrp="1"/>
          </p:cNvSpPr>
          <p:nvPr>
            <p:ph type="body" idx="1"/>
          </p:nvPr>
        </p:nvSpPr>
        <p:spPr>
          <a:xfrm>
            <a:off x="3256547" y="1042738"/>
            <a:ext cx="5582653" cy="3513220"/>
          </a:xfrm>
          <a:prstGeom prst="rect">
            <a:avLst/>
          </a:prstGeom>
        </p:spPr>
        <p:txBody>
          <a:bodyPr/>
          <a:lstStyle/>
          <a:p>
            <a:pPr marL="0" indent="0">
              <a:buNone/>
            </a:pPr>
            <a:r>
              <a:rPr lang="en-US" sz="2600" b="1" dirty="0">
                <a:solidFill>
                  <a:srgbClr val="403064"/>
                </a:solidFill>
                <a:latin typeface="Arial" panose="020B0604020202020204" pitchFamily="34" charset="0"/>
                <a:cs typeface="Arial" panose="020B0604020202020204" pitchFamily="34" charset="0"/>
              </a:rPr>
              <a:t>Answer: </a:t>
            </a:r>
            <a:r>
              <a:rPr lang="en-US" sz="2600" dirty="0">
                <a:solidFill>
                  <a:srgbClr val="403064"/>
                </a:solidFill>
                <a:latin typeface="Arial" panose="020B0604020202020204" pitchFamily="34" charset="0"/>
                <a:cs typeface="Arial" panose="020B0604020202020204" pitchFamily="34" charset="0"/>
              </a:rPr>
              <a:t>In the CACFP you cannot serve egg whites as a meat alternate in place of grains. Egg whites are not creditable if they are served without the yolks. Only whole eggs are creditable in the CACFP. </a:t>
            </a:r>
          </a:p>
        </p:txBody>
      </p:sp>
      <p:sp>
        <p:nvSpPr>
          <p:cNvPr id="2" name="TextBox 1">
            <a:extLst>
              <a:ext uri="{FF2B5EF4-FFF2-40B4-BE49-F238E27FC236}">
                <a16:creationId xmlns:a16="http://schemas.microsoft.com/office/drawing/2014/main" id="{EF21AA2C-EC08-1FE4-5A1C-98FEA7DA10C9}"/>
              </a:ext>
            </a:extLst>
          </p:cNvPr>
          <p:cNvSpPr txBox="1"/>
          <p:nvPr/>
        </p:nvSpPr>
        <p:spPr>
          <a:xfrm>
            <a:off x="0" y="4682178"/>
            <a:ext cx="9464842" cy="470898"/>
          </a:xfrm>
          <a:prstGeom prst="rect">
            <a:avLst/>
          </a:prstGeom>
          <a:solidFill>
            <a:schemeClr val="bg1"/>
          </a:solidFill>
        </p:spPr>
        <p:txBody>
          <a:bodyPr wrap="square">
            <a:spAutoFit/>
          </a:bodyPr>
          <a:lstStyle/>
          <a:p>
            <a:r>
              <a:rPr lang="en-US" sz="1230" dirty="0">
                <a:latin typeface="Arial" panose="020B0604020202020204" pitchFamily="34" charset="0"/>
                <a:cs typeface="Arial" panose="020B0604020202020204" pitchFamily="34" charset="0"/>
              </a:rPr>
              <a:t>Guidance documents lack the force and effect of law, unless expressly authorized by statute or incorporated into a contract. USDA may not cite, use, or rely on any guidance that is not available through their guidance portal, except to establish historical facts.</a:t>
            </a:r>
          </a:p>
        </p:txBody>
      </p:sp>
    </p:spTree>
    <p:extLst>
      <p:ext uri="{BB962C8B-B14F-4D97-AF65-F5344CB8AC3E}">
        <p14:creationId xmlns:p14="http://schemas.microsoft.com/office/powerpoint/2010/main" val="190283996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1E7D2D-8492-152A-C99F-B825109C26DC}"/>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15A31A87-6083-10A4-73D9-69DC4D44326F}"/>
              </a:ext>
            </a:extLst>
          </p:cNvPr>
          <p:cNvSpPr txBox="1">
            <a:spLocks noGrp="1"/>
          </p:cNvSpPr>
          <p:nvPr>
            <p:ph type="title" idx="4294967295"/>
          </p:nvPr>
        </p:nvSpPr>
        <p:spPr>
          <a:xfrm>
            <a:off x="276023" y="315678"/>
            <a:ext cx="8151004" cy="240065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467579"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403064"/>
                </a:solidFill>
                <a:effectLst/>
                <a:uLnTx/>
                <a:uFillTx/>
                <a:latin typeface="Arial" panose="020B0604020202020204" pitchFamily="34" charset="0"/>
                <a:ea typeface="Source Sans Pro" panose="020B0503030403020204" pitchFamily="34" charset="0"/>
                <a:cs typeface="Arial" panose="020B0604020202020204" pitchFamily="34" charset="0"/>
              </a:rPr>
              <a:t>Frequently Asked Question # 3 </a:t>
            </a:r>
          </a:p>
          <a:p>
            <a:pPr marL="0" marR="0" lvl="0" indent="0" algn="l" defTabSz="467579" rtl="0" eaLnBrk="1" fontAlgn="auto" latinLnBrk="0" hangingPunct="1">
              <a:lnSpc>
                <a:spcPct val="100000"/>
              </a:lnSpc>
              <a:spcBef>
                <a:spcPts val="0"/>
              </a:spcBef>
              <a:spcAft>
                <a:spcPts val="0"/>
              </a:spcAft>
              <a:buClrTx/>
              <a:buSzTx/>
              <a:buFontTx/>
              <a:buNone/>
              <a:tabLst/>
              <a:defRPr/>
            </a:pPr>
            <a:endParaRPr kumimoji="0" lang="en-US" sz="3000" b="1" i="0" u="none" strike="noStrike" kern="1200" cap="none" spc="0" normalizeH="0" baseline="0" noProof="0" dirty="0">
              <a:ln>
                <a:noFill/>
              </a:ln>
              <a:solidFill>
                <a:srgbClr val="403064"/>
              </a:solidFill>
              <a:effectLst/>
              <a:uLnTx/>
              <a:uFillTx/>
              <a:latin typeface="Arial" panose="020B0604020202020204" pitchFamily="34" charset="0"/>
              <a:ea typeface="Source Sans Pro" panose="020B0503030403020204" pitchFamily="34" charset="0"/>
              <a:cs typeface="Arial" panose="020B0604020202020204" pitchFamily="34" charset="0"/>
            </a:endParaRPr>
          </a:p>
          <a:p>
            <a:pPr marL="0" marR="0" lvl="0" indent="0" algn="l" defTabSz="467579" rtl="0" eaLnBrk="1" fontAlgn="auto" latinLnBrk="0" hangingPunct="1">
              <a:lnSpc>
                <a:spcPct val="100000"/>
              </a:lnSpc>
              <a:spcBef>
                <a:spcPts val="0"/>
              </a:spcBef>
              <a:spcAft>
                <a:spcPts val="0"/>
              </a:spcAft>
              <a:buClrTx/>
              <a:buSzTx/>
              <a:buFontTx/>
              <a:buNone/>
              <a:tabLst/>
              <a:defRPr/>
            </a:pPr>
            <a:r>
              <a:rPr kumimoji="0" lang="en-US" sz="3000" b="1" i="0" u="none" strike="noStrike" kern="1200" cap="none" spc="0" normalizeH="0" baseline="0" noProof="0" dirty="0">
                <a:ln>
                  <a:noFill/>
                </a:ln>
                <a:solidFill>
                  <a:srgbClr val="403064"/>
                </a:solidFill>
                <a:effectLst/>
                <a:uLnTx/>
                <a:uFillTx/>
                <a:latin typeface="Arial" panose="020B0604020202020204" pitchFamily="34" charset="0"/>
                <a:ea typeface="Source Sans Pro" panose="020B0503030403020204" pitchFamily="34" charset="0"/>
                <a:cs typeface="Arial" panose="020B0604020202020204" pitchFamily="34" charset="0"/>
              </a:rPr>
              <a:t>What resources can I use to identify meats and meat alternates that can be served in place of grains at breakfast?</a:t>
            </a:r>
          </a:p>
        </p:txBody>
      </p:sp>
      <p:sp>
        <p:nvSpPr>
          <p:cNvPr id="2" name="TextBox 1">
            <a:extLst>
              <a:ext uri="{FF2B5EF4-FFF2-40B4-BE49-F238E27FC236}">
                <a16:creationId xmlns:a16="http://schemas.microsoft.com/office/drawing/2014/main" id="{E5D5B85B-410C-1595-2998-242A6E9905F7}"/>
              </a:ext>
            </a:extLst>
          </p:cNvPr>
          <p:cNvSpPr txBox="1"/>
          <p:nvPr/>
        </p:nvSpPr>
        <p:spPr>
          <a:xfrm>
            <a:off x="0" y="4601968"/>
            <a:ext cx="9464842" cy="470898"/>
          </a:xfrm>
          <a:prstGeom prst="rect">
            <a:avLst/>
          </a:prstGeom>
          <a:noFill/>
        </p:spPr>
        <p:txBody>
          <a:bodyPr wrap="square">
            <a:spAutoFit/>
          </a:bodyPr>
          <a:lstStyle/>
          <a:p>
            <a:r>
              <a:rPr lang="en-US" sz="1230" dirty="0">
                <a:latin typeface="Arial" panose="020B0604020202020204" pitchFamily="34" charset="0"/>
                <a:cs typeface="Arial" panose="020B0604020202020204" pitchFamily="34" charset="0"/>
              </a:rPr>
              <a:t>Guidance documents lack the force and effect of law, unless expressly authorized by statute or incorporated into a contract. USDA may not cite, use, or rely on any guidance that is not available through their guidance portal, except to establish historical facts.</a:t>
            </a:r>
          </a:p>
        </p:txBody>
      </p:sp>
    </p:spTree>
    <p:extLst>
      <p:ext uri="{BB962C8B-B14F-4D97-AF65-F5344CB8AC3E}">
        <p14:creationId xmlns:p14="http://schemas.microsoft.com/office/powerpoint/2010/main" val="993060640"/>
      </p:ext>
    </p:extLst>
  </p:cSld>
  <p:clrMapOvr>
    <a:masterClrMapping/>
  </p:clrMapOvr>
  <mc:AlternateContent xmlns:mc="http://schemas.openxmlformats.org/markup-compatibility/2006" xmlns:p14="http://schemas.microsoft.com/office/powerpoint/2010/main">
    <mc:Choice Requires="p14">
      <p:transition spd="slow" p14:dur="2000" advTm="20467"/>
    </mc:Choice>
    <mc:Fallback xmlns="">
      <p:transition spd="slow" advTm="20467"/>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203E0B1-2503-AED9-B917-982EB0EAD022}"/>
              </a:ext>
            </a:extLst>
          </p:cNvPr>
          <p:cNvSpPr>
            <a:spLocks noGrp="1"/>
          </p:cNvSpPr>
          <p:nvPr>
            <p:ph type="title"/>
          </p:nvPr>
        </p:nvSpPr>
        <p:spPr>
          <a:xfrm>
            <a:off x="337783" y="223667"/>
            <a:ext cx="8789276" cy="475484"/>
          </a:xfrm>
        </p:spPr>
        <p:txBody>
          <a:bodyPr/>
          <a:lstStyle/>
          <a:p>
            <a:pPr algn="ctr"/>
            <a:r>
              <a:rPr lang="en-US" sz="3000" dirty="0">
                <a:latin typeface="Arial" panose="020B0604020202020204" pitchFamily="34" charset="0"/>
                <a:ea typeface="Source Sans Pro" panose="020B0503030403020204" pitchFamily="34" charset="0"/>
                <a:cs typeface="Arial" panose="020B0604020202020204" pitchFamily="34" charset="0"/>
              </a:rPr>
              <a:t>The Real Food Pyramid</a:t>
            </a:r>
          </a:p>
        </p:txBody>
      </p:sp>
      <p:pic>
        <p:nvPicPr>
          <p:cNvPr id="4" name="Picture 3" descr="Image of the Real Food Pyramid">
            <a:extLst>
              <a:ext uri="{FF2B5EF4-FFF2-40B4-BE49-F238E27FC236}">
                <a16:creationId xmlns:a16="http://schemas.microsoft.com/office/drawing/2014/main" id="{65CA3131-8205-B883-5F22-162182A96AEC}"/>
              </a:ext>
            </a:extLst>
          </p:cNvPr>
          <p:cNvPicPr>
            <a:picLocks noChangeAspect="1"/>
          </p:cNvPicPr>
          <p:nvPr/>
        </p:nvPicPr>
        <p:blipFill>
          <a:blip r:embed="rId3"/>
          <a:stretch>
            <a:fillRect/>
          </a:stretch>
        </p:blipFill>
        <p:spPr>
          <a:xfrm>
            <a:off x="2568571" y="699151"/>
            <a:ext cx="4423952" cy="3840480"/>
          </a:xfrm>
          <a:prstGeom prst="rect">
            <a:avLst/>
          </a:prstGeom>
          <a:ln w="12700">
            <a:solidFill>
              <a:srgbClr val="403064"/>
            </a:solidFill>
          </a:ln>
        </p:spPr>
      </p:pic>
      <p:sp>
        <p:nvSpPr>
          <p:cNvPr id="7" name="TextBox 6">
            <a:extLst>
              <a:ext uri="{FF2B5EF4-FFF2-40B4-BE49-F238E27FC236}">
                <a16:creationId xmlns:a16="http://schemas.microsoft.com/office/drawing/2014/main" id="{F0FA6F8C-89A5-2C8C-E060-AB1CC7E44A69}"/>
              </a:ext>
            </a:extLst>
          </p:cNvPr>
          <p:cNvSpPr txBox="1"/>
          <p:nvPr/>
        </p:nvSpPr>
        <p:spPr>
          <a:xfrm>
            <a:off x="5112724" y="4077966"/>
            <a:ext cx="2042056" cy="461665"/>
          </a:xfrm>
          <a:prstGeom prst="rect">
            <a:avLst/>
          </a:prstGeom>
          <a:noFill/>
        </p:spPr>
        <p:txBody>
          <a:bodyPr wrap="square" rtlCol="0">
            <a:spAutoFit/>
          </a:bodyPr>
          <a:lstStyle/>
          <a:p>
            <a:pPr defTabSz="685800">
              <a:defRPr/>
            </a:pPr>
            <a:r>
              <a:rPr lang="en-US" sz="2400" b="1" dirty="0">
                <a:solidFill>
                  <a:srgbClr val="403064"/>
                </a:solidFill>
                <a:latin typeface="Arial" panose="020B0604020202020204" pitchFamily="34" charset="0"/>
                <a:ea typeface="Source Sans Pro" panose="020B0503030403020204" pitchFamily="34" charset="0"/>
                <a:cs typeface="Arial" panose="020B0604020202020204" pitchFamily="34" charset="0"/>
              </a:rPr>
              <a:t>realfood</a:t>
            </a:r>
            <a:r>
              <a:rPr lang="en-US" sz="2100" b="1" dirty="0">
                <a:solidFill>
                  <a:srgbClr val="403064"/>
                </a:solidFill>
                <a:latin typeface="Arial" panose="020B0604020202020204" pitchFamily="34" charset="0"/>
                <a:ea typeface="Source Sans Pro" panose="020B0503030403020204" pitchFamily="34" charset="0"/>
                <a:cs typeface="Arial" panose="020B0604020202020204" pitchFamily="34" charset="0"/>
              </a:rPr>
              <a:t>.gov </a:t>
            </a:r>
          </a:p>
        </p:txBody>
      </p:sp>
      <p:sp>
        <p:nvSpPr>
          <p:cNvPr id="2" name="TextBox 1">
            <a:extLst>
              <a:ext uri="{FF2B5EF4-FFF2-40B4-BE49-F238E27FC236}">
                <a16:creationId xmlns:a16="http://schemas.microsoft.com/office/drawing/2014/main" id="{A014D0D7-4C10-DAF5-0591-51AE24ACFC61}"/>
              </a:ext>
            </a:extLst>
          </p:cNvPr>
          <p:cNvSpPr txBox="1"/>
          <p:nvPr/>
        </p:nvSpPr>
        <p:spPr>
          <a:xfrm>
            <a:off x="0" y="4601968"/>
            <a:ext cx="9464842" cy="470898"/>
          </a:xfrm>
          <a:prstGeom prst="rect">
            <a:avLst/>
          </a:prstGeom>
          <a:solidFill>
            <a:schemeClr val="bg1"/>
          </a:solidFill>
        </p:spPr>
        <p:txBody>
          <a:bodyPr wrap="square">
            <a:spAutoFit/>
          </a:bodyPr>
          <a:lstStyle/>
          <a:p>
            <a:r>
              <a:rPr lang="en-US" sz="1230" dirty="0">
                <a:latin typeface="Arial" panose="020B0604020202020204" pitchFamily="34" charset="0"/>
                <a:cs typeface="Arial" panose="020B0604020202020204" pitchFamily="34" charset="0"/>
              </a:rPr>
              <a:t>Guidance documents lack the force and effect of law, unless expressly authorized by statute or incorporated into a contract. USDA may not cite, use, or rely on any guidance that is not available through their guidance portal, except to establish historical facts.</a:t>
            </a:r>
          </a:p>
        </p:txBody>
      </p:sp>
    </p:spTree>
    <p:extLst>
      <p:ext uri="{BB962C8B-B14F-4D97-AF65-F5344CB8AC3E}">
        <p14:creationId xmlns:p14="http://schemas.microsoft.com/office/powerpoint/2010/main" val="96401681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111D33-070F-56E9-787C-86DDC85C9A0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AA92EF1-A624-45DB-CD91-8AEB75E56D72}"/>
              </a:ext>
            </a:extLst>
          </p:cNvPr>
          <p:cNvSpPr>
            <a:spLocks noGrp="1"/>
          </p:cNvSpPr>
          <p:nvPr>
            <p:ph type="title"/>
          </p:nvPr>
        </p:nvSpPr>
        <p:spPr>
          <a:xfrm>
            <a:off x="0" y="513347"/>
            <a:ext cx="3037398" cy="2213366"/>
          </a:xfrm>
        </p:spPr>
        <p:txBody>
          <a:bodyPr/>
          <a:lstStyle/>
          <a:p>
            <a:pPr defTabSz="467579">
              <a:lnSpc>
                <a:spcPct val="100000"/>
              </a:lnSpc>
              <a:spcBef>
                <a:spcPts val="0"/>
              </a:spcBef>
              <a:spcAft>
                <a:spcPts val="0"/>
              </a:spcAft>
              <a:defRPr/>
            </a:pPr>
            <a:r>
              <a:rPr lang="en-US" b="1" dirty="0">
                <a:latin typeface="Arial" panose="020B0604020202020204" pitchFamily="34" charset="0"/>
                <a:ea typeface="Source Sans Pro" panose="020B0503030403020204" pitchFamily="34" charset="0"/>
                <a:cs typeface="Arial" panose="020B0604020202020204" pitchFamily="34" charset="0"/>
              </a:rPr>
              <a:t>Question 3: What resources can I use to identify meats and meat alternates that can be served in place of grains at breakfast?</a:t>
            </a:r>
          </a:p>
        </p:txBody>
      </p:sp>
      <p:sp>
        <p:nvSpPr>
          <p:cNvPr id="4" name="Text Placeholder 3">
            <a:extLst>
              <a:ext uri="{FF2B5EF4-FFF2-40B4-BE49-F238E27FC236}">
                <a16:creationId xmlns:a16="http://schemas.microsoft.com/office/drawing/2014/main" id="{0E2A0B40-E3DD-4E0A-353D-AC7BC45BD0BF}"/>
              </a:ext>
            </a:extLst>
          </p:cNvPr>
          <p:cNvSpPr>
            <a:spLocks noGrp="1"/>
          </p:cNvSpPr>
          <p:nvPr>
            <p:ph type="body" idx="1"/>
          </p:nvPr>
        </p:nvSpPr>
        <p:spPr>
          <a:xfrm>
            <a:off x="3192379" y="385011"/>
            <a:ext cx="5775158" cy="4620126"/>
          </a:xfrm>
          <a:prstGeom prst="rect">
            <a:avLst/>
          </a:prstGeom>
        </p:spPr>
        <p:txBody>
          <a:bodyPr/>
          <a:lstStyle/>
          <a:p>
            <a:pPr marL="0" indent="0">
              <a:buNone/>
            </a:pPr>
            <a:r>
              <a:rPr lang="en-US" sz="1900" b="1" dirty="0">
                <a:solidFill>
                  <a:srgbClr val="403064"/>
                </a:solidFill>
                <a:latin typeface="Arial" panose="020B0604020202020204" pitchFamily="34" charset="0"/>
                <a:cs typeface="Arial" panose="020B0604020202020204" pitchFamily="34" charset="0"/>
              </a:rPr>
              <a:t>Answer: </a:t>
            </a:r>
            <a:r>
              <a:rPr lang="en-US" sz="1900" dirty="0">
                <a:solidFill>
                  <a:srgbClr val="403064"/>
                </a:solidFill>
                <a:latin typeface="Arial" panose="020B0604020202020204" pitchFamily="34" charset="0"/>
                <a:cs typeface="Arial" panose="020B0604020202020204" pitchFamily="34" charset="0"/>
              </a:rPr>
              <a:t>Use Team Nutrition resources to find meats and meat alternates to serve in place of grains at breakfast. The USDA Food Buying Guide and the Crediting Handbook for the CACFP provide information on creditable foods and the amount(s) to serve to meet meal pattern requirements. You can access the crediting handbook using </a:t>
            </a:r>
            <a:r>
              <a:rPr lang="en-US" sz="1900" dirty="0">
                <a:solidFill>
                  <a:srgbClr val="403064"/>
                </a:solidFill>
                <a:latin typeface="Arial" panose="020B0604020202020204" pitchFamily="34" charset="0"/>
                <a:cs typeface="Arial" panose="020B0604020202020204" pitchFamily="34" charset="0"/>
                <a:hlinkClick r:id="rId3"/>
              </a:rPr>
              <a:t>fna.usda.gov/</a:t>
            </a:r>
            <a:r>
              <a:rPr lang="en-US" sz="1900" dirty="0" err="1">
                <a:solidFill>
                  <a:srgbClr val="403064"/>
                </a:solidFill>
                <a:latin typeface="Arial" panose="020B0604020202020204" pitchFamily="34" charset="0"/>
                <a:cs typeface="Arial" panose="020B0604020202020204" pitchFamily="34" charset="0"/>
                <a:hlinkClick r:id="rId3"/>
              </a:rPr>
              <a:t>tn</a:t>
            </a:r>
            <a:r>
              <a:rPr lang="en-US" sz="1900" dirty="0">
                <a:solidFill>
                  <a:srgbClr val="403064"/>
                </a:solidFill>
                <a:latin typeface="Arial" panose="020B0604020202020204" pitchFamily="34" charset="0"/>
                <a:cs typeface="Arial" panose="020B0604020202020204" pitchFamily="34" charset="0"/>
                <a:hlinkClick r:id="rId3"/>
              </a:rPr>
              <a:t>/</a:t>
            </a:r>
            <a:r>
              <a:rPr lang="en-US" sz="1900" dirty="0" err="1">
                <a:solidFill>
                  <a:srgbClr val="403064"/>
                </a:solidFill>
                <a:latin typeface="Arial" panose="020B0604020202020204" pitchFamily="34" charset="0"/>
                <a:cs typeface="Arial" panose="020B0604020202020204" pitchFamily="34" charset="0"/>
                <a:hlinkClick r:id="rId3"/>
              </a:rPr>
              <a:t>cacfp</a:t>
            </a:r>
            <a:r>
              <a:rPr lang="en-US" sz="1900" dirty="0">
                <a:solidFill>
                  <a:srgbClr val="403064"/>
                </a:solidFill>
                <a:latin typeface="Arial" panose="020B0604020202020204" pitchFamily="34" charset="0"/>
                <a:cs typeface="Arial" panose="020B0604020202020204" pitchFamily="34" charset="0"/>
                <a:hlinkClick r:id="rId3"/>
              </a:rPr>
              <a:t>/crediting-handbook</a:t>
            </a:r>
            <a:r>
              <a:rPr lang="en-US" sz="1900" dirty="0">
                <a:solidFill>
                  <a:srgbClr val="403064"/>
                </a:solidFill>
                <a:latin typeface="Arial" panose="020B0604020202020204" pitchFamily="34" charset="0"/>
                <a:cs typeface="Arial" panose="020B0604020202020204" pitchFamily="34" charset="0"/>
              </a:rPr>
              <a:t>. </a:t>
            </a:r>
          </a:p>
          <a:p>
            <a:pPr marL="0" indent="0">
              <a:buNone/>
            </a:pPr>
            <a:r>
              <a:rPr lang="en-US" sz="1900" dirty="0">
                <a:solidFill>
                  <a:srgbClr val="403064"/>
                </a:solidFill>
                <a:latin typeface="Arial" panose="020B0604020202020204" pitchFamily="34" charset="0"/>
                <a:cs typeface="Arial" panose="020B0604020202020204" pitchFamily="34" charset="0"/>
              </a:rPr>
              <a:t>For processed items like sausage or plant‑based products, look for a CN Label or ask the company for a Product Formulation Statement to show how the food credits.</a:t>
            </a:r>
          </a:p>
          <a:p>
            <a:pPr marL="0" indent="0">
              <a:buNone/>
            </a:pPr>
            <a:r>
              <a:rPr lang="en-US" sz="1900" dirty="0">
                <a:solidFill>
                  <a:srgbClr val="403064"/>
                </a:solidFill>
                <a:latin typeface="Arial" panose="020B0604020202020204" pitchFamily="34" charset="0"/>
                <a:cs typeface="Arial" panose="020B0604020202020204" pitchFamily="34" charset="0"/>
              </a:rPr>
              <a:t>Your State agency or sponsoring organization may also be able to assist you. </a:t>
            </a:r>
          </a:p>
        </p:txBody>
      </p:sp>
      <p:sp>
        <p:nvSpPr>
          <p:cNvPr id="2" name="TextBox 1">
            <a:extLst>
              <a:ext uri="{FF2B5EF4-FFF2-40B4-BE49-F238E27FC236}">
                <a16:creationId xmlns:a16="http://schemas.microsoft.com/office/drawing/2014/main" id="{C65C686E-8C6B-4C5D-E848-D61DF28BBAC2}"/>
              </a:ext>
            </a:extLst>
          </p:cNvPr>
          <p:cNvSpPr txBox="1"/>
          <p:nvPr/>
        </p:nvSpPr>
        <p:spPr>
          <a:xfrm>
            <a:off x="0" y="4682178"/>
            <a:ext cx="9464842" cy="470898"/>
          </a:xfrm>
          <a:prstGeom prst="rect">
            <a:avLst/>
          </a:prstGeom>
          <a:solidFill>
            <a:schemeClr val="bg1"/>
          </a:solidFill>
        </p:spPr>
        <p:txBody>
          <a:bodyPr wrap="square">
            <a:spAutoFit/>
          </a:bodyPr>
          <a:lstStyle/>
          <a:p>
            <a:r>
              <a:rPr lang="en-US" sz="1230" dirty="0">
                <a:latin typeface="Arial" panose="020B0604020202020204" pitchFamily="34" charset="0"/>
                <a:cs typeface="Arial" panose="020B0604020202020204" pitchFamily="34" charset="0"/>
              </a:rPr>
              <a:t>Guidance documents lack the force and effect of law, unless expressly authorized by statute or incorporated into a contract. USDA may not cite, use, or rely on any guidance that is not available through their guidance portal, except to establish historical facts.</a:t>
            </a:r>
          </a:p>
        </p:txBody>
      </p:sp>
    </p:spTree>
    <p:extLst>
      <p:ext uri="{BB962C8B-B14F-4D97-AF65-F5344CB8AC3E}">
        <p14:creationId xmlns:p14="http://schemas.microsoft.com/office/powerpoint/2010/main" val="152489150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A136E4-9195-314E-8631-C332D283A761}"/>
              </a:ext>
            </a:extLst>
          </p:cNvPr>
          <p:cNvSpPr>
            <a:spLocks noGrp="1"/>
          </p:cNvSpPr>
          <p:nvPr>
            <p:ph type="title"/>
          </p:nvPr>
        </p:nvSpPr>
        <p:spPr>
          <a:xfrm>
            <a:off x="240029" y="240825"/>
            <a:ext cx="8789276" cy="475484"/>
          </a:xfrm>
        </p:spPr>
        <p:txBody>
          <a:bodyPr/>
          <a:lstStyle/>
          <a:p>
            <a:pPr algn="ctr"/>
            <a:r>
              <a:rPr lang="en-US" dirty="0">
                <a:latin typeface="Arial" panose="020B0604020202020204" pitchFamily="34" charset="0"/>
                <a:cs typeface="Arial" panose="020B0604020202020204" pitchFamily="34" charset="0"/>
              </a:rPr>
              <a:t>Additional Team Nutrition Resources</a:t>
            </a:r>
          </a:p>
        </p:txBody>
      </p:sp>
      <p:grpSp>
        <p:nvGrpSpPr>
          <p:cNvPr id="4" name="Group 3" descr="Examples of more Team Nutrition resources">
            <a:extLst>
              <a:ext uri="{FF2B5EF4-FFF2-40B4-BE49-F238E27FC236}">
                <a16:creationId xmlns:a16="http://schemas.microsoft.com/office/drawing/2014/main" id="{B230350F-D7D1-553D-6D64-42D9AAF259E5}"/>
              </a:ext>
            </a:extLst>
          </p:cNvPr>
          <p:cNvGrpSpPr/>
          <p:nvPr/>
        </p:nvGrpSpPr>
        <p:grpSpPr>
          <a:xfrm>
            <a:off x="1026696" y="665329"/>
            <a:ext cx="7057108" cy="3633955"/>
            <a:chOff x="1201861" y="78087"/>
            <a:chExt cx="6740277" cy="4280256"/>
          </a:xfrm>
        </p:grpSpPr>
        <p:pic>
          <p:nvPicPr>
            <p:cNvPr id="5" name="Picture 4" descr="Team Nutrition resources">
              <a:extLst>
                <a:ext uri="{FF2B5EF4-FFF2-40B4-BE49-F238E27FC236}">
                  <a16:creationId xmlns:a16="http://schemas.microsoft.com/office/drawing/2014/main" id="{56929569-2938-BAC0-4E70-FCF45A8B8230}"/>
                </a:ext>
              </a:extLst>
            </p:cNvPr>
            <p:cNvPicPr>
              <a:picLocks noChangeAspect="1"/>
            </p:cNvPicPr>
            <p:nvPr/>
          </p:nvPicPr>
          <p:blipFill>
            <a:blip r:embed="rId3"/>
            <a:stretch>
              <a:fillRect/>
            </a:stretch>
          </p:blipFill>
          <p:spPr>
            <a:xfrm>
              <a:off x="1201861" y="78087"/>
              <a:ext cx="6740277" cy="4280256"/>
            </a:xfrm>
            <a:prstGeom prst="rect">
              <a:avLst/>
            </a:prstGeom>
            <a:ln>
              <a:noFill/>
            </a:ln>
            <a:effectLst>
              <a:softEdge rad="112500"/>
            </a:effectLst>
          </p:spPr>
        </p:pic>
        <p:sp>
          <p:nvSpPr>
            <p:cNvPr id="8" name="Rectangle 7" descr="Team Nutrition resources">
              <a:extLst>
                <a:ext uri="{FF2B5EF4-FFF2-40B4-BE49-F238E27FC236}">
                  <a16:creationId xmlns:a16="http://schemas.microsoft.com/office/drawing/2014/main" id="{F4834209-3182-5E3D-3BAD-C5BF517C7A26}"/>
                </a:ext>
              </a:extLst>
            </p:cNvPr>
            <p:cNvSpPr/>
            <p:nvPr/>
          </p:nvSpPr>
          <p:spPr>
            <a:xfrm>
              <a:off x="1484110" y="346927"/>
              <a:ext cx="6175779" cy="302182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a:lstStyle>
            <a:p>
              <a:pPr algn="ctr"/>
              <a:endParaRPr lang="en-US" sz="3200">
                <a:latin typeface="Arial" panose="020B0604020202020204" pitchFamily="34" charset="0"/>
                <a:cs typeface="Arial" panose="020B0604020202020204" pitchFamily="34" charset="0"/>
              </a:endParaRPr>
            </a:p>
          </p:txBody>
        </p:sp>
        <p:pic>
          <p:nvPicPr>
            <p:cNvPr id="9" name="Picture 8" descr="Team Nutrition resources">
              <a:extLst>
                <a:ext uri="{FF2B5EF4-FFF2-40B4-BE49-F238E27FC236}">
                  <a16:creationId xmlns:a16="http://schemas.microsoft.com/office/drawing/2014/main" id="{083DEC40-3C9E-0EEB-D36B-7E8AB30F7D8D}"/>
                </a:ext>
              </a:extLst>
            </p:cNvPr>
            <p:cNvPicPr>
              <a:picLocks noChangeAspect="1"/>
            </p:cNvPicPr>
            <p:nvPr/>
          </p:nvPicPr>
          <p:blipFill>
            <a:blip r:embed="rId4" cstate="hqprint">
              <a:extLst>
                <a:ext uri="{28A0092B-C50C-407E-A947-70E740481C1C}">
                  <a14:useLocalDpi xmlns:a14="http://schemas.microsoft.com/office/drawing/2010/main"/>
                </a:ext>
              </a:extLst>
            </a:blip>
            <a:srcRect/>
            <a:stretch/>
          </p:blipFill>
          <p:spPr>
            <a:xfrm>
              <a:off x="2260483" y="765335"/>
              <a:ext cx="664014" cy="858791"/>
            </a:xfrm>
            <a:prstGeom prst="rect">
              <a:avLst/>
            </a:prstGeom>
            <a:effectLst>
              <a:outerShdw blurRad="38100" sx="105000" sy="105000" algn="ctr" rotWithShape="0">
                <a:srgbClr val="000000">
                  <a:alpha val="10000"/>
                </a:srgbClr>
              </a:outerShdw>
            </a:effectLst>
          </p:spPr>
        </p:pic>
        <p:pic>
          <p:nvPicPr>
            <p:cNvPr id="10" name="Picture 9" descr="Team Nutrition resources">
              <a:extLst>
                <a:ext uri="{FF2B5EF4-FFF2-40B4-BE49-F238E27FC236}">
                  <a16:creationId xmlns:a16="http://schemas.microsoft.com/office/drawing/2014/main" id="{733C8F28-7266-E2D7-FB95-313CCDC95ED6}"/>
                </a:ext>
              </a:extLst>
            </p:cNvPr>
            <p:cNvPicPr>
              <a:picLocks noChangeAspect="1"/>
            </p:cNvPicPr>
            <p:nvPr/>
          </p:nvPicPr>
          <p:blipFill>
            <a:blip r:embed="rId5" cstate="hqprint">
              <a:extLst>
                <a:ext uri="{28A0092B-C50C-407E-A947-70E740481C1C}">
                  <a14:useLocalDpi xmlns:a14="http://schemas.microsoft.com/office/drawing/2010/main"/>
                </a:ext>
              </a:extLst>
            </a:blip>
            <a:srcRect/>
            <a:stretch/>
          </p:blipFill>
          <p:spPr>
            <a:xfrm>
              <a:off x="3267202" y="765335"/>
              <a:ext cx="664013" cy="858791"/>
            </a:xfrm>
            <a:prstGeom prst="rect">
              <a:avLst/>
            </a:prstGeom>
            <a:effectLst>
              <a:outerShdw blurRad="38100" sx="105000" sy="105000" algn="ctr" rotWithShape="0">
                <a:srgbClr val="000000">
                  <a:alpha val="10000"/>
                </a:srgbClr>
              </a:outerShdw>
            </a:effectLst>
          </p:spPr>
        </p:pic>
        <p:pic>
          <p:nvPicPr>
            <p:cNvPr id="11" name="Picture 10" descr="Team Nutrition resources">
              <a:extLst>
                <a:ext uri="{FF2B5EF4-FFF2-40B4-BE49-F238E27FC236}">
                  <a16:creationId xmlns:a16="http://schemas.microsoft.com/office/drawing/2014/main" id="{36CCF31A-B9CB-9F76-C9DB-1848EB87105B}"/>
                </a:ext>
              </a:extLst>
            </p:cNvPr>
            <p:cNvPicPr>
              <a:picLocks noChangeAspect="1"/>
            </p:cNvPicPr>
            <p:nvPr/>
          </p:nvPicPr>
          <p:blipFill>
            <a:blip r:embed="rId6" cstate="hqprint">
              <a:extLst>
                <a:ext uri="{28A0092B-C50C-407E-A947-70E740481C1C}">
                  <a14:useLocalDpi xmlns:a14="http://schemas.microsoft.com/office/drawing/2010/main"/>
                </a:ext>
              </a:extLst>
            </a:blip>
            <a:srcRect/>
            <a:stretch/>
          </p:blipFill>
          <p:spPr>
            <a:xfrm>
              <a:off x="4273921" y="765335"/>
              <a:ext cx="664013" cy="858791"/>
            </a:xfrm>
            <a:prstGeom prst="rect">
              <a:avLst/>
            </a:prstGeom>
            <a:effectLst>
              <a:outerShdw blurRad="38100" sx="105000" sy="105000" algn="ctr" rotWithShape="0">
                <a:srgbClr val="000000">
                  <a:alpha val="10000"/>
                </a:srgbClr>
              </a:outerShdw>
            </a:effectLst>
          </p:spPr>
        </p:pic>
        <p:pic>
          <p:nvPicPr>
            <p:cNvPr id="12" name="Picture 11" descr="Team Nutrition resources">
              <a:extLst>
                <a:ext uri="{FF2B5EF4-FFF2-40B4-BE49-F238E27FC236}">
                  <a16:creationId xmlns:a16="http://schemas.microsoft.com/office/drawing/2014/main" id="{B5501382-0639-39B1-6B08-A2B784E9C276}"/>
                </a:ext>
              </a:extLst>
            </p:cNvPr>
            <p:cNvPicPr>
              <a:picLocks noChangeAspect="1"/>
            </p:cNvPicPr>
            <p:nvPr/>
          </p:nvPicPr>
          <p:blipFill>
            <a:blip r:embed="rId7" cstate="hqprint">
              <a:extLst>
                <a:ext uri="{28A0092B-C50C-407E-A947-70E740481C1C}">
                  <a14:useLocalDpi xmlns:a14="http://schemas.microsoft.com/office/drawing/2010/main"/>
                </a:ext>
              </a:extLst>
            </a:blip>
            <a:srcRect/>
            <a:stretch/>
          </p:blipFill>
          <p:spPr>
            <a:xfrm>
              <a:off x="5280640" y="765335"/>
              <a:ext cx="664013" cy="858791"/>
            </a:xfrm>
            <a:prstGeom prst="rect">
              <a:avLst/>
            </a:prstGeom>
            <a:effectLst>
              <a:outerShdw blurRad="38100" sx="105000" sy="105000" algn="ctr" rotWithShape="0">
                <a:srgbClr val="000000">
                  <a:alpha val="10000"/>
                </a:srgbClr>
              </a:outerShdw>
            </a:effectLst>
          </p:spPr>
        </p:pic>
        <p:pic>
          <p:nvPicPr>
            <p:cNvPr id="13" name="Picture 12" descr="Team Nutrition resources">
              <a:extLst>
                <a:ext uri="{FF2B5EF4-FFF2-40B4-BE49-F238E27FC236}">
                  <a16:creationId xmlns:a16="http://schemas.microsoft.com/office/drawing/2014/main" id="{3FD928E1-A4FF-B4D0-2CDF-AA6A13A5B4F0}"/>
                </a:ext>
              </a:extLst>
            </p:cNvPr>
            <p:cNvPicPr>
              <a:picLocks noChangeAspect="1"/>
            </p:cNvPicPr>
            <p:nvPr/>
          </p:nvPicPr>
          <p:blipFill>
            <a:blip r:embed="rId8" cstate="hqprint">
              <a:extLst>
                <a:ext uri="{28A0092B-C50C-407E-A947-70E740481C1C}">
                  <a14:useLocalDpi xmlns:a14="http://schemas.microsoft.com/office/drawing/2010/main"/>
                </a:ext>
              </a:extLst>
            </a:blip>
            <a:srcRect/>
            <a:stretch/>
          </p:blipFill>
          <p:spPr>
            <a:xfrm>
              <a:off x="6287360" y="765335"/>
              <a:ext cx="664013" cy="858791"/>
            </a:xfrm>
            <a:prstGeom prst="rect">
              <a:avLst/>
            </a:prstGeom>
            <a:effectLst>
              <a:outerShdw blurRad="38100" sx="105000" sy="105000" algn="ctr" rotWithShape="0">
                <a:srgbClr val="000000">
                  <a:alpha val="10000"/>
                </a:srgbClr>
              </a:outerShdw>
            </a:effectLst>
          </p:spPr>
        </p:pic>
        <p:pic>
          <p:nvPicPr>
            <p:cNvPr id="14" name="Picture 13" descr="Team Nutrition resources">
              <a:extLst>
                <a:ext uri="{FF2B5EF4-FFF2-40B4-BE49-F238E27FC236}">
                  <a16:creationId xmlns:a16="http://schemas.microsoft.com/office/drawing/2014/main" id="{3A01D424-0A85-5ADE-8851-C3423F79767E}"/>
                </a:ext>
              </a:extLst>
            </p:cNvPr>
            <p:cNvPicPr>
              <a:picLocks noChangeAspect="1"/>
            </p:cNvPicPr>
            <p:nvPr/>
          </p:nvPicPr>
          <p:blipFill>
            <a:blip r:embed="rId9" cstate="hqprint">
              <a:extLst>
                <a:ext uri="{28A0092B-C50C-407E-A947-70E740481C1C}">
                  <a14:useLocalDpi xmlns:a14="http://schemas.microsoft.com/office/drawing/2010/main"/>
                </a:ext>
              </a:extLst>
            </a:blip>
            <a:srcRect/>
            <a:stretch/>
          </p:blipFill>
          <p:spPr>
            <a:xfrm>
              <a:off x="2796813" y="1090650"/>
              <a:ext cx="664013" cy="858791"/>
            </a:xfrm>
            <a:prstGeom prst="rect">
              <a:avLst/>
            </a:prstGeom>
            <a:effectLst>
              <a:outerShdw blurRad="38100" sx="105000" sy="105000" algn="ctr" rotWithShape="0">
                <a:srgbClr val="000000">
                  <a:alpha val="10000"/>
                </a:srgbClr>
              </a:outerShdw>
            </a:effectLst>
          </p:spPr>
        </p:pic>
        <p:pic>
          <p:nvPicPr>
            <p:cNvPr id="15" name="Picture 14" descr="Team Nutrition resources">
              <a:extLst>
                <a:ext uri="{FF2B5EF4-FFF2-40B4-BE49-F238E27FC236}">
                  <a16:creationId xmlns:a16="http://schemas.microsoft.com/office/drawing/2014/main" id="{1F256111-111F-8868-584D-311F03DCAAC6}"/>
                </a:ext>
              </a:extLst>
            </p:cNvPr>
            <p:cNvPicPr>
              <a:picLocks noChangeAspect="1"/>
            </p:cNvPicPr>
            <p:nvPr/>
          </p:nvPicPr>
          <p:blipFill>
            <a:blip r:embed="rId10" cstate="hqprint">
              <a:extLst>
                <a:ext uri="{28A0092B-C50C-407E-A947-70E740481C1C}">
                  <a14:useLocalDpi xmlns:a14="http://schemas.microsoft.com/office/drawing/2010/main"/>
                </a:ext>
              </a:extLst>
            </a:blip>
            <a:srcRect/>
            <a:stretch/>
          </p:blipFill>
          <p:spPr>
            <a:xfrm>
              <a:off x="3763967" y="1090650"/>
              <a:ext cx="664013" cy="858791"/>
            </a:xfrm>
            <a:prstGeom prst="rect">
              <a:avLst/>
            </a:prstGeom>
            <a:effectLst>
              <a:outerShdw blurRad="38100" sx="105000" sy="105000" algn="ctr" rotWithShape="0">
                <a:srgbClr val="000000">
                  <a:alpha val="10000"/>
                </a:srgbClr>
              </a:outerShdw>
            </a:effectLst>
          </p:spPr>
        </p:pic>
        <p:pic>
          <p:nvPicPr>
            <p:cNvPr id="16" name="Picture 15" descr="Team Nutrition resources">
              <a:extLst>
                <a:ext uri="{FF2B5EF4-FFF2-40B4-BE49-F238E27FC236}">
                  <a16:creationId xmlns:a16="http://schemas.microsoft.com/office/drawing/2014/main" id="{A36B3CB8-F250-14CB-0F0F-2F1418FD3B52}"/>
                </a:ext>
              </a:extLst>
            </p:cNvPr>
            <p:cNvPicPr>
              <a:picLocks noChangeAspect="1"/>
            </p:cNvPicPr>
            <p:nvPr/>
          </p:nvPicPr>
          <p:blipFill>
            <a:blip r:embed="rId11" cstate="hqprint">
              <a:extLst>
                <a:ext uri="{28A0092B-C50C-407E-A947-70E740481C1C}">
                  <a14:useLocalDpi xmlns:a14="http://schemas.microsoft.com/office/drawing/2010/main"/>
                </a:ext>
              </a:extLst>
            </a:blip>
            <a:srcRect/>
            <a:stretch/>
          </p:blipFill>
          <p:spPr>
            <a:xfrm>
              <a:off x="4801459" y="1090650"/>
              <a:ext cx="664013" cy="858791"/>
            </a:xfrm>
            <a:prstGeom prst="rect">
              <a:avLst/>
            </a:prstGeom>
            <a:effectLst>
              <a:outerShdw blurRad="38100" sx="105000" sy="105000" algn="ctr" rotWithShape="0">
                <a:srgbClr val="000000">
                  <a:alpha val="10000"/>
                </a:srgbClr>
              </a:outerShdw>
            </a:effectLst>
          </p:spPr>
        </p:pic>
        <p:pic>
          <p:nvPicPr>
            <p:cNvPr id="17" name="Picture 16" descr="Team Nutrition resources">
              <a:extLst>
                <a:ext uri="{FF2B5EF4-FFF2-40B4-BE49-F238E27FC236}">
                  <a16:creationId xmlns:a16="http://schemas.microsoft.com/office/drawing/2014/main" id="{921A3D61-3995-9F8F-5ECF-69CC6794C447}"/>
                </a:ext>
              </a:extLst>
            </p:cNvPr>
            <p:cNvPicPr>
              <a:picLocks noChangeAspect="1"/>
            </p:cNvPicPr>
            <p:nvPr/>
          </p:nvPicPr>
          <p:blipFill>
            <a:blip r:embed="rId12" cstate="hqprint">
              <a:extLst>
                <a:ext uri="{28A0092B-C50C-407E-A947-70E740481C1C}">
                  <a14:useLocalDpi xmlns:a14="http://schemas.microsoft.com/office/drawing/2010/main"/>
                </a:ext>
              </a:extLst>
            </a:blip>
            <a:srcRect/>
            <a:stretch/>
          </p:blipFill>
          <p:spPr>
            <a:xfrm>
              <a:off x="5768613" y="1090650"/>
              <a:ext cx="664013" cy="858791"/>
            </a:xfrm>
            <a:prstGeom prst="rect">
              <a:avLst/>
            </a:prstGeom>
            <a:effectLst>
              <a:outerShdw blurRad="38100" sx="105000" sy="105000" algn="ctr" rotWithShape="0">
                <a:srgbClr val="000000">
                  <a:alpha val="10000"/>
                </a:srgbClr>
              </a:outerShdw>
            </a:effectLst>
          </p:spPr>
        </p:pic>
        <p:pic>
          <p:nvPicPr>
            <p:cNvPr id="18" name="Picture 17" descr="Team Nutrition resources">
              <a:extLst>
                <a:ext uri="{FF2B5EF4-FFF2-40B4-BE49-F238E27FC236}">
                  <a16:creationId xmlns:a16="http://schemas.microsoft.com/office/drawing/2014/main" id="{6EED39B7-7CD8-16CF-1A11-54E5EA278422}"/>
                </a:ext>
              </a:extLst>
            </p:cNvPr>
            <p:cNvPicPr>
              <a:picLocks noChangeAspect="1"/>
            </p:cNvPicPr>
            <p:nvPr/>
          </p:nvPicPr>
          <p:blipFill>
            <a:blip r:embed="rId13" cstate="hqprint">
              <a:extLst>
                <a:ext uri="{28A0092B-C50C-407E-A947-70E740481C1C}">
                  <a14:useLocalDpi xmlns:a14="http://schemas.microsoft.com/office/drawing/2010/main"/>
                </a:ext>
              </a:extLst>
            </a:blip>
            <a:srcRect/>
            <a:stretch/>
          </p:blipFill>
          <p:spPr>
            <a:xfrm>
              <a:off x="6770936" y="1090650"/>
              <a:ext cx="664013" cy="858790"/>
            </a:xfrm>
            <a:prstGeom prst="rect">
              <a:avLst/>
            </a:prstGeom>
            <a:effectLst>
              <a:outerShdw blurRad="38100" sx="105000" sy="105000" algn="ctr" rotWithShape="0">
                <a:srgbClr val="000000">
                  <a:alpha val="10000"/>
                </a:srgbClr>
              </a:outerShdw>
            </a:effectLst>
          </p:spPr>
        </p:pic>
        <p:pic>
          <p:nvPicPr>
            <p:cNvPr id="19" name="Picture 18" descr="Team Nutrition resources">
              <a:extLst>
                <a:ext uri="{FF2B5EF4-FFF2-40B4-BE49-F238E27FC236}">
                  <a16:creationId xmlns:a16="http://schemas.microsoft.com/office/drawing/2014/main" id="{7D5D157A-2DB4-E4EC-5C55-B9455AD00160}"/>
                </a:ext>
              </a:extLst>
            </p:cNvPr>
            <p:cNvPicPr>
              <a:picLocks noChangeAspect="1"/>
            </p:cNvPicPr>
            <p:nvPr/>
          </p:nvPicPr>
          <p:blipFill>
            <a:blip r:embed="rId14" cstate="hqprint">
              <a:extLst>
                <a:ext uri="{28A0092B-C50C-407E-A947-70E740481C1C}">
                  <a14:useLocalDpi xmlns:a14="http://schemas.microsoft.com/office/drawing/2010/main"/>
                </a:ext>
              </a:extLst>
            </a:blip>
            <a:srcRect/>
            <a:stretch/>
          </p:blipFill>
          <p:spPr>
            <a:xfrm>
              <a:off x="1732944" y="1090650"/>
              <a:ext cx="664013" cy="858790"/>
            </a:xfrm>
            <a:prstGeom prst="rect">
              <a:avLst/>
            </a:prstGeom>
            <a:effectLst>
              <a:outerShdw blurRad="38100" sx="105000" sy="105000" algn="ctr" rotWithShape="0">
                <a:srgbClr val="000000">
                  <a:alpha val="10000"/>
                </a:srgbClr>
              </a:outerShdw>
            </a:effectLst>
          </p:spPr>
        </p:pic>
        <p:pic>
          <p:nvPicPr>
            <p:cNvPr id="20" name="Picture 2" descr="Team Nutrition resources">
              <a:extLst>
                <a:ext uri="{FF2B5EF4-FFF2-40B4-BE49-F238E27FC236}">
                  <a16:creationId xmlns:a16="http://schemas.microsoft.com/office/drawing/2014/main" id="{7AFCACD0-D6C1-6016-D9A1-18ECC44AECAC}"/>
                </a:ext>
              </a:extLst>
            </p:cNvPr>
            <p:cNvPicPr>
              <a:picLocks noChangeAspect="1" noChangeArrowheads="1"/>
            </p:cNvPicPr>
            <p:nvPr/>
          </p:nvPicPr>
          <p:blipFill rotWithShape="1">
            <a:blip r:embed="rId15" cstate="hqprint">
              <a:extLst>
                <a:ext uri="{28A0092B-C50C-407E-A947-70E740481C1C}">
                  <a14:useLocalDpi xmlns:a14="http://schemas.microsoft.com/office/drawing/2010/main"/>
                </a:ext>
              </a:extLst>
            </a:blip>
            <a:srcRect t="-1093"/>
            <a:stretch/>
          </p:blipFill>
          <p:spPr bwMode="auto">
            <a:xfrm>
              <a:off x="4616949" y="2063827"/>
              <a:ext cx="782824" cy="1173082"/>
            </a:xfrm>
            <a:prstGeom prst="rect">
              <a:avLst/>
            </a:prstGeom>
            <a:solidFill>
              <a:schemeClr val="bg1"/>
            </a:solidFill>
            <a:ln w="12700">
              <a:noFill/>
              <a:miter lim="800000"/>
              <a:headEnd/>
              <a:tailEnd/>
            </a:ln>
            <a:effectLst>
              <a:outerShdw blurRad="63500" sx="102000" sy="102000" algn="ctr" rotWithShape="0">
                <a:prstClr val="black">
                  <a:alpha val="10000"/>
                </a:prstClr>
              </a:outerShdw>
            </a:effectLst>
          </p:spPr>
        </p:pic>
        <p:pic>
          <p:nvPicPr>
            <p:cNvPr id="21" name="Picture 11" descr="Team Nutrition resources">
              <a:extLst>
                <a:ext uri="{FF2B5EF4-FFF2-40B4-BE49-F238E27FC236}">
                  <a16:creationId xmlns:a16="http://schemas.microsoft.com/office/drawing/2014/main" id="{783A011D-2E89-4A64-3A46-A2E992D44D30}"/>
                </a:ext>
              </a:extLst>
            </p:cNvPr>
            <p:cNvPicPr>
              <a:picLocks noChangeAspect="1" noChangeArrowheads="1"/>
            </p:cNvPicPr>
            <p:nvPr/>
          </p:nvPicPr>
          <p:blipFill rotWithShape="1">
            <a:blip r:embed="rId16" cstate="hqprint">
              <a:extLst>
                <a:ext uri="{28A0092B-C50C-407E-A947-70E740481C1C}">
                  <a14:useLocalDpi xmlns:a14="http://schemas.microsoft.com/office/drawing/2010/main"/>
                </a:ext>
              </a:extLst>
            </a:blip>
            <a:srcRect t="-1049"/>
            <a:stretch/>
          </p:blipFill>
          <p:spPr bwMode="auto">
            <a:xfrm>
              <a:off x="3740649" y="2063827"/>
              <a:ext cx="782824" cy="1173576"/>
            </a:xfrm>
            <a:prstGeom prst="rect">
              <a:avLst/>
            </a:prstGeom>
            <a:solidFill>
              <a:schemeClr val="bg1"/>
            </a:solidFill>
            <a:ln w="12700">
              <a:noFill/>
              <a:miter lim="800000"/>
              <a:headEnd/>
              <a:tailEnd/>
            </a:ln>
            <a:effectLst>
              <a:outerShdw blurRad="63500" sx="102000" sy="102000" algn="ctr" rotWithShape="0">
                <a:prstClr val="black">
                  <a:alpha val="10000"/>
                </a:prstClr>
              </a:outerShdw>
            </a:effectLst>
          </p:spPr>
        </p:pic>
        <p:pic>
          <p:nvPicPr>
            <p:cNvPr id="22" name="Picture 10" descr="Team Nutrition resources">
              <a:extLst>
                <a:ext uri="{FF2B5EF4-FFF2-40B4-BE49-F238E27FC236}">
                  <a16:creationId xmlns:a16="http://schemas.microsoft.com/office/drawing/2014/main" id="{9AC84408-1DC4-3294-0932-0FE8B2425E7B}"/>
                </a:ext>
              </a:extLst>
            </p:cNvPr>
            <p:cNvPicPr>
              <a:picLocks noChangeAspect="1" noChangeArrowheads="1"/>
            </p:cNvPicPr>
            <p:nvPr/>
          </p:nvPicPr>
          <p:blipFill rotWithShape="1">
            <a:blip r:embed="rId17" cstate="hqprint">
              <a:extLst>
                <a:ext uri="{28A0092B-C50C-407E-A947-70E740481C1C}">
                  <a14:useLocalDpi xmlns:a14="http://schemas.microsoft.com/office/drawing/2010/main"/>
                </a:ext>
              </a:extLst>
            </a:blip>
            <a:srcRect t="-1137"/>
            <a:stretch/>
          </p:blipFill>
          <p:spPr bwMode="auto">
            <a:xfrm>
              <a:off x="5493248" y="2063827"/>
              <a:ext cx="782824" cy="1172587"/>
            </a:xfrm>
            <a:prstGeom prst="rect">
              <a:avLst/>
            </a:prstGeom>
            <a:solidFill>
              <a:schemeClr val="bg1"/>
            </a:solidFill>
            <a:ln w="12700">
              <a:noFill/>
              <a:miter lim="800000"/>
              <a:headEnd/>
              <a:tailEnd/>
            </a:ln>
            <a:effectLst>
              <a:outerShdw blurRad="63500" sx="102000" sy="102000" algn="ctr" rotWithShape="0">
                <a:prstClr val="black">
                  <a:alpha val="10000"/>
                </a:prstClr>
              </a:outerShdw>
            </a:effectLst>
          </p:spPr>
        </p:pic>
        <p:pic>
          <p:nvPicPr>
            <p:cNvPr id="23" name="Picture 7" descr="Team Nutrition resources">
              <a:extLst>
                <a:ext uri="{FF2B5EF4-FFF2-40B4-BE49-F238E27FC236}">
                  <a16:creationId xmlns:a16="http://schemas.microsoft.com/office/drawing/2014/main" id="{F884A127-F021-73CD-CA0B-F9B2F49ACA32}"/>
                </a:ext>
              </a:extLst>
            </p:cNvPr>
            <p:cNvPicPr>
              <a:picLocks noChangeAspect="1" noChangeArrowheads="1"/>
            </p:cNvPicPr>
            <p:nvPr/>
          </p:nvPicPr>
          <p:blipFill rotWithShape="1">
            <a:blip r:embed="rId18" cstate="hqprint">
              <a:extLst>
                <a:ext uri="{28A0092B-C50C-407E-A947-70E740481C1C}">
                  <a14:useLocalDpi xmlns:a14="http://schemas.microsoft.com/office/drawing/2010/main"/>
                </a:ext>
              </a:extLst>
            </a:blip>
            <a:srcRect t="-1135"/>
            <a:stretch/>
          </p:blipFill>
          <p:spPr bwMode="auto">
            <a:xfrm>
              <a:off x="2864349" y="2063827"/>
              <a:ext cx="782824" cy="1173576"/>
            </a:xfrm>
            <a:prstGeom prst="rect">
              <a:avLst/>
            </a:prstGeom>
            <a:solidFill>
              <a:schemeClr val="bg1"/>
            </a:solidFill>
            <a:ln w="12700">
              <a:noFill/>
              <a:miter lim="800000"/>
              <a:headEnd/>
              <a:tailEnd/>
            </a:ln>
            <a:effectLst>
              <a:outerShdw blurRad="63500" sx="102000" sy="102000" algn="ctr" rotWithShape="0">
                <a:prstClr val="black">
                  <a:alpha val="10000"/>
                </a:prstClr>
              </a:outerShdw>
            </a:effectLst>
          </p:spPr>
        </p:pic>
      </p:grpSp>
      <p:sp>
        <p:nvSpPr>
          <p:cNvPr id="6" name="Rectangle 5">
            <a:extLst>
              <a:ext uri="{FF2B5EF4-FFF2-40B4-BE49-F238E27FC236}">
                <a16:creationId xmlns:a16="http://schemas.microsoft.com/office/drawing/2014/main" id="{28702845-4AAC-664C-B224-A8CB6C08544E}"/>
              </a:ext>
            </a:extLst>
          </p:cNvPr>
          <p:cNvSpPr/>
          <p:nvPr/>
        </p:nvSpPr>
        <p:spPr>
          <a:xfrm>
            <a:off x="2455660" y="4114129"/>
            <a:ext cx="4198022" cy="461665"/>
          </a:xfrm>
          <a:prstGeom prst="rect">
            <a:avLst/>
          </a:prstGeom>
        </p:spPr>
        <p:txBody>
          <a:bodyPr wrap="square" lIns="0">
            <a:spAutoFit/>
          </a:bodyPr>
          <a:lstStyle/>
          <a:p>
            <a:r>
              <a:rPr lang="en-US" sz="2400" b="1" dirty="0">
                <a:solidFill>
                  <a:srgbClr val="403064"/>
                </a:solidFill>
                <a:latin typeface="Arial" panose="020B0604020202020204" pitchFamily="34" charset="0"/>
                <a:cs typeface="Arial" panose="020B0604020202020204" pitchFamily="34" charset="0"/>
              </a:rPr>
              <a:t>fna.usda.gov/</a:t>
            </a:r>
            <a:r>
              <a:rPr lang="en-US" sz="2400" b="1" dirty="0" err="1">
                <a:solidFill>
                  <a:srgbClr val="403064"/>
                </a:solidFill>
                <a:latin typeface="Arial" panose="020B0604020202020204" pitchFamily="34" charset="0"/>
                <a:cs typeface="Arial" panose="020B0604020202020204" pitchFamily="34" charset="0"/>
              </a:rPr>
              <a:t>teamnutrition</a:t>
            </a:r>
            <a:endParaRPr lang="en-US" sz="2400" b="1" dirty="0">
              <a:solidFill>
                <a:srgbClr val="403064"/>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FC40B837-3067-EDC0-9794-FE10A9D364FF}"/>
              </a:ext>
            </a:extLst>
          </p:cNvPr>
          <p:cNvSpPr txBox="1"/>
          <p:nvPr/>
        </p:nvSpPr>
        <p:spPr>
          <a:xfrm>
            <a:off x="0" y="4666136"/>
            <a:ext cx="9464842" cy="470898"/>
          </a:xfrm>
          <a:prstGeom prst="rect">
            <a:avLst/>
          </a:prstGeom>
          <a:solidFill>
            <a:schemeClr val="bg1"/>
          </a:solidFill>
        </p:spPr>
        <p:txBody>
          <a:bodyPr wrap="square">
            <a:spAutoFit/>
          </a:bodyPr>
          <a:lstStyle/>
          <a:p>
            <a:r>
              <a:rPr lang="en-US" sz="1230" dirty="0">
                <a:latin typeface="Arial" panose="020B0604020202020204" pitchFamily="34" charset="0"/>
                <a:cs typeface="Arial" panose="020B0604020202020204" pitchFamily="34" charset="0"/>
              </a:rPr>
              <a:t>Guidance documents lack the force and effect of law, unless expressly authorized by statute or incorporated into a contract. USDA may not cite, use, or rely on any guidance that is not available through their guidance portal, except to establish historical facts.</a:t>
            </a:r>
          </a:p>
        </p:txBody>
      </p:sp>
    </p:spTree>
    <p:extLst>
      <p:ext uri="{BB962C8B-B14F-4D97-AF65-F5344CB8AC3E}">
        <p14:creationId xmlns:p14="http://schemas.microsoft.com/office/powerpoint/2010/main" val="135590008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99441E-A122-6E47-9FEB-89259D485427}"/>
              </a:ext>
            </a:extLst>
          </p:cNvPr>
          <p:cNvSpPr>
            <a:spLocks noGrp="1"/>
          </p:cNvSpPr>
          <p:nvPr>
            <p:ph type="title"/>
          </p:nvPr>
        </p:nvSpPr>
        <p:spPr/>
        <p:txBody>
          <a:bodyPr>
            <a:noAutofit/>
          </a:bodyPr>
          <a:lstStyle/>
          <a:p>
            <a:r>
              <a:rPr lang="en-US" sz="6000" dirty="0">
                <a:latin typeface="Arial" panose="020B0604020202020204" pitchFamily="34" charset="0"/>
                <a:cs typeface="Arial" panose="020B0604020202020204" pitchFamily="34" charset="0"/>
              </a:rPr>
              <a:t>Thank you!</a:t>
            </a:r>
          </a:p>
        </p:txBody>
      </p:sp>
      <p:pic>
        <p:nvPicPr>
          <p:cNvPr id="5" name="Picture 4">
            <a:extLst>
              <a:ext uri="{FF2B5EF4-FFF2-40B4-BE49-F238E27FC236}">
                <a16:creationId xmlns:a16="http://schemas.microsoft.com/office/drawing/2014/main" id="{48CA32D0-E8EF-5946-A501-C2642324277B}"/>
              </a:ext>
              <a:ext uri="{C183D7F6-B498-43B3-948B-1728B52AA6E4}">
                <adec:decorative xmlns:adec="http://schemas.microsoft.com/office/drawing/2017/decorative" val="1"/>
              </a:ext>
            </a:extLst>
          </p:cNvPr>
          <p:cNvPicPr>
            <a:picLocks/>
          </p:cNvPicPr>
          <p:nvPr/>
        </p:nvPicPr>
        <p:blipFill>
          <a:blip r:embed="rId3"/>
          <a:stretch>
            <a:fillRect/>
          </a:stretch>
        </p:blipFill>
        <p:spPr>
          <a:xfrm>
            <a:off x="358975" y="1554028"/>
            <a:ext cx="356616" cy="356616"/>
          </a:xfrm>
          <a:prstGeom prst="rect">
            <a:avLst/>
          </a:prstGeom>
        </p:spPr>
      </p:pic>
      <p:sp>
        <p:nvSpPr>
          <p:cNvPr id="3" name="Subtitle 2">
            <a:extLst>
              <a:ext uri="{FF2B5EF4-FFF2-40B4-BE49-F238E27FC236}">
                <a16:creationId xmlns:a16="http://schemas.microsoft.com/office/drawing/2014/main" id="{0044B7A3-0DB0-A142-AD70-64BBD751A2B5}"/>
              </a:ext>
            </a:extLst>
          </p:cNvPr>
          <p:cNvSpPr>
            <a:spLocks noGrp="1"/>
          </p:cNvSpPr>
          <p:nvPr>
            <p:ph type="subTitle" idx="4294967295"/>
          </p:nvPr>
        </p:nvSpPr>
        <p:spPr>
          <a:xfrm>
            <a:off x="882384" y="1554028"/>
            <a:ext cx="4540250" cy="460375"/>
          </a:xfrm>
          <a:prstGeom prst="rect">
            <a:avLst/>
          </a:prstGeom>
        </p:spPr>
        <p:txBody>
          <a:bodyPr/>
          <a:lstStyle/>
          <a:p>
            <a:pPr marL="0" indent="0">
              <a:lnSpc>
                <a:spcPct val="100000"/>
              </a:lnSpc>
              <a:spcBef>
                <a:spcPts val="0"/>
              </a:spcBef>
              <a:spcAft>
                <a:spcPts val="3000"/>
              </a:spcAft>
              <a:buNone/>
            </a:pPr>
            <a:r>
              <a:rPr lang="en-US" sz="2000" b="1" u="sng" dirty="0">
                <a:solidFill>
                  <a:srgbClr val="403064"/>
                </a:solidFill>
                <a:latin typeface="Arial" panose="020B0604020202020204" pitchFamily="34" charset="0"/>
                <a:cs typeface="Arial" panose="020B0604020202020204" pitchFamily="34" charset="0"/>
              </a:rPr>
              <a:t>fna.usda.gov/</a:t>
            </a:r>
            <a:r>
              <a:rPr lang="en-US" sz="2000" b="1" u="sng" dirty="0" err="1">
                <a:solidFill>
                  <a:srgbClr val="403064"/>
                </a:solidFill>
                <a:latin typeface="Arial" panose="020B0604020202020204" pitchFamily="34" charset="0"/>
                <a:cs typeface="Arial" panose="020B0604020202020204" pitchFamily="34" charset="0"/>
              </a:rPr>
              <a:t>teamnutrition</a:t>
            </a:r>
            <a:endParaRPr lang="en-US" sz="2000" b="1" u="sng" dirty="0">
              <a:solidFill>
                <a:srgbClr val="403064"/>
              </a:solidFill>
              <a:latin typeface="Arial" panose="020B0604020202020204" pitchFamily="34" charset="0"/>
              <a:cs typeface="Arial" panose="020B0604020202020204" pitchFamily="34" charset="0"/>
            </a:endParaRPr>
          </a:p>
        </p:txBody>
      </p:sp>
      <p:pic>
        <p:nvPicPr>
          <p:cNvPr id="14" name="Picture 13">
            <a:extLst>
              <a:ext uri="{FF2B5EF4-FFF2-40B4-BE49-F238E27FC236}">
                <a16:creationId xmlns:a16="http://schemas.microsoft.com/office/drawing/2014/main" id="{420D0254-6AE4-A942-9113-9E0E79A3C63C}"/>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301841" y="2492711"/>
            <a:ext cx="628429" cy="457200"/>
          </a:xfrm>
          <a:prstGeom prst="rect">
            <a:avLst/>
          </a:prstGeom>
        </p:spPr>
      </p:pic>
      <p:sp>
        <p:nvSpPr>
          <p:cNvPr id="10" name="Text Placeholder 2">
            <a:extLst>
              <a:ext uri="{FF2B5EF4-FFF2-40B4-BE49-F238E27FC236}">
                <a16:creationId xmlns:a16="http://schemas.microsoft.com/office/drawing/2014/main" id="{FA4B8B56-F829-2943-98FA-47CE127D5C45}"/>
              </a:ext>
            </a:extLst>
          </p:cNvPr>
          <p:cNvSpPr txBox="1">
            <a:spLocks/>
          </p:cNvSpPr>
          <p:nvPr/>
        </p:nvSpPr>
        <p:spPr>
          <a:xfrm>
            <a:off x="974832" y="2571750"/>
            <a:ext cx="3597168" cy="613725"/>
          </a:xfrm>
          <a:prstGeom prst="rect">
            <a:avLst/>
          </a:prstGeom>
        </p:spPr>
        <p:txBody>
          <a:bodyPr lIns="0" anchor="t" anchorCtr="0"/>
          <a:lstStyle>
            <a:lvl1pPr marL="0" indent="0" algn="l" defTabSz="914400" rtl="0" eaLnBrk="1" latinLnBrk="0" hangingPunct="1">
              <a:lnSpc>
                <a:spcPct val="90000"/>
              </a:lnSpc>
              <a:spcBef>
                <a:spcPts val="1000"/>
              </a:spcBef>
              <a:buFont typeface="Arial" panose="020B0604020202020204" pitchFamily="34" charset="0"/>
              <a:buNone/>
              <a:defRPr sz="1800" b="0" i="0" kern="1200">
                <a:solidFill>
                  <a:schemeClr val="tx1">
                    <a:lumMod val="65000"/>
                    <a:lumOff val="35000"/>
                  </a:schemeClr>
                </a:solidFill>
                <a:latin typeface="Helvetica" pitchFamily="2" charset="0"/>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en-US" sz="2000" b="1" u="sng" dirty="0">
                <a:solidFill>
                  <a:srgbClr val="403064"/>
                </a:solidFill>
                <a:latin typeface="Arial" panose="020B0604020202020204" pitchFamily="34" charset="0"/>
                <a:cs typeface="Arial" panose="020B0604020202020204" pitchFamily="34" charset="0"/>
              </a:rPr>
              <a:t>TeamNutrition@usda.gov</a:t>
            </a:r>
          </a:p>
        </p:txBody>
      </p:sp>
      <p:pic>
        <p:nvPicPr>
          <p:cNvPr id="7" name="Picture 6" descr="Girl eating yogurt">
            <a:extLst>
              <a:ext uri="{FF2B5EF4-FFF2-40B4-BE49-F238E27FC236}">
                <a16:creationId xmlns:a16="http://schemas.microsoft.com/office/drawing/2014/main" id="{6125DF42-AE77-070C-28BE-CA6A916004D0}"/>
              </a:ext>
            </a:extLst>
          </p:cNvPr>
          <p:cNvPicPr>
            <a:picLocks noChangeAspect="1"/>
          </p:cNvPicPr>
          <p:nvPr/>
        </p:nvPicPr>
        <p:blipFill>
          <a:blip r:embed="rId5"/>
          <a:stretch>
            <a:fillRect/>
          </a:stretch>
        </p:blipFill>
        <p:spPr>
          <a:xfrm>
            <a:off x="5422634" y="357528"/>
            <a:ext cx="3297350" cy="3703320"/>
          </a:xfrm>
          <a:prstGeom prst="rect">
            <a:avLst/>
          </a:prstGeom>
          <a:ln>
            <a:noFill/>
          </a:ln>
          <a:effectLst>
            <a:softEdge rad="112500"/>
          </a:effectLst>
        </p:spPr>
      </p:pic>
      <p:sp>
        <p:nvSpPr>
          <p:cNvPr id="11" name="TextBox 10">
            <a:extLst>
              <a:ext uri="{FF2B5EF4-FFF2-40B4-BE49-F238E27FC236}">
                <a16:creationId xmlns:a16="http://schemas.microsoft.com/office/drawing/2014/main" id="{55976EB9-2243-F749-8EF5-E506570BEA9D}"/>
              </a:ext>
            </a:extLst>
          </p:cNvPr>
          <p:cNvSpPr txBox="1"/>
          <p:nvPr/>
        </p:nvSpPr>
        <p:spPr>
          <a:xfrm>
            <a:off x="659731" y="4093115"/>
            <a:ext cx="7927013" cy="400110"/>
          </a:xfrm>
          <a:prstGeom prst="rect">
            <a:avLst/>
          </a:prstGeom>
          <a:noFill/>
        </p:spPr>
        <p:txBody>
          <a:bodyPr wrap="square" rtlCol="0">
            <a:spAutoFit/>
          </a:bodyPr>
          <a:lstStyle/>
          <a:p>
            <a:pPr algn="ctr"/>
            <a:r>
              <a:rPr lang="en-US" sz="2000" dirty="0">
                <a:latin typeface="Arial" panose="020B0604020202020204" pitchFamily="34" charset="0"/>
                <a:cs typeface="Arial" panose="020B0604020202020204" pitchFamily="34" charset="0"/>
              </a:rPr>
              <a:t>USDA is an equal opportunity provider, employer, and lender.</a:t>
            </a:r>
          </a:p>
        </p:txBody>
      </p:sp>
      <p:sp>
        <p:nvSpPr>
          <p:cNvPr id="4" name="TextBox 3">
            <a:extLst>
              <a:ext uri="{FF2B5EF4-FFF2-40B4-BE49-F238E27FC236}">
                <a16:creationId xmlns:a16="http://schemas.microsoft.com/office/drawing/2014/main" id="{21F21CD1-BA1C-367F-4DA4-4DAD428071E0}"/>
              </a:ext>
            </a:extLst>
          </p:cNvPr>
          <p:cNvSpPr txBox="1"/>
          <p:nvPr/>
        </p:nvSpPr>
        <p:spPr>
          <a:xfrm>
            <a:off x="0" y="4666136"/>
            <a:ext cx="9464842" cy="470898"/>
          </a:xfrm>
          <a:prstGeom prst="rect">
            <a:avLst/>
          </a:prstGeom>
          <a:solidFill>
            <a:schemeClr val="bg1"/>
          </a:solidFill>
        </p:spPr>
        <p:txBody>
          <a:bodyPr wrap="square">
            <a:spAutoFit/>
          </a:bodyPr>
          <a:lstStyle/>
          <a:p>
            <a:r>
              <a:rPr lang="en-US" sz="1230" dirty="0">
                <a:latin typeface="Arial" panose="020B0604020202020204" pitchFamily="34" charset="0"/>
                <a:cs typeface="Arial" panose="020B0604020202020204" pitchFamily="34" charset="0"/>
              </a:rPr>
              <a:t>Guidance documents lack the force and effect of law, unless expressly authorized by statute or incorporated into a contract. USDA may not cite, use, or rely on any guidance that is not available through their guidance portal, except to establish historical facts.</a:t>
            </a:r>
          </a:p>
        </p:txBody>
      </p:sp>
    </p:spTree>
    <p:extLst>
      <p:ext uri="{BB962C8B-B14F-4D97-AF65-F5344CB8AC3E}">
        <p14:creationId xmlns:p14="http://schemas.microsoft.com/office/powerpoint/2010/main" val="36583025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100000">
              <a:schemeClr val="accent1">
                <a:lumMod val="5000"/>
                <a:lumOff val="95000"/>
              </a:schemeClr>
            </a:gs>
            <a:gs pos="0">
              <a:srgbClr val="D6C6DD"/>
            </a:gs>
          </a:gsLst>
          <a:lin ang="5400000" scaled="1"/>
        </a:gra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43EA83-4D1B-3C44-8280-926023766CF9}"/>
              </a:ext>
            </a:extLst>
          </p:cNvPr>
          <p:cNvSpPr>
            <a:spLocks noGrp="1"/>
          </p:cNvSpPr>
          <p:nvPr>
            <p:ph type="title"/>
          </p:nvPr>
        </p:nvSpPr>
        <p:spPr>
          <a:xfrm>
            <a:off x="0" y="234864"/>
            <a:ext cx="9144000" cy="475484"/>
          </a:xfrm>
        </p:spPr>
        <p:txBody>
          <a:bodyPr/>
          <a:lstStyle/>
          <a:p>
            <a:pPr algn="ctr"/>
            <a:r>
              <a:rPr lang="en-US" sz="2400" dirty="0">
                <a:latin typeface="Arial" panose="020B0604020202020204" pitchFamily="34" charset="0"/>
                <a:cs typeface="Arial" panose="020B0604020202020204" pitchFamily="34" charset="0"/>
              </a:rPr>
              <a:t>Serving Meats and Meat Alternates at Breakfast in the CACFP  </a:t>
            </a:r>
          </a:p>
        </p:txBody>
      </p:sp>
      <p:pic>
        <p:nvPicPr>
          <p:cNvPr id="8" name="Picture 7" descr="Page 1 of Serving Meats and Meat Alternates at Breakfast traininig worksheet  ">
            <a:extLst>
              <a:ext uri="{FF2B5EF4-FFF2-40B4-BE49-F238E27FC236}">
                <a16:creationId xmlns:a16="http://schemas.microsoft.com/office/drawing/2014/main" id="{CFFD1926-7E79-697A-1231-B522460B55A6}"/>
              </a:ext>
            </a:extLst>
          </p:cNvPr>
          <p:cNvPicPr>
            <a:picLocks noChangeAspect="1"/>
          </p:cNvPicPr>
          <p:nvPr/>
        </p:nvPicPr>
        <p:blipFill>
          <a:blip r:embed="rId3"/>
          <a:stretch>
            <a:fillRect/>
          </a:stretch>
        </p:blipFill>
        <p:spPr>
          <a:xfrm>
            <a:off x="1349781" y="816646"/>
            <a:ext cx="2533266" cy="3291840"/>
          </a:xfrm>
          <a:prstGeom prst="rect">
            <a:avLst/>
          </a:prstGeom>
          <a:ln w="12700">
            <a:solidFill>
              <a:srgbClr val="403064"/>
            </a:solidFill>
          </a:ln>
        </p:spPr>
      </p:pic>
      <p:pic>
        <p:nvPicPr>
          <p:cNvPr id="10" name="Picture 9" descr="Page 2 of Serving Meats and Meat Alternates at Breakfast training worksheet ">
            <a:extLst>
              <a:ext uri="{FF2B5EF4-FFF2-40B4-BE49-F238E27FC236}">
                <a16:creationId xmlns:a16="http://schemas.microsoft.com/office/drawing/2014/main" id="{3DB0F517-134A-5BF6-A890-E5187E6EC57A}"/>
              </a:ext>
            </a:extLst>
          </p:cNvPr>
          <p:cNvPicPr>
            <a:picLocks noChangeAspect="1"/>
          </p:cNvPicPr>
          <p:nvPr/>
        </p:nvPicPr>
        <p:blipFill>
          <a:blip r:embed="rId4"/>
          <a:stretch>
            <a:fillRect/>
          </a:stretch>
        </p:blipFill>
        <p:spPr>
          <a:xfrm>
            <a:off x="4091480" y="816646"/>
            <a:ext cx="2535795" cy="3291840"/>
          </a:xfrm>
          <a:prstGeom prst="rect">
            <a:avLst/>
          </a:prstGeom>
          <a:ln w="12700">
            <a:solidFill>
              <a:srgbClr val="403064"/>
            </a:solidFill>
          </a:ln>
        </p:spPr>
      </p:pic>
      <p:pic>
        <p:nvPicPr>
          <p:cNvPr id="9" name="Picture 8" descr="QR code">
            <a:extLst>
              <a:ext uri="{FF2B5EF4-FFF2-40B4-BE49-F238E27FC236}">
                <a16:creationId xmlns:a16="http://schemas.microsoft.com/office/drawing/2014/main" id="{D3430898-6706-910C-51FD-EA41E89F6617}"/>
              </a:ext>
            </a:extLst>
          </p:cNvPr>
          <p:cNvPicPr>
            <a:picLocks noChangeAspect="1"/>
          </p:cNvPicPr>
          <p:nvPr/>
        </p:nvPicPr>
        <p:blipFill>
          <a:blip r:embed="rId5"/>
          <a:srcRect/>
          <a:stretch/>
        </p:blipFill>
        <p:spPr>
          <a:xfrm>
            <a:off x="6946841" y="1572226"/>
            <a:ext cx="1646149" cy="1920240"/>
          </a:xfrm>
          <a:prstGeom prst="rect">
            <a:avLst/>
          </a:prstGeom>
          <a:ln w="12700">
            <a:noFill/>
          </a:ln>
        </p:spPr>
      </p:pic>
      <p:pic>
        <p:nvPicPr>
          <p:cNvPr id="6" name="Picture 5" descr="Hyperlink Icon.">
            <a:extLst>
              <a:ext uri="{FF2B5EF4-FFF2-40B4-BE49-F238E27FC236}">
                <a16:creationId xmlns:a16="http://schemas.microsoft.com/office/drawing/2014/main" id="{193EC2B3-6A46-F149-BF53-372679D5C4CC}"/>
              </a:ext>
            </a:extLst>
          </p:cNvPr>
          <p:cNvPicPr>
            <a:picLocks noChangeAspect="1"/>
          </p:cNvPicPr>
          <p:nvPr/>
        </p:nvPicPr>
        <p:blipFill>
          <a:blip r:embed="rId6"/>
          <a:stretch>
            <a:fillRect/>
          </a:stretch>
        </p:blipFill>
        <p:spPr>
          <a:xfrm>
            <a:off x="1471315" y="4190403"/>
            <a:ext cx="352270" cy="369332"/>
          </a:xfrm>
          <a:prstGeom prst="rect">
            <a:avLst/>
          </a:prstGeom>
        </p:spPr>
      </p:pic>
      <p:sp>
        <p:nvSpPr>
          <p:cNvPr id="4" name="TextBox 3">
            <a:extLst>
              <a:ext uri="{FF2B5EF4-FFF2-40B4-BE49-F238E27FC236}">
                <a16:creationId xmlns:a16="http://schemas.microsoft.com/office/drawing/2014/main" id="{4522D03C-FF21-4A43-97FC-8A967EDEEA75}"/>
              </a:ext>
            </a:extLst>
          </p:cNvPr>
          <p:cNvSpPr txBox="1"/>
          <p:nvPr/>
        </p:nvSpPr>
        <p:spPr>
          <a:xfrm>
            <a:off x="7014061" y="3957522"/>
            <a:ext cx="1657978" cy="369332"/>
          </a:xfrm>
          <a:prstGeom prst="rect">
            <a:avLst/>
          </a:prstGeom>
          <a:noFill/>
        </p:spPr>
        <p:txBody>
          <a:bodyPr wrap="square" rtlCol="0">
            <a:spAutoFit/>
          </a:bodyPr>
          <a:lstStyle/>
          <a:p>
            <a:r>
              <a:rPr lang="en-US" sz="300" dirty="0">
                <a:solidFill>
                  <a:srgbClr val="F2F2F9"/>
                </a:solidFill>
                <a:latin typeface="Arial" panose="020B0604020202020204" pitchFamily="34" charset="0"/>
                <a:cs typeface="Arial" panose="020B0604020202020204" pitchFamily="34" charset="0"/>
              </a:rPr>
              <a:t>So, lets get started! As you can see on the screen, today we will discuss how you can serve Meat and Meat Alternates as part of a reimbursable breakfast in the CACFP. </a:t>
            </a:r>
          </a:p>
          <a:p>
            <a:endParaRPr lang="en-US" sz="300" dirty="0">
              <a:solidFill>
                <a:srgbClr val="F2F2F9"/>
              </a:solidFill>
              <a:latin typeface="Arial" panose="020B0604020202020204" pitchFamily="34" charset="0"/>
              <a:cs typeface="Arial" panose="020B0604020202020204" pitchFamily="34" charset="0"/>
            </a:endParaRPr>
          </a:p>
          <a:p>
            <a:r>
              <a:rPr lang="en-US" sz="300" dirty="0">
                <a:solidFill>
                  <a:srgbClr val="F2F2F9"/>
                </a:solidFill>
                <a:latin typeface="Arial" panose="020B0604020202020204" pitchFamily="34" charset="0"/>
                <a:cs typeface="Arial" panose="020B0604020202020204" pitchFamily="34" charset="0"/>
              </a:rPr>
              <a:t>You can download Team Nutrition’s training worksheet on this topic at the web address listed on the screen. </a:t>
            </a:r>
          </a:p>
          <a:p>
            <a:endParaRPr lang="en-US" sz="300" dirty="0">
              <a:solidFill>
                <a:srgbClr val="F2F2F9"/>
              </a:solidFill>
              <a:latin typeface="Arial" panose="020B06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418F4747-E1CC-334B-AD58-A30A510145F8}"/>
              </a:ext>
            </a:extLst>
          </p:cNvPr>
          <p:cNvSpPr/>
          <p:nvPr/>
        </p:nvSpPr>
        <p:spPr>
          <a:xfrm>
            <a:off x="707666" y="4198934"/>
            <a:ext cx="8436334" cy="369332"/>
          </a:xfrm>
          <a:prstGeom prst="rect">
            <a:avLst/>
          </a:prstGeom>
        </p:spPr>
        <p:txBody>
          <a:bodyPr wrap="square">
            <a:spAutoFit/>
          </a:bodyPr>
          <a:lstStyle/>
          <a:p>
            <a:pPr algn="ctr"/>
            <a:r>
              <a:rPr lang="en-US" b="1" u="sng" dirty="0">
                <a:solidFill>
                  <a:srgbClr val="403064"/>
                </a:solidFill>
                <a:latin typeface="Arial" panose="020B0604020202020204" pitchFamily="34" charset="0"/>
                <a:cs typeface="Arial" panose="020B0604020202020204" pitchFamily="34" charset="0"/>
                <a:hlinkClick r:id="rId7"/>
              </a:rPr>
              <a:t>fna.usda.gov/</a:t>
            </a:r>
            <a:r>
              <a:rPr lang="en-US" b="1" u="sng" dirty="0" err="1">
                <a:solidFill>
                  <a:srgbClr val="403064"/>
                </a:solidFill>
                <a:latin typeface="Arial" panose="020B0604020202020204" pitchFamily="34" charset="0"/>
                <a:cs typeface="Arial" panose="020B0604020202020204" pitchFamily="34" charset="0"/>
                <a:hlinkClick r:id="rId7"/>
              </a:rPr>
              <a:t>tn</a:t>
            </a:r>
            <a:r>
              <a:rPr lang="en-US" b="1" u="sng" dirty="0">
                <a:solidFill>
                  <a:srgbClr val="403064"/>
                </a:solidFill>
                <a:latin typeface="Arial" panose="020B0604020202020204" pitchFamily="34" charset="0"/>
                <a:cs typeface="Arial" panose="020B0604020202020204" pitchFamily="34" charset="0"/>
                <a:hlinkClick r:id="rId7"/>
              </a:rPr>
              <a:t>/</a:t>
            </a:r>
            <a:r>
              <a:rPr lang="en-US" b="1" u="sng" dirty="0" err="1">
                <a:solidFill>
                  <a:srgbClr val="403064"/>
                </a:solidFill>
                <a:latin typeface="Arial" panose="020B0604020202020204" pitchFamily="34" charset="0"/>
                <a:cs typeface="Arial" panose="020B0604020202020204" pitchFamily="34" charset="0"/>
                <a:hlinkClick r:id="rId7"/>
              </a:rPr>
              <a:t>cacfp</a:t>
            </a:r>
            <a:r>
              <a:rPr lang="en-US" b="1" u="sng" dirty="0">
                <a:solidFill>
                  <a:srgbClr val="403064"/>
                </a:solidFill>
                <a:latin typeface="Arial" panose="020B0604020202020204" pitchFamily="34" charset="0"/>
                <a:cs typeface="Arial" panose="020B0604020202020204" pitchFamily="34" charset="0"/>
                <a:hlinkClick r:id="rId7"/>
              </a:rPr>
              <a:t>/meal-pattern-training-worksheets</a:t>
            </a:r>
            <a:endParaRPr lang="en-US" b="1" u="sng" dirty="0">
              <a:solidFill>
                <a:srgbClr val="403064"/>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CB33886E-AFC6-4EED-454A-3DB0E56D4589}"/>
              </a:ext>
            </a:extLst>
          </p:cNvPr>
          <p:cNvSpPr txBox="1"/>
          <p:nvPr/>
        </p:nvSpPr>
        <p:spPr>
          <a:xfrm>
            <a:off x="0" y="4601968"/>
            <a:ext cx="9464842" cy="470898"/>
          </a:xfrm>
          <a:prstGeom prst="rect">
            <a:avLst/>
          </a:prstGeom>
          <a:solidFill>
            <a:schemeClr val="bg1"/>
          </a:solidFill>
        </p:spPr>
        <p:txBody>
          <a:bodyPr wrap="square">
            <a:spAutoFit/>
          </a:bodyPr>
          <a:lstStyle/>
          <a:p>
            <a:r>
              <a:rPr lang="en-US" sz="1230" dirty="0">
                <a:latin typeface="Arial" panose="020B0604020202020204" pitchFamily="34" charset="0"/>
                <a:cs typeface="Arial" panose="020B0604020202020204" pitchFamily="34" charset="0"/>
              </a:rPr>
              <a:t>Guidance documents lack the force and effect of law, unless expressly authorized by statute or incorporated into a contract. USDA may not cite, use, or rely on any guidance that is not available through their guidance portal, except to establish historical facts.</a:t>
            </a:r>
          </a:p>
        </p:txBody>
      </p:sp>
    </p:spTree>
    <p:extLst>
      <p:ext uri="{BB962C8B-B14F-4D97-AF65-F5344CB8AC3E}">
        <p14:creationId xmlns:p14="http://schemas.microsoft.com/office/powerpoint/2010/main" val="3935475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C035CE-ADD1-614D-B936-9180EFFBE603}"/>
              </a:ext>
            </a:extLst>
          </p:cNvPr>
          <p:cNvSpPr>
            <a:spLocks noGrp="1"/>
          </p:cNvSpPr>
          <p:nvPr>
            <p:ph type="title"/>
          </p:nvPr>
        </p:nvSpPr>
        <p:spPr>
          <a:xfrm>
            <a:off x="0" y="1"/>
            <a:ext cx="9144000" cy="850790"/>
          </a:xfrm>
        </p:spPr>
        <p:txBody>
          <a:bodyPr/>
          <a:lstStyle/>
          <a:p>
            <a:r>
              <a:rPr lang="en-US" sz="3000">
                <a:latin typeface="Arial" panose="020B0604020202020204" pitchFamily="34" charset="0"/>
                <a:cs typeface="Arial" panose="020B0604020202020204" pitchFamily="34" charset="0"/>
              </a:rPr>
              <a:t>Serving Meat and Meat Alternates at Breakfast </a:t>
            </a:r>
          </a:p>
        </p:txBody>
      </p:sp>
      <p:pic>
        <p:nvPicPr>
          <p:cNvPr id="3" name="Picture 2" descr="Page 1 of Serving Meats and Meat Alternates at Breakfast training worksheet">
            <a:extLst>
              <a:ext uri="{FF2B5EF4-FFF2-40B4-BE49-F238E27FC236}">
                <a16:creationId xmlns:a16="http://schemas.microsoft.com/office/drawing/2014/main" id="{37E84578-CD77-0B5B-0F2F-E5F33A51008D}"/>
              </a:ext>
            </a:extLst>
          </p:cNvPr>
          <p:cNvPicPr>
            <a:picLocks noChangeAspect="1"/>
          </p:cNvPicPr>
          <p:nvPr/>
        </p:nvPicPr>
        <p:blipFill>
          <a:blip r:embed="rId3"/>
          <a:stretch>
            <a:fillRect/>
          </a:stretch>
        </p:blipFill>
        <p:spPr>
          <a:xfrm>
            <a:off x="275929" y="1096245"/>
            <a:ext cx="2533266" cy="3291840"/>
          </a:xfrm>
          <a:prstGeom prst="rect">
            <a:avLst/>
          </a:prstGeom>
          <a:ln w="12700">
            <a:solidFill>
              <a:srgbClr val="403064"/>
            </a:solidFill>
          </a:ln>
        </p:spPr>
      </p:pic>
      <p:sp>
        <p:nvSpPr>
          <p:cNvPr id="7" name="Rectangle 6" descr="Border highlighting the text at the top of page 1 of the training worksheet">
            <a:extLst>
              <a:ext uri="{FF2B5EF4-FFF2-40B4-BE49-F238E27FC236}">
                <a16:creationId xmlns:a16="http://schemas.microsoft.com/office/drawing/2014/main" id="{5176559D-A412-BDD9-FAB3-98EB3640C6AB}"/>
              </a:ext>
            </a:extLst>
          </p:cNvPr>
          <p:cNvSpPr/>
          <p:nvPr/>
        </p:nvSpPr>
        <p:spPr>
          <a:xfrm>
            <a:off x="275928" y="1386362"/>
            <a:ext cx="2533267" cy="385417"/>
          </a:xfrm>
          <a:prstGeom prst="rect">
            <a:avLst/>
          </a:prstGeom>
          <a:noFill/>
          <a:ln w="57150">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8" name="Arrow: Right 7" descr="Arrow pointing to the right at a text box.">
            <a:extLst>
              <a:ext uri="{FF2B5EF4-FFF2-40B4-BE49-F238E27FC236}">
                <a16:creationId xmlns:a16="http://schemas.microsoft.com/office/drawing/2014/main" id="{31B51FE3-E2B6-CFCA-BAB7-4C7AF029C8C9}"/>
              </a:ext>
            </a:extLst>
          </p:cNvPr>
          <p:cNvSpPr/>
          <p:nvPr/>
        </p:nvSpPr>
        <p:spPr>
          <a:xfrm>
            <a:off x="2809195" y="1319842"/>
            <a:ext cx="527460" cy="518456"/>
          </a:xfrm>
          <a:prstGeom prst="rightArrow">
            <a:avLst/>
          </a:prstGeom>
          <a:solidFill>
            <a:srgbClr val="FFC000"/>
          </a:solid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623438" rtl="0" eaLnBrk="1" fontAlgn="auto" latinLnBrk="0" hangingPunct="1">
              <a:lnSpc>
                <a:spcPct val="100000"/>
              </a:lnSpc>
              <a:spcBef>
                <a:spcPts val="0"/>
              </a:spcBef>
              <a:spcAft>
                <a:spcPts val="0"/>
              </a:spcAft>
              <a:buClrTx/>
              <a:buSzTx/>
              <a:buFontTx/>
              <a:buNone/>
              <a:tabLst/>
              <a:defRPr/>
            </a:pPr>
            <a:endParaRPr kumimoji="0" lang="en-US" sz="1227" b="0" i="0" u="none" strike="noStrike" kern="1200" cap="none" spc="0" normalizeH="0" baseline="0" noProof="0">
              <a:ln>
                <a:noFill/>
              </a:ln>
              <a:solidFill>
                <a:srgbClr val="FFFFFF"/>
              </a:solidFill>
              <a:effectLst/>
              <a:uLnTx/>
              <a:uFillTx/>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1B22F19A-67BC-47C6-56CD-EBD4CBEF17F4}"/>
              </a:ext>
            </a:extLst>
          </p:cNvPr>
          <p:cNvSpPr txBox="1"/>
          <p:nvPr/>
        </p:nvSpPr>
        <p:spPr>
          <a:xfrm>
            <a:off x="3336655" y="1319842"/>
            <a:ext cx="4908987" cy="2826306"/>
          </a:xfrm>
          <a:prstGeom prst="roundRect">
            <a:avLst/>
          </a:prstGeom>
          <a:noFill/>
          <a:ln>
            <a:solidFill>
              <a:srgbClr val="403064"/>
            </a:solidFill>
          </a:ln>
        </p:spPr>
        <p:txBody>
          <a:bodyPr wrap="square" rtlCol="0">
            <a:spAutoFit/>
          </a:bodyPr>
          <a:lstStyle/>
          <a:p>
            <a:r>
              <a:rPr lang="en-US" sz="2000" dirty="0">
                <a:latin typeface="Arial" panose="020B0604020202020204" pitchFamily="34" charset="0"/>
                <a:cs typeface="Arial" panose="020B0604020202020204" pitchFamily="34" charset="0"/>
              </a:rPr>
              <a:t>A reimbursable breakfast includes milk, vegetables and/or fruits, and grains. </a:t>
            </a:r>
          </a:p>
          <a:p>
            <a:endParaRPr lang="en-US" sz="2000" dirty="0">
              <a:latin typeface="Arial" panose="020B0604020202020204" pitchFamily="34" charset="0"/>
              <a:cs typeface="Arial" panose="020B0604020202020204" pitchFamily="34" charset="0"/>
            </a:endParaRPr>
          </a:p>
          <a:p>
            <a:r>
              <a:rPr lang="en-US" sz="2000" dirty="0">
                <a:latin typeface="Arial" panose="020B0604020202020204" pitchFamily="34" charset="0"/>
                <a:cs typeface="Arial" panose="020B0604020202020204" pitchFamily="34" charset="0"/>
              </a:rPr>
              <a:t>You can also serve meats and/or meat alternates instead of grains at breakfast up to 3 times per week. </a:t>
            </a:r>
          </a:p>
          <a:p>
            <a:pPr marL="342900" indent="-342900">
              <a:buFont typeface="Arial" panose="020B0604020202020204" pitchFamily="34" charset="0"/>
              <a:buChar char="•"/>
            </a:pPr>
            <a:r>
              <a:rPr lang="en-US" sz="2000" dirty="0">
                <a:latin typeface="Arial" panose="020B0604020202020204" pitchFamily="34" charset="0"/>
                <a:cs typeface="Arial" panose="020B0604020202020204" pitchFamily="34" charset="0"/>
              </a:rPr>
              <a:t>This option gives you more choices for menu planning. </a:t>
            </a:r>
          </a:p>
        </p:txBody>
      </p:sp>
      <p:sp>
        <p:nvSpPr>
          <p:cNvPr id="5" name="TextBox 4">
            <a:extLst>
              <a:ext uri="{FF2B5EF4-FFF2-40B4-BE49-F238E27FC236}">
                <a16:creationId xmlns:a16="http://schemas.microsoft.com/office/drawing/2014/main" id="{3272CEEC-94DC-39C1-C837-C66D932F131B}"/>
              </a:ext>
            </a:extLst>
          </p:cNvPr>
          <p:cNvSpPr txBox="1"/>
          <p:nvPr/>
        </p:nvSpPr>
        <p:spPr>
          <a:xfrm>
            <a:off x="0" y="4489674"/>
            <a:ext cx="8550442" cy="660181"/>
          </a:xfrm>
          <a:prstGeom prst="rect">
            <a:avLst/>
          </a:prstGeom>
          <a:noFill/>
        </p:spPr>
        <p:txBody>
          <a:bodyPr wrap="square">
            <a:spAutoFit/>
          </a:bodyPr>
          <a:lstStyle/>
          <a:p>
            <a:r>
              <a:rPr lang="en-US" sz="1230" dirty="0">
                <a:latin typeface="Arial" panose="020B0604020202020204" pitchFamily="34" charset="0"/>
                <a:cs typeface="Arial" panose="020B0604020202020204" pitchFamily="34" charset="0"/>
              </a:rPr>
              <a:t>Guidance documents lack the force and effect of law, unless expressly authorized by statute or incorporated into a contract. USDA may not cite, use, or rely on any guidance that is not available through their guidance portal, except to establish historical facts.</a:t>
            </a:r>
          </a:p>
        </p:txBody>
      </p:sp>
    </p:spTree>
    <p:extLst>
      <p:ext uri="{BB962C8B-B14F-4D97-AF65-F5344CB8AC3E}">
        <p14:creationId xmlns:p14="http://schemas.microsoft.com/office/powerpoint/2010/main" val="6983514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A13B11-9584-234F-9C5C-52920405827D}"/>
              </a:ext>
            </a:extLst>
          </p:cNvPr>
          <p:cNvSpPr>
            <a:spLocks noGrp="1"/>
          </p:cNvSpPr>
          <p:nvPr>
            <p:ph type="title"/>
          </p:nvPr>
        </p:nvSpPr>
        <p:spPr/>
        <p:txBody>
          <a:bodyPr/>
          <a:lstStyle/>
          <a:p>
            <a:r>
              <a:rPr lang="en-US" sz="3000" dirty="0">
                <a:latin typeface="Arial" panose="020B0604020202020204" pitchFamily="34" charset="0"/>
                <a:cs typeface="Arial" panose="020B0604020202020204" pitchFamily="34" charset="0"/>
              </a:rPr>
              <a:t>Breakfast Requirements </a:t>
            </a:r>
            <a:r>
              <a:rPr lang="en-US" sz="2800" dirty="0">
                <a:latin typeface="Arial" panose="020B0604020202020204" pitchFamily="34" charset="0"/>
                <a:cs typeface="Arial" panose="020B0604020202020204" pitchFamily="34" charset="0"/>
              </a:rPr>
              <a:t>for 3–5 Year Olds </a:t>
            </a:r>
            <a:endParaRPr lang="en-US" sz="3000" dirty="0">
              <a:latin typeface="Arial" panose="020B0604020202020204" pitchFamily="34" charset="0"/>
              <a:cs typeface="Arial" panose="020B0604020202020204" pitchFamily="34" charset="0"/>
            </a:endParaRPr>
          </a:p>
        </p:txBody>
      </p:sp>
      <p:pic>
        <p:nvPicPr>
          <p:cNvPr id="4" name="Picture 3" descr="Image of breakfast requirements for for 3–5 year olds in the CACFP">
            <a:extLst>
              <a:ext uri="{FF2B5EF4-FFF2-40B4-BE49-F238E27FC236}">
                <a16:creationId xmlns:a16="http://schemas.microsoft.com/office/drawing/2014/main" id="{A49D543D-9463-AB64-7C55-A9605831E9ED}"/>
              </a:ext>
            </a:extLst>
          </p:cNvPr>
          <p:cNvPicPr>
            <a:picLocks noChangeAspect="1"/>
          </p:cNvPicPr>
          <p:nvPr/>
        </p:nvPicPr>
        <p:blipFill>
          <a:blip r:embed="rId3"/>
          <a:stretch>
            <a:fillRect/>
          </a:stretch>
        </p:blipFill>
        <p:spPr>
          <a:xfrm>
            <a:off x="1202880" y="873195"/>
            <a:ext cx="6030573" cy="3728828"/>
          </a:xfrm>
          <a:prstGeom prst="rect">
            <a:avLst/>
          </a:prstGeom>
        </p:spPr>
      </p:pic>
      <p:sp>
        <p:nvSpPr>
          <p:cNvPr id="3" name="TextBox 2">
            <a:extLst>
              <a:ext uri="{FF2B5EF4-FFF2-40B4-BE49-F238E27FC236}">
                <a16:creationId xmlns:a16="http://schemas.microsoft.com/office/drawing/2014/main" id="{324BF27F-6354-5E79-EEF4-BCD6E914C226}"/>
              </a:ext>
            </a:extLst>
          </p:cNvPr>
          <p:cNvSpPr txBox="1"/>
          <p:nvPr/>
        </p:nvSpPr>
        <p:spPr>
          <a:xfrm>
            <a:off x="0" y="4483319"/>
            <a:ext cx="8566484" cy="660181"/>
          </a:xfrm>
          <a:prstGeom prst="rect">
            <a:avLst/>
          </a:prstGeom>
          <a:noFill/>
        </p:spPr>
        <p:txBody>
          <a:bodyPr wrap="square">
            <a:spAutoFit/>
          </a:bodyPr>
          <a:lstStyle/>
          <a:p>
            <a:r>
              <a:rPr lang="en-US" sz="1230" dirty="0">
                <a:latin typeface="Arial" panose="020B0604020202020204" pitchFamily="34" charset="0"/>
                <a:cs typeface="Arial" panose="020B0604020202020204" pitchFamily="34" charset="0"/>
              </a:rPr>
              <a:t>Guidance documents lack the force and effect of law, unless expressly authorized by statute or incorporated into a contract. USDA may not cite, use, or rely on any guidance that is not available through their guidance portal, except to establish historical facts.</a:t>
            </a:r>
          </a:p>
        </p:txBody>
      </p:sp>
    </p:spTree>
    <p:extLst>
      <p:ext uri="{BB962C8B-B14F-4D97-AF65-F5344CB8AC3E}">
        <p14:creationId xmlns:p14="http://schemas.microsoft.com/office/powerpoint/2010/main" val="37564455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A97FDA-F2FB-38C4-0CC2-135097F6F19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26F442-24F0-EF4F-5F82-28176B971E47}"/>
              </a:ext>
            </a:extLst>
          </p:cNvPr>
          <p:cNvSpPr>
            <a:spLocks noGrp="1"/>
          </p:cNvSpPr>
          <p:nvPr>
            <p:ph type="title"/>
          </p:nvPr>
        </p:nvSpPr>
        <p:spPr>
          <a:xfrm>
            <a:off x="0" y="0"/>
            <a:ext cx="8436334" cy="850790"/>
          </a:xfrm>
        </p:spPr>
        <p:txBody>
          <a:bodyPr/>
          <a:lstStyle/>
          <a:p>
            <a:r>
              <a:rPr lang="en-US" sz="3000" dirty="0">
                <a:latin typeface="Arial" panose="020B0604020202020204" pitchFamily="34" charset="0"/>
                <a:cs typeface="Arial" panose="020B0604020202020204" pitchFamily="34" charset="0"/>
              </a:rPr>
              <a:t>Breakfast Requirements </a:t>
            </a:r>
            <a:r>
              <a:rPr lang="en-US" sz="2800" dirty="0">
                <a:latin typeface="Arial" panose="020B0604020202020204" pitchFamily="34" charset="0"/>
                <a:cs typeface="Arial" panose="020B0604020202020204" pitchFamily="34" charset="0"/>
              </a:rPr>
              <a:t>for 6−18 Year Olds </a:t>
            </a:r>
            <a:endParaRPr lang="en-US" sz="3000" dirty="0">
              <a:latin typeface="Arial" panose="020B0604020202020204" pitchFamily="34" charset="0"/>
              <a:cs typeface="Arial" panose="020B0604020202020204" pitchFamily="34" charset="0"/>
            </a:endParaRPr>
          </a:p>
        </p:txBody>
      </p:sp>
      <p:pic>
        <p:nvPicPr>
          <p:cNvPr id="3" name="Picture 2" descr="Image of breakfast requirements for 6−12 and 13−18 year-olds in the CACFP">
            <a:extLst>
              <a:ext uri="{FF2B5EF4-FFF2-40B4-BE49-F238E27FC236}">
                <a16:creationId xmlns:a16="http://schemas.microsoft.com/office/drawing/2014/main" id="{CDBCFD25-CAD9-4C04-8096-F7B7F044978F}"/>
              </a:ext>
            </a:extLst>
          </p:cNvPr>
          <p:cNvPicPr>
            <a:picLocks noChangeAspect="1"/>
          </p:cNvPicPr>
          <p:nvPr/>
        </p:nvPicPr>
        <p:blipFill>
          <a:blip r:embed="rId3"/>
          <a:stretch>
            <a:fillRect/>
          </a:stretch>
        </p:blipFill>
        <p:spPr>
          <a:xfrm>
            <a:off x="895386" y="850790"/>
            <a:ext cx="6415803" cy="3755267"/>
          </a:xfrm>
          <a:prstGeom prst="rect">
            <a:avLst/>
          </a:prstGeom>
        </p:spPr>
      </p:pic>
      <p:sp>
        <p:nvSpPr>
          <p:cNvPr id="4" name="TextBox 3">
            <a:extLst>
              <a:ext uri="{FF2B5EF4-FFF2-40B4-BE49-F238E27FC236}">
                <a16:creationId xmlns:a16="http://schemas.microsoft.com/office/drawing/2014/main" id="{AE0B07FB-577D-1CC3-D087-D73A1AE79219}"/>
              </a:ext>
            </a:extLst>
          </p:cNvPr>
          <p:cNvSpPr txBox="1"/>
          <p:nvPr/>
        </p:nvSpPr>
        <p:spPr>
          <a:xfrm>
            <a:off x="0" y="4494361"/>
            <a:ext cx="8662737" cy="660181"/>
          </a:xfrm>
          <a:prstGeom prst="rect">
            <a:avLst/>
          </a:prstGeom>
          <a:noFill/>
        </p:spPr>
        <p:txBody>
          <a:bodyPr wrap="square">
            <a:spAutoFit/>
          </a:bodyPr>
          <a:lstStyle/>
          <a:p>
            <a:r>
              <a:rPr lang="en-US" sz="1230" dirty="0">
                <a:latin typeface="Arial" panose="020B0604020202020204" pitchFamily="34" charset="0"/>
                <a:cs typeface="Arial" panose="020B0604020202020204" pitchFamily="34" charset="0"/>
              </a:rPr>
              <a:t>Guidance documents lack the force and effect of law, unless expressly authorized by statute or incorporated into a contract. USDA may not cite, use, or rely on any guidance that is not available through their guidance portal, except to establish historical facts.</a:t>
            </a:r>
          </a:p>
        </p:txBody>
      </p:sp>
    </p:spTree>
    <p:extLst>
      <p:ext uri="{BB962C8B-B14F-4D97-AF65-F5344CB8AC3E}">
        <p14:creationId xmlns:p14="http://schemas.microsoft.com/office/powerpoint/2010/main" val="2903621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735827-BA5D-394C-9070-3F2FFA230A75}"/>
              </a:ext>
            </a:extLst>
          </p:cNvPr>
          <p:cNvSpPr>
            <a:spLocks noGrp="1"/>
          </p:cNvSpPr>
          <p:nvPr>
            <p:ph type="title"/>
          </p:nvPr>
        </p:nvSpPr>
        <p:spPr>
          <a:xfrm>
            <a:off x="0" y="0"/>
            <a:ext cx="8420100" cy="1009979"/>
          </a:xfrm>
        </p:spPr>
        <p:txBody>
          <a:bodyPr/>
          <a:lstStyle/>
          <a:p>
            <a:r>
              <a:rPr lang="en-US">
                <a:latin typeface="Arial" panose="020B0604020202020204" pitchFamily="34" charset="0"/>
                <a:cs typeface="Arial" panose="020B0604020202020204" pitchFamily="34" charset="0"/>
              </a:rPr>
              <a:t>Breakfast Requirements for 3−5 Year Olds </a:t>
            </a:r>
          </a:p>
        </p:txBody>
      </p:sp>
      <p:pic>
        <p:nvPicPr>
          <p:cNvPr id="9" name="Picture 8" descr="Illustration of boy in front of board.">
            <a:extLst>
              <a:ext uri="{FF2B5EF4-FFF2-40B4-BE49-F238E27FC236}">
                <a16:creationId xmlns:a16="http://schemas.microsoft.com/office/drawing/2014/main" id="{4FD3B4C1-AF3B-1641-BC1E-2236FDFB1520}"/>
              </a:ext>
            </a:extLst>
          </p:cNvPr>
          <p:cNvPicPr>
            <a:picLocks noChangeAspect="1"/>
          </p:cNvPicPr>
          <p:nvPr/>
        </p:nvPicPr>
        <p:blipFill>
          <a:blip r:embed="rId3"/>
          <a:stretch>
            <a:fillRect/>
          </a:stretch>
        </p:blipFill>
        <p:spPr>
          <a:xfrm>
            <a:off x="149652" y="1378872"/>
            <a:ext cx="4346810" cy="2631653"/>
          </a:xfrm>
          <a:prstGeom prst="rect">
            <a:avLst/>
          </a:prstGeom>
        </p:spPr>
      </p:pic>
      <p:sp>
        <p:nvSpPr>
          <p:cNvPr id="10" name="Rectangle 9">
            <a:extLst>
              <a:ext uri="{FF2B5EF4-FFF2-40B4-BE49-F238E27FC236}">
                <a16:creationId xmlns:a16="http://schemas.microsoft.com/office/drawing/2014/main" id="{0B10C5F4-CFFA-524B-8E47-2B8C76D1B967}"/>
              </a:ext>
            </a:extLst>
          </p:cNvPr>
          <p:cNvSpPr/>
          <p:nvPr/>
        </p:nvSpPr>
        <p:spPr>
          <a:xfrm>
            <a:off x="1314464" y="1694703"/>
            <a:ext cx="2910678" cy="1944122"/>
          </a:xfrm>
          <a:prstGeom prst="rect">
            <a:avLst/>
          </a:prstGeom>
        </p:spPr>
        <p:txBody>
          <a:bodyPr wrap="square">
            <a:spAutoFit/>
          </a:bodyPr>
          <a:lstStyle/>
          <a:p>
            <a:pPr algn="ctr"/>
            <a:r>
              <a:rPr lang="en-US" sz="1600" b="1">
                <a:solidFill>
                  <a:schemeClr val="bg1"/>
                </a:solidFill>
                <a:latin typeface="Arial" panose="020B0604020202020204" pitchFamily="34" charset="0"/>
                <a:cs typeface="Arial" panose="020B0604020202020204" pitchFamily="34" charset="0"/>
              </a:rPr>
              <a:t>What is in a</a:t>
            </a:r>
          </a:p>
          <a:p>
            <a:pPr algn="ctr">
              <a:spcAft>
                <a:spcPts val="600"/>
              </a:spcAft>
            </a:pPr>
            <a:r>
              <a:rPr lang="en-US" sz="2400" b="1">
                <a:solidFill>
                  <a:schemeClr val="bg1"/>
                </a:solidFill>
                <a:latin typeface="Arial" panose="020B0604020202020204" pitchFamily="34" charset="0"/>
                <a:cs typeface="Arial" panose="020B0604020202020204" pitchFamily="34" charset="0"/>
              </a:rPr>
              <a:t>Breakfast?</a:t>
            </a:r>
          </a:p>
          <a:p>
            <a:pPr algn="ctr"/>
            <a:r>
              <a:rPr lang="en-US" sz="1400">
                <a:solidFill>
                  <a:schemeClr val="bg1"/>
                </a:solidFill>
                <a:latin typeface="Arial" panose="020B0604020202020204" pitchFamily="34" charset="0"/>
                <a:cs typeface="Arial" panose="020B0604020202020204" pitchFamily="34" charset="0"/>
              </a:rPr>
              <a:t>Milk (</a:t>
            </a:r>
            <a:r>
              <a:rPr lang="en-US" sz="1400" b="1">
                <a:solidFill>
                  <a:schemeClr val="bg1"/>
                </a:solidFill>
                <a:latin typeface="Arial" panose="020B0604020202020204" pitchFamily="34" charset="0"/>
                <a:cs typeface="Arial" panose="020B0604020202020204" pitchFamily="34" charset="0"/>
              </a:rPr>
              <a:t>6</a:t>
            </a:r>
            <a:r>
              <a:rPr lang="en-US" sz="1400">
                <a:solidFill>
                  <a:schemeClr val="bg1"/>
                </a:solidFill>
                <a:latin typeface="Arial" panose="020B0604020202020204" pitchFamily="34" charset="0"/>
                <a:cs typeface="Arial" panose="020B0604020202020204" pitchFamily="34" charset="0"/>
              </a:rPr>
              <a:t> fl. oz. or </a:t>
            </a:r>
            <a:r>
              <a:rPr lang="en-US" sz="1400" b="1" baseline="30000">
                <a:solidFill>
                  <a:schemeClr val="bg1"/>
                </a:solidFill>
                <a:latin typeface="Arial" panose="020B0604020202020204" pitchFamily="34" charset="0"/>
                <a:cs typeface="Arial" panose="020B0604020202020204" pitchFamily="34" charset="0"/>
              </a:rPr>
              <a:t>3</a:t>
            </a:r>
            <a:r>
              <a:rPr lang="en-US" sz="1400" b="1">
                <a:solidFill>
                  <a:schemeClr val="bg1"/>
                </a:solidFill>
                <a:latin typeface="Arial" panose="020B0604020202020204" pitchFamily="34" charset="0"/>
                <a:cs typeface="Arial" panose="020B0604020202020204" pitchFamily="34" charset="0"/>
              </a:rPr>
              <a:t>/</a:t>
            </a:r>
            <a:r>
              <a:rPr lang="en-US" sz="1400" b="1" baseline="-25000">
                <a:solidFill>
                  <a:schemeClr val="bg1"/>
                </a:solidFill>
                <a:latin typeface="Arial" panose="020B0604020202020204" pitchFamily="34" charset="0"/>
                <a:cs typeface="Arial" panose="020B0604020202020204" pitchFamily="34" charset="0"/>
              </a:rPr>
              <a:t>4</a:t>
            </a:r>
            <a:r>
              <a:rPr lang="en-US" sz="1400">
                <a:solidFill>
                  <a:schemeClr val="bg1"/>
                </a:solidFill>
                <a:latin typeface="Arial" panose="020B0604020202020204" pitchFamily="34" charset="0"/>
                <a:cs typeface="Arial" panose="020B0604020202020204" pitchFamily="34" charset="0"/>
              </a:rPr>
              <a:t> cup)</a:t>
            </a:r>
          </a:p>
          <a:p>
            <a:pPr algn="ctr"/>
            <a:r>
              <a:rPr lang="en-US" sz="1400">
                <a:solidFill>
                  <a:schemeClr val="bg1"/>
                </a:solidFill>
                <a:latin typeface="Arial" panose="020B0604020202020204" pitchFamily="34" charset="0"/>
                <a:cs typeface="Arial" panose="020B0604020202020204" pitchFamily="34" charset="0"/>
              </a:rPr>
              <a:t>Vegetables, Fruit, or Both (</a:t>
            </a:r>
            <a:r>
              <a:rPr lang="en-US" sz="1400" b="1" baseline="30000">
                <a:solidFill>
                  <a:schemeClr val="bg1"/>
                </a:solidFill>
                <a:latin typeface="Arial" panose="020B0604020202020204" pitchFamily="34" charset="0"/>
                <a:cs typeface="Arial" panose="020B0604020202020204" pitchFamily="34" charset="0"/>
              </a:rPr>
              <a:t>1</a:t>
            </a:r>
            <a:r>
              <a:rPr lang="en-US" sz="1400" b="1">
                <a:solidFill>
                  <a:schemeClr val="bg1"/>
                </a:solidFill>
                <a:latin typeface="Arial" panose="020B0604020202020204" pitchFamily="34" charset="0"/>
                <a:cs typeface="Arial" panose="020B0604020202020204" pitchFamily="34" charset="0"/>
              </a:rPr>
              <a:t>/</a:t>
            </a:r>
            <a:r>
              <a:rPr lang="en-US" sz="1400" b="1" baseline="-25000">
                <a:solidFill>
                  <a:schemeClr val="bg1"/>
                </a:solidFill>
                <a:latin typeface="Arial" panose="020B0604020202020204" pitchFamily="34" charset="0"/>
                <a:cs typeface="Arial" panose="020B0604020202020204" pitchFamily="34" charset="0"/>
              </a:rPr>
              <a:t>2</a:t>
            </a:r>
            <a:r>
              <a:rPr lang="en-US" sz="1400">
                <a:solidFill>
                  <a:schemeClr val="bg1"/>
                </a:solidFill>
                <a:latin typeface="Arial" panose="020B0604020202020204" pitchFamily="34" charset="0"/>
                <a:cs typeface="Arial" panose="020B0604020202020204" pitchFamily="34" charset="0"/>
              </a:rPr>
              <a:t> cup)</a:t>
            </a:r>
          </a:p>
          <a:p>
            <a:pPr algn="ctr">
              <a:spcAft>
                <a:spcPts val="1000"/>
              </a:spcAft>
            </a:pPr>
            <a:r>
              <a:rPr lang="en-US" sz="1400">
                <a:solidFill>
                  <a:schemeClr val="bg1"/>
                </a:solidFill>
                <a:latin typeface="Arial" panose="020B0604020202020204" pitchFamily="34" charset="0"/>
                <a:cs typeface="Arial" panose="020B0604020202020204" pitchFamily="34" charset="0"/>
              </a:rPr>
              <a:t>Grains (</a:t>
            </a:r>
            <a:r>
              <a:rPr lang="en-US" sz="1400" b="1" baseline="30000">
                <a:solidFill>
                  <a:schemeClr val="bg1"/>
                </a:solidFill>
                <a:latin typeface="Arial" panose="020B0604020202020204" pitchFamily="34" charset="0"/>
                <a:cs typeface="Arial" panose="020B0604020202020204" pitchFamily="34" charset="0"/>
              </a:rPr>
              <a:t>1</a:t>
            </a:r>
            <a:r>
              <a:rPr lang="en-US" sz="1400" b="1">
                <a:solidFill>
                  <a:schemeClr val="bg1"/>
                </a:solidFill>
                <a:latin typeface="Arial" panose="020B0604020202020204" pitchFamily="34" charset="0"/>
                <a:cs typeface="Arial" panose="020B0604020202020204" pitchFamily="34" charset="0"/>
              </a:rPr>
              <a:t>/</a:t>
            </a:r>
            <a:r>
              <a:rPr lang="en-US" sz="1400" b="1" baseline="-25000">
                <a:solidFill>
                  <a:schemeClr val="bg1"/>
                </a:solidFill>
                <a:latin typeface="Arial" panose="020B0604020202020204" pitchFamily="34" charset="0"/>
                <a:cs typeface="Arial" panose="020B0604020202020204" pitchFamily="34" charset="0"/>
              </a:rPr>
              <a:t>2</a:t>
            </a:r>
            <a:r>
              <a:rPr lang="en-US" sz="1400">
                <a:solidFill>
                  <a:schemeClr val="bg1"/>
                </a:solidFill>
                <a:latin typeface="Arial" panose="020B0604020202020204" pitchFamily="34" charset="0"/>
                <a:cs typeface="Arial" panose="020B0604020202020204" pitchFamily="34" charset="0"/>
              </a:rPr>
              <a:t> oz. eq.)</a:t>
            </a:r>
          </a:p>
          <a:p>
            <a:pPr algn="ctr">
              <a:lnSpc>
                <a:spcPts val="1000"/>
              </a:lnSpc>
            </a:pPr>
            <a:r>
              <a:rPr lang="en-US" sz="900">
                <a:solidFill>
                  <a:schemeClr val="bg1"/>
                </a:solidFill>
                <a:latin typeface="Arial" panose="020B0604020202020204" pitchFamily="34" charset="0"/>
                <a:cs typeface="Arial" panose="020B0604020202020204" pitchFamily="34" charset="0"/>
              </a:rPr>
              <a:t>Optional:  Meat/meat alternates may be served in place of the entire grains component up to </a:t>
            </a:r>
            <a:br>
              <a:rPr lang="en-US" sz="900">
                <a:solidFill>
                  <a:schemeClr val="bg1"/>
                </a:solidFill>
                <a:latin typeface="Arial" panose="020B0604020202020204" pitchFamily="34" charset="0"/>
                <a:cs typeface="Arial" panose="020B0604020202020204" pitchFamily="34" charset="0"/>
              </a:rPr>
            </a:br>
            <a:r>
              <a:rPr lang="en-US" sz="900">
                <a:solidFill>
                  <a:schemeClr val="bg1"/>
                </a:solidFill>
                <a:latin typeface="Arial" panose="020B0604020202020204" pitchFamily="34" charset="0"/>
                <a:cs typeface="Arial" panose="020B0604020202020204" pitchFamily="34" charset="0"/>
              </a:rPr>
              <a:t>3 times per week at breakfast. </a:t>
            </a:r>
          </a:p>
        </p:txBody>
      </p:sp>
      <p:pic>
        <p:nvPicPr>
          <p:cNvPr id="11" name="Picture 10" descr="[Decorative]">
            <a:extLst>
              <a:ext uri="{FF2B5EF4-FFF2-40B4-BE49-F238E27FC236}">
                <a16:creationId xmlns:a16="http://schemas.microsoft.com/office/drawing/2014/main" id="{A385650C-35B6-3946-ADFF-BB85B5D51D0C}"/>
              </a:ext>
              <a:ext uri="{C183D7F6-B498-43B3-948B-1728B52AA6E4}">
                <adec:decorative xmlns:adec="http://schemas.microsoft.com/office/drawing/2017/decorative" val="0"/>
              </a:ext>
            </a:extLst>
          </p:cNvPr>
          <p:cNvPicPr>
            <a:picLocks noChangeAspect="1"/>
          </p:cNvPicPr>
          <p:nvPr/>
        </p:nvPicPr>
        <p:blipFill>
          <a:blip r:embed="rId3"/>
          <a:stretch>
            <a:fillRect/>
          </a:stretch>
        </p:blipFill>
        <p:spPr>
          <a:xfrm>
            <a:off x="4551933" y="1378872"/>
            <a:ext cx="4346810" cy="2631653"/>
          </a:xfrm>
          <a:prstGeom prst="rect">
            <a:avLst/>
          </a:prstGeom>
        </p:spPr>
      </p:pic>
      <p:sp>
        <p:nvSpPr>
          <p:cNvPr id="13" name="Rectangle 12">
            <a:extLst>
              <a:ext uri="{FF2B5EF4-FFF2-40B4-BE49-F238E27FC236}">
                <a16:creationId xmlns:a16="http://schemas.microsoft.com/office/drawing/2014/main" id="{E3D3A464-34D9-6949-892F-216A763A62C5}"/>
              </a:ext>
            </a:extLst>
          </p:cNvPr>
          <p:cNvSpPr/>
          <p:nvPr/>
        </p:nvSpPr>
        <p:spPr>
          <a:xfrm>
            <a:off x="5716745" y="1694704"/>
            <a:ext cx="2910678" cy="1475426"/>
          </a:xfrm>
          <a:prstGeom prst="rect">
            <a:avLst/>
          </a:prstGeom>
        </p:spPr>
        <p:txBody>
          <a:bodyPr wrap="square">
            <a:spAutoFit/>
          </a:bodyPr>
          <a:lstStyle/>
          <a:p>
            <a:pPr algn="ctr"/>
            <a:r>
              <a:rPr lang="en-US" sz="1600" b="1" dirty="0">
                <a:solidFill>
                  <a:schemeClr val="bg1"/>
                </a:solidFill>
                <a:latin typeface="Arial" panose="020B0604020202020204" pitchFamily="34" charset="0"/>
                <a:cs typeface="Arial" panose="020B0604020202020204" pitchFamily="34" charset="0"/>
              </a:rPr>
              <a:t>What is in a</a:t>
            </a:r>
          </a:p>
          <a:p>
            <a:pPr algn="ctr">
              <a:spcAft>
                <a:spcPts val="600"/>
              </a:spcAft>
            </a:pPr>
            <a:r>
              <a:rPr lang="en-US" sz="2400" b="1" dirty="0">
                <a:solidFill>
                  <a:schemeClr val="bg1"/>
                </a:solidFill>
                <a:latin typeface="Arial" panose="020B0604020202020204" pitchFamily="34" charset="0"/>
                <a:cs typeface="Arial" panose="020B0604020202020204" pitchFamily="34" charset="0"/>
              </a:rPr>
              <a:t>Breakfast?</a:t>
            </a:r>
          </a:p>
          <a:p>
            <a:pPr algn="ctr"/>
            <a:r>
              <a:rPr lang="en-US" sz="1400" dirty="0">
                <a:solidFill>
                  <a:schemeClr val="bg1"/>
                </a:solidFill>
                <a:latin typeface="Arial" panose="020B0604020202020204" pitchFamily="34" charset="0"/>
                <a:cs typeface="Arial" panose="020B0604020202020204" pitchFamily="34" charset="0"/>
              </a:rPr>
              <a:t>Milk (</a:t>
            </a:r>
            <a:r>
              <a:rPr lang="en-US" sz="1400" b="1" dirty="0">
                <a:solidFill>
                  <a:schemeClr val="bg1"/>
                </a:solidFill>
                <a:latin typeface="Arial" panose="020B0604020202020204" pitchFamily="34" charset="0"/>
                <a:cs typeface="Arial" panose="020B0604020202020204" pitchFamily="34" charset="0"/>
              </a:rPr>
              <a:t>6</a:t>
            </a:r>
            <a:r>
              <a:rPr lang="en-US" sz="1400" dirty="0">
                <a:solidFill>
                  <a:schemeClr val="bg1"/>
                </a:solidFill>
                <a:latin typeface="Arial" panose="020B0604020202020204" pitchFamily="34" charset="0"/>
                <a:cs typeface="Arial" panose="020B0604020202020204" pitchFamily="34" charset="0"/>
              </a:rPr>
              <a:t> fl. oz. or </a:t>
            </a:r>
            <a:r>
              <a:rPr lang="en-US" sz="1400" b="1" baseline="30000" dirty="0">
                <a:solidFill>
                  <a:schemeClr val="bg1"/>
                </a:solidFill>
                <a:latin typeface="Arial" panose="020B0604020202020204" pitchFamily="34" charset="0"/>
                <a:cs typeface="Arial" panose="020B0604020202020204" pitchFamily="34" charset="0"/>
              </a:rPr>
              <a:t>3</a:t>
            </a:r>
            <a:r>
              <a:rPr lang="en-US" sz="1400" b="1" dirty="0">
                <a:solidFill>
                  <a:schemeClr val="bg1"/>
                </a:solidFill>
                <a:latin typeface="Arial" panose="020B0604020202020204" pitchFamily="34" charset="0"/>
                <a:cs typeface="Arial" panose="020B0604020202020204" pitchFamily="34" charset="0"/>
              </a:rPr>
              <a:t>/</a:t>
            </a:r>
            <a:r>
              <a:rPr lang="en-US" sz="1400" b="1" baseline="-25000" dirty="0">
                <a:solidFill>
                  <a:schemeClr val="bg1"/>
                </a:solidFill>
                <a:latin typeface="Arial" panose="020B0604020202020204" pitchFamily="34" charset="0"/>
                <a:cs typeface="Arial" panose="020B0604020202020204" pitchFamily="34" charset="0"/>
              </a:rPr>
              <a:t>4</a:t>
            </a:r>
            <a:r>
              <a:rPr lang="en-US" sz="1400" dirty="0">
                <a:solidFill>
                  <a:schemeClr val="bg1"/>
                </a:solidFill>
                <a:latin typeface="Arial" panose="020B0604020202020204" pitchFamily="34" charset="0"/>
                <a:cs typeface="Arial" panose="020B0604020202020204" pitchFamily="34" charset="0"/>
              </a:rPr>
              <a:t> cup)</a:t>
            </a:r>
          </a:p>
          <a:p>
            <a:pPr algn="ctr"/>
            <a:r>
              <a:rPr lang="en-US" sz="1400" dirty="0">
                <a:solidFill>
                  <a:schemeClr val="bg1"/>
                </a:solidFill>
                <a:latin typeface="Arial" panose="020B0604020202020204" pitchFamily="34" charset="0"/>
                <a:cs typeface="Arial" panose="020B0604020202020204" pitchFamily="34" charset="0"/>
              </a:rPr>
              <a:t>Vegetables, Fruit, or Both (</a:t>
            </a:r>
            <a:r>
              <a:rPr lang="en-US" sz="1400" b="1" baseline="30000" dirty="0">
                <a:solidFill>
                  <a:schemeClr val="bg1"/>
                </a:solidFill>
                <a:latin typeface="Arial" panose="020B0604020202020204" pitchFamily="34" charset="0"/>
                <a:cs typeface="Arial" panose="020B0604020202020204" pitchFamily="34" charset="0"/>
              </a:rPr>
              <a:t>1</a:t>
            </a:r>
            <a:r>
              <a:rPr lang="en-US" sz="1400" b="1" dirty="0">
                <a:solidFill>
                  <a:schemeClr val="bg1"/>
                </a:solidFill>
                <a:latin typeface="Arial" panose="020B0604020202020204" pitchFamily="34" charset="0"/>
                <a:cs typeface="Arial" panose="020B0604020202020204" pitchFamily="34" charset="0"/>
              </a:rPr>
              <a:t>/</a:t>
            </a:r>
            <a:r>
              <a:rPr lang="en-US" sz="1400" b="1" baseline="-25000" dirty="0">
                <a:solidFill>
                  <a:schemeClr val="bg1"/>
                </a:solidFill>
                <a:latin typeface="Arial" panose="020B0604020202020204" pitchFamily="34" charset="0"/>
                <a:cs typeface="Arial" panose="020B0604020202020204" pitchFamily="34" charset="0"/>
              </a:rPr>
              <a:t>2</a:t>
            </a:r>
            <a:r>
              <a:rPr lang="en-US" sz="1400" dirty="0">
                <a:solidFill>
                  <a:schemeClr val="bg1"/>
                </a:solidFill>
                <a:latin typeface="Arial" panose="020B0604020202020204" pitchFamily="34" charset="0"/>
                <a:cs typeface="Arial" panose="020B0604020202020204" pitchFamily="34" charset="0"/>
              </a:rPr>
              <a:t> cup)</a:t>
            </a:r>
          </a:p>
          <a:p>
            <a:pPr algn="ctr">
              <a:spcAft>
                <a:spcPts val="1000"/>
              </a:spcAft>
            </a:pPr>
            <a:r>
              <a:rPr lang="en-US" sz="1400" b="1" dirty="0">
                <a:solidFill>
                  <a:schemeClr val="bg1"/>
                </a:solidFill>
                <a:latin typeface="Arial" panose="020B0604020202020204" pitchFamily="34" charset="0"/>
                <a:cs typeface="Arial" panose="020B0604020202020204" pitchFamily="34" charset="0"/>
              </a:rPr>
              <a:t>Meats/Meat Alternate (</a:t>
            </a:r>
            <a:r>
              <a:rPr lang="en-US" sz="1400" b="1" baseline="30000" dirty="0">
                <a:solidFill>
                  <a:schemeClr val="bg1"/>
                </a:solidFill>
                <a:latin typeface="Arial" panose="020B0604020202020204" pitchFamily="34" charset="0"/>
                <a:cs typeface="Arial" panose="020B0604020202020204" pitchFamily="34" charset="0"/>
              </a:rPr>
              <a:t>1</a:t>
            </a:r>
            <a:r>
              <a:rPr lang="en-US" sz="1400" b="1" dirty="0">
                <a:solidFill>
                  <a:schemeClr val="bg1"/>
                </a:solidFill>
                <a:latin typeface="Arial" panose="020B0604020202020204" pitchFamily="34" charset="0"/>
                <a:cs typeface="Arial" panose="020B0604020202020204" pitchFamily="34" charset="0"/>
              </a:rPr>
              <a:t>/</a:t>
            </a:r>
            <a:r>
              <a:rPr lang="en-US" sz="1400" b="1" baseline="-25000" dirty="0">
                <a:solidFill>
                  <a:schemeClr val="bg1"/>
                </a:solidFill>
                <a:latin typeface="Arial" panose="020B0604020202020204" pitchFamily="34" charset="0"/>
                <a:cs typeface="Arial" panose="020B0604020202020204" pitchFamily="34" charset="0"/>
              </a:rPr>
              <a:t>2</a:t>
            </a:r>
            <a:r>
              <a:rPr lang="en-US" sz="1400" b="1" dirty="0">
                <a:solidFill>
                  <a:schemeClr val="bg1"/>
                </a:solidFill>
                <a:latin typeface="Arial" panose="020B0604020202020204" pitchFamily="34" charset="0"/>
                <a:cs typeface="Arial" panose="020B0604020202020204" pitchFamily="34" charset="0"/>
              </a:rPr>
              <a:t> oz. eq.)</a:t>
            </a:r>
          </a:p>
        </p:txBody>
      </p:sp>
      <p:sp>
        <p:nvSpPr>
          <p:cNvPr id="6" name="Rectangle 5">
            <a:extLst>
              <a:ext uri="{FF2B5EF4-FFF2-40B4-BE49-F238E27FC236}">
                <a16:creationId xmlns:a16="http://schemas.microsoft.com/office/drawing/2014/main" id="{B3DAF8C3-943C-4E49-B272-DC2C74E1A8E3}"/>
              </a:ext>
            </a:extLst>
          </p:cNvPr>
          <p:cNvSpPr/>
          <p:nvPr/>
        </p:nvSpPr>
        <p:spPr>
          <a:xfrm>
            <a:off x="5253758" y="3241640"/>
            <a:ext cx="3830866" cy="380755"/>
          </a:xfrm>
          <a:prstGeom prst="rect">
            <a:avLst/>
          </a:prstGeom>
        </p:spPr>
        <p:txBody>
          <a:bodyPr wrap="square">
            <a:spAutoFit/>
          </a:bodyPr>
          <a:lstStyle/>
          <a:p>
            <a:pPr algn="ctr"/>
            <a:r>
              <a:rPr lang="en-US" b="1" u="sng" dirty="0">
                <a:solidFill>
                  <a:schemeClr val="bg1"/>
                </a:solidFill>
                <a:latin typeface="Arial" panose="020B0604020202020204" pitchFamily="34" charset="0"/>
                <a:cs typeface="Arial" panose="020B0604020202020204" pitchFamily="34" charset="0"/>
              </a:rPr>
              <a:t>Up to 3 times per week</a:t>
            </a:r>
          </a:p>
        </p:txBody>
      </p:sp>
      <p:sp>
        <p:nvSpPr>
          <p:cNvPr id="3" name="TextBox 2">
            <a:extLst>
              <a:ext uri="{FF2B5EF4-FFF2-40B4-BE49-F238E27FC236}">
                <a16:creationId xmlns:a16="http://schemas.microsoft.com/office/drawing/2014/main" id="{2D98434E-CB89-9AAE-5AE0-B7DFE8F20D8B}"/>
              </a:ext>
            </a:extLst>
          </p:cNvPr>
          <p:cNvSpPr txBox="1"/>
          <p:nvPr/>
        </p:nvSpPr>
        <p:spPr>
          <a:xfrm>
            <a:off x="0" y="4601968"/>
            <a:ext cx="9464842" cy="470898"/>
          </a:xfrm>
          <a:prstGeom prst="rect">
            <a:avLst/>
          </a:prstGeom>
          <a:noFill/>
        </p:spPr>
        <p:txBody>
          <a:bodyPr wrap="square">
            <a:spAutoFit/>
          </a:bodyPr>
          <a:lstStyle/>
          <a:p>
            <a:r>
              <a:rPr lang="en-US" sz="1230" dirty="0">
                <a:latin typeface="Arial" panose="020B0604020202020204" pitchFamily="34" charset="0"/>
                <a:cs typeface="Arial" panose="020B0604020202020204" pitchFamily="34" charset="0"/>
              </a:rPr>
              <a:t>Guidance documents lack the force and effect of law, unless expressly authorized by statute or incorporated into a contract. USDA may not cite, use, or rely on any guidance that is not available through their guidance portal, except to establish historical facts.</a:t>
            </a:r>
          </a:p>
        </p:txBody>
      </p:sp>
    </p:spTree>
    <p:extLst>
      <p:ext uri="{BB962C8B-B14F-4D97-AF65-F5344CB8AC3E}">
        <p14:creationId xmlns:p14="http://schemas.microsoft.com/office/powerpoint/2010/main" val="2033816514"/>
      </p:ext>
    </p:extLst>
  </p:cSld>
  <p:clrMapOvr>
    <a:masterClrMapping/>
  </p:clrMapOvr>
</p:sld>
</file>

<file path=ppt/theme/theme1.xml><?xml version="1.0" encoding="utf-8"?>
<a:theme xmlns:a="http://schemas.openxmlformats.org/drawingml/2006/main" name="2_Cover P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General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General Slide 2 (two lin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1_General Slide 2 (one lin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General Slide 3">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_General Slide 3">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1_Cover P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3_Cover P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45F41949DA2A940B8D082ECAF8F142D" ma:contentTypeVersion="18" ma:contentTypeDescription="Create a new document." ma:contentTypeScope="" ma:versionID="102f6c0e37d8e6ff40c53dfba73785e8">
  <xsd:schema xmlns:xsd="http://www.w3.org/2001/XMLSchema" xmlns:xs="http://www.w3.org/2001/XMLSchema" xmlns:p="http://schemas.microsoft.com/office/2006/metadata/properties" xmlns:ns2="df38bbad-0bb0-41a7-b78f-084b382b3af7" xmlns:ns3="e9322675-4e6c-4dcb-b08b-f40420b09916" xmlns:ns4="73fb875a-8af9-4255-b008-0995492d31cd" targetNamespace="http://schemas.microsoft.com/office/2006/metadata/properties" ma:root="true" ma:fieldsID="33dcd15e2cfedcbb80023f1379015bd0" ns2:_="" ns3:_="" ns4:_="">
    <xsd:import namespace="df38bbad-0bb0-41a7-b78f-084b382b3af7"/>
    <xsd:import namespace="e9322675-4e6c-4dcb-b08b-f40420b09916"/>
    <xsd:import namespace="73fb875a-8af9-4255-b008-0995492d31cd"/>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ServiceAutoTags" minOccurs="0"/>
                <xsd:element ref="ns2:MediaServiceGenerationTime" minOccurs="0"/>
                <xsd:element ref="ns2:MediaServiceEventHashCode" minOccurs="0"/>
                <xsd:element ref="ns2:MediaServiceOCR" minOccurs="0"/>
                <xsd:element ref="ns2:MediaLengthInSeconds" minOccurs="0"/>
                <xsd:element ref="ns2:lcf76f155ced4ddcb4097134ff3c332f" minOccurs="0"/>
                <xsd:element ref="ns4:TaxCatchAll" minOccurs="0"/>
                <xsd:element ref="ns2:MediaServiceLocation" minOccurs="0"/>
                <xsd:element ref="ns2:Notes"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f38bbad-0bb0-41a7-b78f-084b382b3af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LengthInSeconds" ma:index="17" nillable="true" ma:displayName="MediaLengthInSeconds" ma:hidden="true" ma:internalName="MediaLengthInSeconds" ma:readOnly="true">
      <xsd:simpleType>
        <xsd:restriction base="dms:Unknown"/>
      </xsd:simpleType>
    </xsd:element>
    <xsd:element name="lcf76f155ced4ddcb4097134ff3c332f" ma:index="19" nillable="true" ma:taxonomy="true" ma:internalName="lcf76f155ced4ddcb4097134ff3c332f" ma:taxonomyFieldName="MediaServiceImageTags" ma:displayName="Image Tags" ma:readOnly="false" ma:fieldId="{5cf76f15-5ced-4ddc-b409-7134ff3c332f}" ma:taxonomyMulti="true" ma:sspId="8ff62593-b918-4deb-ac08-0d74ac0cc7e6" ma:termSetId="09814cd3-568e-fe90-9814-8d621ff8fb84" ma:anchorId="fba54fb3-c3e1-fe81-a776-ca4b69148c4d" ma:open="true" ma:isKeyword="false">
      <xsd:complexType>
        <xsd:sequence>
          <xsd:element ref="pc:Terms" minOccurs="0" maxOccurs="1"/>
        </xsd:sequence>
      </xsd:complexType>
    </xsd:element>
    <xsd:element name="MediaServiceLocation" ma:index="21" nillable="true" ma:displayName="Location" ma:internalName="MediaServiceLocation" ma:readOnly="true">
      <xsd:simpleType>
        <xsd:restriction base="dms:Text"/>
      </xsd:simpleType>
    </xsd:element>
    <xsd:element name="Notes" ma:index="22" nillable="true" ma:displayName="Notes" ma:format="Dropdown" ma:internalName="Notes">
      <xsd:simpleType>
        <xsd:restriction base="dms:Text">
          <xsd:maxLength value="255"/>
        </xsd:restriction>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9322675-4e6c-4dcb-b08b-f40420b09916"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3fb875a-8af9-4255-b008-0995492d31cd"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9a85c85e-d283-4619-96e9-bf549773bf29}" ma:internalName="TaxCatchAll" ma:showField="CatchAllData" ma:web="e9322675-4e6c-4dcb-b08b-f40420b09916">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Notes xmlns="df38bbad-0bb0-41a7-b78f-084b382b3af7" xsi:nil="true"/>
    <lcf76f155ced4ddcb4097134ff3c332f xmlns="df38bbad-0bb0-41a7-b78f-084b382b3af7">
      <Terms xmlns="http://schemas.microsoft.com/office/infopath/2007/PartnerControls"/>
    </lcf76f155ced4ddcb4097134ff3c332f>
    <TaxCatchAll xmlns="73fb875a-8af9-4255-b008-0995492d31cd"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6CB73E7-7B60-4BCE-BC3F-DFE602BE22C8}">
  <ds:schemaRefs>
    <ds:schemaRef ds:uri="73fb875a-8af9-4255-b008-0995492d31cd"/>
    <ds:schemaRef ds:uri="df38bbad-0bb0-41a7-b78f-084b382b3af7"/>
    <ds:schemaRef ds:uri="e9322675-4e6c-4dcb-b08b-f40420b0991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2A5335B8-46F9-47AC-8A2A-62E405B9945F}">
  <ds:schemaRefs>
    <ds:schemaRef ds:uri="df38bbad-0bb0-41a7-b78f-084b382b3af7"/>
    <ds:schemaRef ds:uri="73fb875a-8af9-4255-b008-0995492d31cd"/>
    <ds:schemaRef ds:uri="http://schemas.microsoft.com/office/2006/metadata/properties"/>
    <ds:schemaRef ds:uri="http://schemas.microsoft.com/office/2006/documentManagement/types"/>
    <ds:schemaRef ds:uri="http://www.w3.org/XML/1998/namespace"/>
    <ds:schemaRef ds:uri="http://purl.org/dc/elements/1.1/"/>
    <ds:schemaRef ds:uri="http://purl.org/dc/dcmitype/"/>
    <ds:schemaRef ds:uri="http://schemas.microsoft.com/office/infopath/2007/PartnerControls"/>
    <ds:schemaRef ds:uri="http://purl.org/dc/terms/"/>
    <ds:schemaRef ds:uri="http://schemas.openxmlformats.org/package/2006/metadata/core-properties"/>
    <ds:schemaRef ds:uri="e9322675-4e6c-4dcb-b08b-f40420b09916"/>
  </ds:schemaRefs>
</ds:datastoreItem>
</file>

<file path=customXml/itemProps3.xml><?xml version="1.0" encoding="utf-8"?>
<ds:datastoreItem xmlns:ds="http://schemas.openxmlformats.org/officeDocument/2006/customXml" ds:itemID="{A4A52BCF-B5C8-4918-AB85-908F545C2D29}">
  <ds:schemaRefs>
    <ds:schemaRef ds:uri="http://schemas.microsoft.com/sharepoint/v3/contenttype/forms"/>
  </ds:schemaRefs>
</ds:datastoreItem>
</file>

<file path=docMetadata/LabelInfo.xml><?xml version="1.0" encoding="utf-8"?>
<clbl:labelList xmlns:clbl="http://schemas.microsoft.com/office/2020/mipLabelMetadata">
  <clbl:label id="{ed5b36e7-01ee-4ebc-867e-e03cfa0d4697}" enabled="0" method="" siteId="{ed5b36e7-01ee-4ebc-867e-e03cfa0d4697}" removed="1"/>
</clbl:labelList>
</file>

<file path=docProps/app.xml><?xml version="1.0" encoding="utf-8"?>
<Properties xmlns="http://schemas.openxmlformats.org/officeDocument/2006/extended-properties" xmlns:vt="http://schemas.openxmlformats.org/officeDocument/2006/docPropsVTypes">
  <Template>Office Theme</Template>
  <TotalTime>1503</TotalTime>
  <Words>7439</Words>
  <Application>Microsoft Office PowerPoint</Application>
  <PresentationFormat>On-screen Show (16:9)</PresentationFormat>
  <Paragraphs>668</Paragraphs>
  <Slides>42</Slides>
  <Notes>42</Notes>
  <HiddenSlides>0</HiddenSlides>
  <MMClips>0</MMClips>
  <ScaleCrop>false</ScaleCrop>
  <HeadingPairs>
    <vt:vector size="6" baseType="variant">
      <vt:variant>
        <vt:lpstr>Fonts Used</vt:lpstr>
      </vt:variant>
      <vt:variant>
        <vt:i4>6</vt:i4>
      </vt:variant>
      <vt:variant>
        <vt:lpstr>Theme</vt:lpstr>
      </vt:variant>
      <vt:variant>
        <vt:i4>8</vt:i4>
      </vt:variant>
      <vt:variant>
        <vt:lpstr>Slide Titles</vt:lpstr>
      </vt:variant>
      <vt:variant>
        <vt:i4>42</vt:i4>
      </vt:variant>
    </vt:vector>
  </HeadingPairs>
  <TitlesOfParts>
    <vt:vector size="56" baseType="lpstr">
      <vt:lpstr>Aptos</vt:lpstr>
      <vt:lpstr>Arial</vt:lpstr>
      <vt:lpstr>Calibri</vt:lpstr>
      <vt:lpstr>Helvetica</vt:lpstr>
      <vt:lpstr>Source Sans Pro</vt:lpstr>
      <vt:lpstr>Wingdings</vt:lpstr>
      <vt:lpstr>2_Cover Page</vt:lpstr>
      <vt:lpstr>General Slide</vt:lpstr>
      <vt:lpstr>General Slide 2 (two lines)</vt:lpstr>
      <vt:lpstr>1_General Slide 2 (one line)</vt:lpstr>
      <vt:lpstr>General Slide 3</vt:lpstr>
      <vt:lpstr>1_General Slide 3</vt:lpstr>
      <vt:lpstr>1_Cover Page</vt:lpstr>
      <vt:lpstr>3_Cover Page</vt:lpstr>
      <vt:lpstr>Serving Meats and Meat Alternates at Breakfast</vt:lpstr>
      <vt:lpstr>Guidance Disclaimer</vt:lpstr>
      <vt:lpstr>USDA’s Team Nutrition</vt:lpstr>
      <vt:lpstr>The Real Food Pyramid</vt:lpstr>
      <vt:lpstr>Serving Meats and Meat Alternates at Breakfast in the CACFP  </vt:lpstr>
      <vt:lpstr>Serving Meat and Meat Alternates at Breakfast </vt:lpstr>
      <vt:lpstr>Breakfast Requirements for 3–5 Year Olds </vt:lpstr>
      <vt:lpstr>Breakfast Requirements for 6−18 Year Olds </vt:lpstr>
      <vt:lpstr>Breakfast Requirements for 3−5 Year Olds </vt:lpstr>
      <vt:lpstr>Try It Out #1! </vt:lpstr>
      <vt:lpstr>Answer #1</vt:lpstr>
      <vt:lpstr>How much do you need to serve? </vt:lpstr>
      <vt:lpstr>A Closer Look at Menu Planning: Ages &amp; Amounts</vt:lpstr>
      <vt:lpstr>A Closer Look at Menu Planning: How Much</vt:lpstr>
      <vt:lpstr>A Closer Look at Menu Planning: How Much for Ages 1 Though 5 Years</vt:lpstr>
      <vt:lpstr>  Try It Out #2!  If you serve cottage cheese at breakfast in place of grains, to your 3−5 year olds, how much cottage cheese do you need to serve?    </vt:lpstr>
      <vt:lpstr>Answer #2</vt:lpstr>
      <vt:lpstr>A Closer Look at Menu Planning: How Much for Ages 6 Through 18 Years</vt:lpstr>
      <vt:lpstr>Try It Out #3!</vt:lpstr>
      <vt:lpstr> Answer #3</vt:lpstr>
      <vt:lpstr>A Closer Look at Menu Planning: How Much for Adults</vt:lpstr>
      <vt:lpstr>Try It Out #4!</vt:lpstr>
      <vt:lpstr> Answer #4</vt:lpstr>
      <vt:lpstr>Serving Beans, Peas, and Lentils</vt:lpstr>
      <vt:lpstr>Mix It Up at Breakfast</vt:lpstr>
      <vt:lpstr>Examples: Meats and Meat Alternates at Breakfast</vt:lpstr>
      <vt:lpstr>Examples: Combined Meats and Meat Alternates to Meet the Grains Component</vt:lpstr>
      <vt:lpstr>Meats and Meat Alternates Combined  with Other Components </vt:lpstr>
      <vt:lpstr> Single Items </vt:lpstr>
      <vt:lpstr>Product Formulation Statements</vt:lpstr>
      <vt:lpstr>Food Buying Guide for Child Nutrition Programs </vt:lpstr>
      <vt:lpstr>Adults Only</vt:lpstr>
      <vt:lpstr>Test Yourself</vt:lpstr>
      <vt:lpstr>Answer Key</vt:lpstr>
      <vt:lpstr>Frequently  Asked Questions #1</vt:lpstr>
      <vt:lpstr>Question 1: Can I serve grains with my meats/meat alternates at breakfast? </vt:lpstr>
      <vt:lpstr>Frequently Asked Question #2  How many egg whites are needed to substitute for a serving of grains? </vt:lpstr>
      <vt:lpstr>Question 2: How many egg whites are needed to substitute for a serving of grains?</vt:lpstr>
      <vt:lpstr>Frequently Asked Question # 3   What resources can I use to identify meats and meat alternates that can be served in place of grains at breakfast?</vt:lpstr>
      <vt:lpstr>Question 3: What resources can I use to identify meats and meat alternates that can be served in place of grains at breakfast?</vt:lpstr>
      <vt:lpstr>Additional Team Nutrition Resources</vt:lpstr>
      <vt:lpstr>Thank you!</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Serving Meat and Meat Alternates at Breakfast</dc:title>
  <dc:subject/>
  <dc:creator>USDA Team Nutrition</dc:creator>
  <cp:keywords/>
  <dc:description/>
  <cp:lastModifiedBy>Croteau, Kimberly - FNA</cp:lastModifiedBy>
  <cp:revision>15</cp:revision>
  <cp:lastPrinted>2019-05-24T16:07:00Z</cp:lastPrinted>
  <dcterms:created xsi:type="dcterms:W3CDTF">2018-10-28T19:53:06Z</dcterms:created>
  <dcterms:modified xsi:type="dcterms:W3CDTF">2026-07-22T15:30:09Z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0x010100B45F41949DA2A940B8D082ECAF8F142D</vt:lpwstr>
  </property>
  <property fmtid="{D5CDD505-2E9C-101B-9397-08002B2CF9AE}" pid="3" name="MediaServiceImageTags">
    <vt:lpwstr/>
  </property>
</Properties>
</file>