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5"/>
  </p:sldMasterIdLst>
  <p:notesMasterIdLst>
    <p:notesMasterId r:id="rId7"/>
  </p:notesMasterIdLst>
  <p:sldIdLst>
    <p:sldId id="261" r:id="rId6"/>
  </p:sldIdLst>
  <p:sldSz cx="8001000" cy="10287000"/>
  <p:notesSz cx="6858000" cy="9144000"/>
  <p:defaultTextStyle>
    <a:defPPr>
      <a:defRPr lang="en-US"/>
    </a:defPPr>
    <a:lvl1pPr marL="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FB5B8A-AC49-BED2-4B04-48330E72B2FD}" name="Evan Burnett" initials="EB" userId="S::eburnett@cmrignite.com::e7ddc957-da61-42ca-9888-6105684849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F3E"/>
    <a:srgbClr val="F68720"/>
    <a:srgbClr val="0EB8C1"/>
    <a:srgbClr val="00A4A4"/>
    <a:srgbClr val="E67525"/>
    <a:srgbClr val="7A9F3E"/>
    <a:srgbClr val="91BE3E"/>
    <a:srgbClr val="F58621"/>
    <a:srgbClr val="02B7C0"/>
    <a:srgbClr val="E98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C6017-AD5C-137B-E231-2617ABC415F8}" v="10" dt="2025-03-24T19:33:54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8"/>
    <p:restoredTop sz="97578"/>
  </p:normalViewPr>
  <p:slideViewPr>
    <p:cSldViewPr snapToGrid="0">
      <p:cViewPr>
        <p:scale>
          <a:sx n="320" d="100"/>
          <a:sy n="320" d="100"/>
        </p:scale>
        <p:origin x="-2600" y="8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shall, Dane - FNS" userId="S::dane.henshall@usda.gov::fcd4c70f-ca51-49ce-a2da-677db6b537d8" providerId="AD" clId="Web-{429C6017-AD5C-137B-E231-2617ABC415F8}"/>
    <pc:docChg chg="modSld">
      <pc:chgData name="Henshall, Dane - FNS" userId="S::dane.henshall@usda.gov::fcd4c70f-ca51-49ce-a2da-677db6b537d8" providerId="AD" clId="Web-{429C6017-AD5C-137B-E231-2617ABC415F8}" dt="2025-03-24T19:33:54.622" v="9"/>
      <pc:docMkLst>
        <pc:docMk/>
      </pc:docMkLst>
      <pc:sldChg chg="addSp delSp modSp">
        <pc:chgData name="Henshall, Dane - FNS" userId="S::dane.henshall@usda.gov::fcd4c70f-ca51-49ce-a2da-677db6b537d8" providerId="AD" clId="Web-{429C6017-AD5C-137B-E231-2617ABC415F8}" dt="2025-03-24T19:33:54.622" v="9"/>
        <pc:sldMkLst>
          <pc:docMk/>
          <pc:sldMk cId="723283095" sldId="261"/>
        </pc:sldMkLst>
        <pc:spChg chg="add del">
          <ac:chgData name="Henshall, Dane - FNS" userId="S::dane.henshall@usda.gov::fcd4c70f-ca51-49ce-a2da-677db6b537d8" providerId="AD" clId="Web-{429C6017-AD5C-137B-E231-2617ABC415F8}" dt="2025-03-24T19:33:30.918" v="5"/>
          <ac:spMkLst>
            <pc:docMk/>
            <pc:sldMk cId="723283095" sldId="261"/>
            <ac:spMk id="6" creationId="{607055A0-CC45-0B22-C89F-D38DAF14F270}"/>
          </ac:spMkLst>
        </pc:spChg>
        <pc:spChg chg="add del">
          <ac:chgData name="Henshall, Dane - FNS" userId="S::dane.henshall@usda.gov::fcd4c70f-ca51-49ce-a2da-677db6b537d8" providerId="AD" clId="Web-{429C6017-AD5C-137B-E231-2617ABC415F8}" dt="2025-03-24T19:33:54.622" v="9"/>
          <ac:spMkLst>
            <pc:docMk/>
            <pc:sldMk cId="723283095" sldId="261"/>
            <ac:spMk id="17" creationId="{1C97254A-38ED-04CB-DF15-BC1BE09D4DE1}"/>
          </ac:spMkLst>
        </pc:spChg>
        <pc:spChg chg="add del mod">
          <ac:chgData name="Henshall, Dane - FNS" userId="S::dane.henshall@usda.gov::fcd4c70f-ca51-49ce-a2da-677db6b537d8" providerId="AD" clId="Web-{429C6017-AD5C-137B-E231-2617ABC415F8}" dt="2025-03-24T19:33:38.043" v="6"/>
          <ac:spMkLst>
            <pc:docMk/>
            <pc:sldMk cId="723283095" sldId="261"/>
            <ac:spMk id="22" creationId="{25703D5E-37AC-194D-F0B4-29DAB5DD08AB}"/>
          </ac:spMkLst>
        </pc:spChg>
        <pc:picChg chg="add del mod ord modCrop">
          <ac:chgData name="Henshall, Dane - FNS" userId="S::dane.henshall@usda.gov::fcd4c70f-ca51-49ce-a2da-677db6b537d8" providerId="AD" clId="Web-{429C6017-AD5C-137B-E231-2617ABC415F8}" dt="2025-03-24T19:33:54.622" v="9"/>
          <ac:picMkLst>
            <pc:docMk/>
            <pc:sldMk cId="723283095" sldId="261"/>
            <ac:picMk id="20" creationId="{0B3E2899-F140-9CFA-F939-E24541DD313A}"/>
          </ac:picMkLst>
        </pc:picChg>
        <pc:picChg chg="add del mod ord">
          <ac:chgData name="Henshall, Dane - FNS" userId="S::dane.henshall@usda.gov::fcd4c70f-ca51-49ce-a2da-677db6b537d8" providerId="AD" clId="Web-{429C6017-AD5C-137B-E231-2617ABC415F8}" dt="2025-03-24T19:33:30.918" v="5"/>
          <ac:picMkLst>
            <pc:docMk/>
            <pc:sldMk cId="723283095" sldId="261"/>
            <ac:picMk id="23" creationId="{241F4E80-CEA6-BDB6-286B-0A2E251CEA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500D0-72D8-A74B-A730-A4432B86EAE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0768-22C8-474B-B090-94F204D0C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368D63-A290-D17A-3F94-EB07051402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5569" y="-772098"/>
            <a:ext cx="5248588" cy="5654407"/>
          </a:xfrm>
          <a:prstGeom prst="rect">
            <a:avLst/>
          </a:prstGeom>
        </p:spPr>
      </p:pic>
      <p:sp>
        <p:nvSpPr>
          <p:cNvPr id="2" name="Text Placeholder 25">
            <a:extLst>
              <a:ext uri="{FF2B5EF4-FFF2-40B4-BE49-F238E27FC236}">
                <a16:creationId xmlns:a16="http://schemas.microsoft.com/office/drawing/2014/main" id="{0DC39FC4-7C1C-B1E9-D67C-68E00727EF9C}"/>
              </a:ext>
            </a:extLst>
          </p:cNvPr>
          <p:cNvSpPr txBox="1"/>
          <p:nvPr userDrawn="1"/>
        </p:nvSpPr>
        <p:spPr>
          <a:xfrm>
            <a:off x="533400" y="9611642"/>
            <a:ext cx="7666383" cy="3468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Funding provided in part by the United States Department of Agriculture.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AF9BF1-C84C-901A-C594-73C63E3D3039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EB86587-27D9-A041-7FE2-EC15A73BECB0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63133D2-72C1-5AE0-C3D4-115D8E068A1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16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070" y="547691"/>
            <a:ext cx="6900863" cy="1988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070" y="2738438"/>
            <a:ext cx="6900863" cy="6527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40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defTabSz="777240" rtl="0" eaLnBrk="1" latinLnBrk="0" hangingPunct="1">
        <a:lnSpc>
          <a:spcPct val="100000"/>
        </a:lnSpc>
        <a:spcBef>
          <a:spcPct val="0"/>
        </a:spcBef>
        <a:buNone/>
        <a:defRPr sz="374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862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7724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586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 userDrawn="1">
          <p15:clr>
            <a:srgbClr val="F26B43"/>
          </p15:clr>
        </p15:guide>
        <p15:guide id="2" pos="72" userDrawn="1">
          <p15:clr>
            <a:srgbClr val="F26B43"/>
          </p15:clr>
        </p15:guide>
        <p15:guide id="3" pos="4968" userDrawn="1">
          <p15:clr>
            <a:srgbClr val="F26B43"/>
          </p15:clr>
        </p15:guide>
        <p15:guide id="4" orient="horz" pos="6408" userDrawn="1">
          <p15:clr>
            <a:srgbClr val="F26B43"/>
          </p15:clr>
        </p15:guide>
        <p15:guide id="5" pos="336" userDrawn="1">
          <p15:clr>
            <a:srgbClr val="F26B43"/>
          </p15:clr>
        </p15:guide>
        <p15:guide id="6" pos="4704" userDrawn="1">
          <p15:clr>
            <a:srgbClr val="F26B43"/>
          </p15:clr>
        </p15:guide>
        <p15:guide id="7" orient="horz" pos="264" userDrawn="1">
          <p15:clr>
            <a:srgbClr val="F26B43"/>
          </p15:clr>
        </p15:guide>
        <p15:guide id="8" orient="horz" pos="6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B377E-D29E-BB58-82E1-25306C935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-182802" y="8247282"/>
            <a:ext cx="8366603" cy="45719"/>
          </a:xfrm>
          <a:prstGeom prst="rect">
            <a:avLst/>
          </a:prstGeom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10277CCB-1FB3-9738-F48F-27E45FAC304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33400" y="1061707"/>
            <a:ext cx="4047876" cy="2021789"/>
          </a:xfrm>
        </p:spPr>
        <p:txBody>
          <a:bodyPr lIns="0"/>
          <a:lstStyle/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Feed Their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Summer Smiles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With SUN Programs!</a:t>
            </a:r>
            <a:endParaRPr kumimoji="0" lang="en-US" sz="3200" b="1" i="0" u="none" strike="noStrike" kern="1200" cap="none" spc="-100" normalizeH="0" baseline="0" noProof="0" dirty="0">
              <a:ln>
                <a:noFill/>
              </a:ln>
              <a:solidFill>
                <a:srgbClr val="91BF3E"/>
              </a:solidFill>
              <a:effectLst/>
              <a:uLnTx/>
              <a:uFillTx/>
              <a:latin typeface="Arial Black" panose="020B0604020202020204" pitchFamily="34" charset="0"/>
              <a:ea typeface="Calibri"/>
              <a:cs typeface="Arial Black" panose="020B0604020202020204" pitchFamily="34" charset="0"/>
            </a:endParaRPr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AD073711-8354-A15D-36F1-377FCD02CA2E}"/>
              </a:ext>
            </a:extLst>
          </p:cNvPr>
          <p:cNvSpPr txBox="1">
            <a:spLocks/>
          </p:cNvSpPr>
          <p:nvPr/>
        </p:nvSpPr>
        <p:spPr>
          <a:xfrm>
            <a:off x="533400" y="3230189"/>
            <a:ext cx="3728357" cy="1988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Make this summer one to remember with SUN Programs: USDA’s Summer Nutrition Programs for Kids. </a:t>
            </a:r>
            <a:r>
              <a:rPr lang="en-US"/>
              <a:t>Meals and grocery benefits help keep your kids fueled up for summer.</a:t>
            </a:r>
          </a:p>
        </p:txBody>
      </p:sp>
      <p:pic>
        <p:nvPicPr>
          <p:cNvPr id="9" name="Picture 8" descr="SUN Meals Logo">
            <a:extLst>
              <a:ext uri="{FF2B5EF4-FFF2-40B4-BE49-F238E27FC236}">
                <a16:creationId xmlns:a16="http://schemas.microsoft.com/office/drawing/2014/main" id="{3A143CAF-A68F-48BA-FB9F-0BEA82A7CA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8847" y="4840814"/>
            <a:ext cx="1775722" cy="944093"/>
          </a:xfrm>
          <a:prstGeom prst="rect">
            <a:avLst/>
          </a:prstGeom>
        </p:spPr>
      </p:pic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B24E76A0-A79A-FD59-D157-62ECCE6606AB}"/>
              </a:ext>
            </a:extLst>
          </p:cNvPr>
          <p:cNvSpPr txBox="1">
            <a:spLocks/>
          </p:cNvSpPr>
          <p:nvPr/>
        </p:nvSpPr>
        <p:spPr>
          <a:xfrm>
            <a:off x="533400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Children 18 and under can enjoy meals together at eligible meal sites. SUN Meals are free and help your kids get the nutrition they need all summer long. </a:t>
            </a:r>
          </a:p>
        </p:txBody>
      </p:sp>
      <p:pic>
        <p:nvPicPr>
          <p:cNvPr id="8" name="Picture 7" descr="SUN Meals To-Go Logo">
            <a:extLst>
              <a:ext uri="{FF2B5EF4-FFF2-40B4-BE49-F238E27FC236}">
                <a16:creationId xmlns:a16="http://schemas.microsoft.com/office/drawing/2014/main" id="{07759B18-850A-DE82-DB27-C3484C64EE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71341" y="4840812"/>
            <a:ext cx="2043239" cy="944094"/>
          </a:xfrm>
          <a:prstGeom prst="rect">
            <a:avLst/>
          </a:prstGeom>
        </p:spPr>
      </p:pic>
      <p:sp>
        <p:nvSpPr>
          <p:cNvPr id="15" name="Content Placeholder 19">
            <a:extLst>
              <a:ext uri="{FF2B5EF4-FFF2-40B4-BE49-F238E27FC236}">
                <a16:creationId xmlns:a16="http://schemas.microsoft.com/office/drawing/2014/main" id="{D090F29C-8E74-55B7-20B9-0CCE77CA8D52}"/>
              </a:ext>
            </a:extLst>
          </p:cNvPr>
          <p:cNvSpPr txBox="1">
            <a:spLocks/>
          </p:cNvSpPr>
          <p:nvPr/>
        </p:nvSpPr>
        <p:spPr>
          <a:xfrm>
            <a:off x="2935161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In some rural areas, SUN Meals can be picked up or delivered right to your home! </a:t>
            </a:r>
          </a:p>
        </p:txBody>
      </p:sp>
      <p:pic>
        <p:nvPicPr>
          <p:cNvPr id="2" name="Picture 1" descr="SUN Bucks Logo">
            <a:extLst>
              <a:ext uri="{FF2B5EF4-FFF2-40B4-BE49-F238E27FC236}">
                <a16:creationId xmlns:a16="http://schemas.microsoft.com/office/drawing/2014/main" id="{C5EF6F98-1A55-2660-4099-91E29A8A823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48528" y="4817794"/>
            <a:ext cx="1807764" cy="961128"/>
          </a:xfrm>
          <a:prstGeom prst="rect">
            <a:avLst/>
          </a:prstGeom>
        </p:spPr>
      </p:pic>
      <p:sp>
        <p:nvSpPr>
          <p:cNvPr id="13" name="Content Placeholder 19">
            <a:extLst>
              <a:ext uri="{FF2B5EF4-FFF2-40B4-BE49-F238E27FC236}">
                <a16:creationId xmlns:a16="http://schemas.microsoft.com/office/drawing/2014/main" id="{094B1805-1AE3-C939-042B-93BEBC708CAC}"/>
              </a:ext>
            </a:extLst>
          </p:cNvPr>
          <p:cNvSpPr txBox="1">
            <a:spLocks/>
          </p:cNvSpPr>
          <p:nvPr/>
        </p:nvSpPr>
        <p:spPr>
          <a:xfrm>
            <a:off x="5336922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With SUN Bucks, </a:t>
            </a:r>
          </a:p>
          <a:p>
            <a:r>
              <a:rPr lang="en-US"/>
              <a:t>get $120 per eligible school-aged child to buy more of their favorite foods, from </a:t>
            </a:r>
            <a:r>
              <a:rPr lang="en-US" b="0" i="0" u="none" strike="noStrike">
                <a:effectLst/>
              </a:rPr>
              <a:t>fresh fruits and vegetables</a:t>
            </a:r>
          </a:p>
          <a:p>
            <a:r>
              <a:rPr lang="en-US"/>
              <a:t>to pantry staples, supporting delicious and healthy meals at home. ​</a:t>
            </a:r>
          </a:p>
        </p:txBody>
      </p:sp>
      <p:pic>
        <p:nvPicPr>
          <p:cNvPr id="24" name="Picture 23" descr="SUN Summer Nutrition Programs For Kids Logo">
            <a:extLst>
              <a:ext uri="{FF2B5EF4-FFF2-40B4-BE49-F238E27FC236}">
                <a16:creationId xmlns:a16="http://schemas.microsoft.com/office/drawing/2014/main" id="{65B10EF9-F925-C23E-38EE-E6B1F899F92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71998" y="8488699"/>
            <a:ext cx="2054146" cy="760177"/>
          </a:xfrm>
          <a:prstGeom prst="rect">
            <a:avLst/>
          </a:prstGeom>
        </p:spPr>
      </p:pic>
      <p:pic>
        <p:nvPicPr>
          <p:cNvPr id="59" name="Picture 58" descr="Email">
            <a:extLst>
              <a:ext uri="{FF2B5EF4-FFF2-40B4-BE49-F238E27FC236}">
                <a16:creationId xmlns:a16="http://schemas.microsoft.com/office/drawing/2014/main" id="{1BC9C9FB-8EA1-D4CB-D2B9-514A5F5048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4315" y="8551612"/>
            <a:ext cx="174454" cy="173574"/>
          </a:xfrm>
          <a:prstGeom prst="rect">
            <a:avLst/>
          </a:prstGeom>
        </p:spPr>
      </p:pic>
      <p:sp>
        <p:nvSpPr>
          <p:cNvPr id="19" name="Content Placeholder 19">
            <a:extLst>
              <a:ext uri="{FF2B5EF4-FFF2-40B4-BE49-F238E27FC236}">
                <a16:creationId xmlns:a16="http://schemas.microsoft.com/office/drawing/2014/main" id="{2FA839C1-6CC9-A4D4-F46E-FA08BB10CD7A}"/>
              </a:ext>
            </a:extLst>
          </p:cNvPr>
          <p:cNvSpPr txBox="1">
            <a:spLocks/>
          </p:cNvSpPr>
          <p:nvPr/>
        </p:nvSpPr>
        <p:spPr>
          <a:xfrm>
            <a:off x="3266167" y="8512281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u="sng" err="1"/>
              <a:t>insertyouremail@abc.xyz</a:t>
            </a:r>
            <a:endParaRPr lang="en-US" u="sng"/>
          </a:p>
        </p:txBody>
      </p:sp>
      <p:pic>
        <p:nvPicPr>
          <p:cNvPr id="57" name="Picture 56" descr="Phone&#10;">
            <a:extLst>
              <a:ext uri="{FF2B5EF4-FFF2-40B4-BE49-F238E27FC236}">
                <a16:creationId xmlns:a16="http://schemas.microsoft.com/office/drawing/2014/main" id="{ECA027FD-C095-B81E-E877-EF7684DAC2F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4569" y="8776039"/>
            <a:ext cx="174200" cy="173322"/>
          </a:xfrm>
          <a:prstGeom prst="rect">
            <a:avLst/>
          </a:prstGeom>
        </p:spPr>
      </p:pic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D85DC920-EBED-9288-1AD6-DB61F897BE58}"/>
              </a:ext>
            </a:extLst>
          </p:cNvPr>
          <p:cNvSpPr txBox="1">
            <a:spLocks/>
          </p:cNvSpPr>
          <p:nvPr/>
        </p:nvSpPr>
        <p:spPr>
          <a:xfrm>
            <a:off x="3266167" y="8745437"/>
            <a:ext cx="1644890" cy="2137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/>
              <a:t>(123)-456-7890</a:t>
            </a:r>
          </a:p>
        </p:txBody>
      </p:sp>
      <p:pic>
        <p:nvPicPr>
          <p:cNvPr id="58" name="Picture 57" descr="Website">
            <a:extLst>
              <a:ext uri="{FF2B5EF4-FFF2-40B4-BE49-F238E27FC236}">
                <a16:creationId xmlns:a16="http://schemas.microsoft.com/office/drawing/2014/main" id="{91790BB1-808F-C7F3-BCE1-70046B3B02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4569" y="9018145"/>
            <a:ext cx="174201" cy="173574"/>
          </a:xfrm>
          <a:prstGeom prst="rect">
            <a:avLst/>
          </a:prstGeom>
        </p:spPr>
      </p:pic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6A9814B2-196D-31A3-D351-CC134BFBB3D7}"/>
              </a:ext>
            </a:extLst>
          </p:cNvPr>
          <p:cNvSpPr txBox="1">
            <a:spLocks/>
          </p:cNvSpPr>
          <p:nvPr/>
        </p:nvSpPr>
        <p:spPr>
          <a:xfrm>
            <a:off x="3266167" y="8979462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u="sng" err="1"/>
              <a:t>fns.usda.gov</a:t>
            </a:r>
            <a:r>
              <a:rPr lang="en-US" u="sng"/>
              <a:t>/summer</a:t>
            </a:r>
          </a:p>
        </p:txBody>
      </p:sp>
      <p:sp>
        <p:nvSpPr>
          <p:cNvPr id="18" name="Content Placeholder 19">
            <a:extLst>
              <a:ext uri="{FF2B5EF4-FFF2-40B4-BE49-F238E27FC236}">
                <a16:creationId xmlns:a16="http://schemas.microsoft.com/office/drawing/2014/main" id="{F93EC4E6-74AB-975E-12DB-1053BF5D793E}"/>
              </a:ext>
            </a:extLst>
          </p:cNvPr>
          <p:cNvSpPr txBox="1">
            <a:spLocks/>
          </p:cNvSpPr>
          <p:nvPr/>
        </p:nvSpPr>
        <p:spPr>
          <a:xfrm>
            <a:off x="5336922" y="8512281"/>
            <a:ext cx="1327569" cy="71301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Scan to find out about meal options and grocery benefits </a:t>
            </a:r>
          </a:p>
          <a:p>
            <a:r>
              <a:rPr lang="en-US"/>
              <a:t>in your area.</a:t>
            </a:r>
          </a:p>
        </p:txBody>
      </p:sp>
      <p:pic>
        <p:nvPicPr>
          <p:cNvPr id="14" name="Picture Placeholder 13" descr="QR code for meal options and grocery benefits. Funding provided in part by the United States Department of Agriculture.">
            <a:extLst>
              <a:ext uri="{FF2B5EF4-FFF2-40B4-BE49-F238E27FC236}">
                <a16:creationId xmlns:a16="http://schemas.microsoft.com/office/drawing/2014/main" id="{5404C5AC-410B-3259-3F34-E755154276DB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10"/>
          <a:stretch/>
        </p:blipFill>
        <p:spPr>
          <a:xfrm>
            <a:off x="6773827" y="8521901"/>
            <a:ext cx="693773" cy="693773"/>
          </a:xfrm>
        </p:spPr>
      </p:pic>
      <p:sp>
        <p:nvSpPr>
          <p:cNvPr id="10" name="Text Placeholder 25">
            <a:extLst>
              <a:ext uri="{FF2B5EF4-FFF2-40B4-BE49-F238E27FC236}">
                <a16:creationId xmlns:a16="http://schemas.microsoft.com/office/drawing/2014/main" id="{F7E67D54-8F9B-9328-E843-1CC291A90E73}"/>
              </a:ext>
            </a:extLst>
          </p:cNvPr>
          <p:cNvSpPr txBox="1">
            <a:spLocks/>
          </p:cNvSpPr>
          <p:nvPr/>
        </p:nvSpPr>
        <p:spPr>
          <a:xfrm>
            <a:off x="6218583" y="9618176"/>
            <a:ext cx="1249017" cy="29927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dirty="0"/>
              <a:t>Summer 2024</a:t>
            </a:r>
          </a:p>
          <a:p>
            <a:pPr algn="r"/>
            <a:br>
              <a:rPr lang="en-US" sz="1100" dirty="0"/>
            </a:br>
            <a:endParaRPr lang="en-US" sz="1100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07055A0-CC45-0B22-C89F-D38DAF14F270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sz="1200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1C97254A-38ED-04CB-DF15-BC1BE09D4DE1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sz="1200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702B815-AE28-73EB-9F7E-8BB200795E1E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8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CF Year 2 1">
      <a:dk1>
        <a:srgbClr val="000000"/>
      </a:dk1>
      <a:lt1>
        <a:srgbClr val="FFFFFF"/>
      </a:lt1>
      <a:dk2>
        <a:srgbClr val="412113"/>
      </a:dk2>
      <a:lt2>
        <a:srgbClr val="F3A80E"/>
      </a:lt2>
      <a:accent1>
        <a:srgbClr val="CF4214"/>
      </a:accent1>
      <a:accent2>
        <a:srgbClr val="A46232"/>
      </a:accent2>
      <a:accent3>
        <a:srgbClr val="A07355"/>
      </a:accent3>
      <a:accent4>
        <a:srgbClr val="E4CB9A"/>
      </a:accent4>
      <a:accent5>
        <a:srgbClr val="F3A80E"/>
      </a:accent5>
      <a:accent6>
        <a:srgbClr val="412113"/>
      </a:accent6>
      <a:hlink>
        <a:srgbClr val="000000"/>
      </a:hlink>
      <a:folHlink>
        <a:srgbClr val="41201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D14B21-B3B1-A848-A49B-EB4D9C7A7E7B}" vid="{054B2FD5-85D2-074B-85C6-C3A517BB7E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5F15B49BBD46BAD24569EAF4F923" ma:contentTypeVersion="38" ma:contentTypeDescription="Create a new document." ma:contentTypeScope="" ma:versionID="5ff3c6d95fa2e7171dc62cc4efd5a51f">
  <xsd:schema xmlns:xsd="http://www.w3.org/2001/XMLSchema" xmlns:xs="http://www.w3.org/2001/XMLSchema" xmlns:p="http://schemas.microsoft.com/office/2006/metadata/properties" xmlns:ns2="eb9ed168-19c8-4633-a1ec-ec6df6c71bf0" xmlns:ns3="2cbf940b-6aba-4986-a9fb-a77064a2dcb6" xmlns:ns4="73fb875a-8af9-4255-b008-0995492d31cd" targetNamespace="http://schemas.microsoft.com/office/2006/metadata/properties" ma:root="true" ma:fieldsID="9dc678e94515cd8d8f9fb1eadbf41bef" ns2:_="" ns3:_="" ns4:_="">
    <xsd:import namespace="eb9ed168-19c8-4633-a1ec-ec6df6c71bf0"/>
    <xsd:import namespace="2cbf940b-6aba-4986-a9fb-a77064a2dcb6"/>
    <xsd:import namespace="73fb875a-8af9-4255-b008-0995492d31cd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ocumentTyp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EmailsSent" minOccurs="0"/>
                <xsd:element ref="ns2:OpenRate" minOccurs="0"/>
                <xsd:element ref="ns2:ClicktoOpenRate" minOccurs="0"/>
                <xsd:element ref="ns2:UnsubscribeRate" minOccurs="0"/>
                <xsd:element ref="ns2:Region" minOccurs="0"/>
                <xsd:element ref="ns2:OriginallyCreated" minOccurs="0"/>
                <xsd:element ref="ns2:ztdy" minOccurs="0"/>
                <xsd:element ref="ns2:ItemID" minOccurs="0"/>
                <xsd:element ref="ns2:LastModified" minOccurs="0"/>
                <xsd:element ref="ns2:Type2" minOccurs="0"/>
                <xsd:element ref="ns2:MediaLengthInSeconds" minOccurs="0"/>
                <xsd:element ref="ns3:_dlc_DocId" minOccurs="0"/>
                <xsd:element ref="ns3:_dlc_DocIdUrl" minOccurs="0"/>
                <xsd:element ref="ns3:_dlc_DocIdPersistId" minOccurs="0"/>
                <xsd:element ref="ns2:FileType" minOccurs="0"/>
                <xsd:element ref="ns2:ProgramArea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3:TaxKeywordTaxHTField" minOccurs="0"/>
                <xsd:element ref="ns2:lf72238c114b404fb1a75ce5a3e1294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ed168-19c8-4633-a1ec-ec6df6c71bf0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DRAFT" ma:format="Dropdown" ma:internalName="Status">
      <xsd:simpleType>
        <xsd:union memberTypes="dms:Text">
          <xsd:simpleType>
            <xsd:restriction base="dms:Choice">
              <xsd:enumeration value="FINAL"/>
              <xsd:enumeration value="DRAFT"/>
              <xsd:enumeration value="WITHDRAWN"/>
              <xsd:enumeration value="Ready for Review"/>
            </xsd:restriction>
          </xsd:simpleType>
        </xsd:union>
      </xsd:simpleType>
    </xsd:element>
    <xsd:element name="DocumentType" ma:index="3" nillable="true" ma:displayName="Document Type" ma:format="Dropdown" ma:internalName="DocumentType">
      <xsd:simpleType>
        <xsd:union memberTypes="dms:Text">
          <xsd:simpleType>
            <xsd:restriction base="dms:Choice">
              <xsd:enumeration value="Speech"/>
              <xsd:enumeration value="Interview Briefing"/>
              <xsd:enumeration value="Resource"/>
              <xsd:enumeration value="Procedural"/>
            </xsd:restriction>
          </xsd:simpleType>
        </xsd:un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EmailsSent" ma:index="20" nillable="true" ma:displayName="Emails Sent" ma:decimals="0" ma:format="Dropdown" ma:internalName="EmailsSent" ma:percentage="FALSE">
      <xsd:simpleType>
        <xsd:restriction base="dms:Number"/>
      </xsd:simpleType>
    </xsd:element>
    <xsd:element name="OpenRate" ma:index="21" nillable="true" ma:displayName="Open Rate" ma:format="Dropdown" ma:internalName="OpenRate" ma:percentage="TRUE">
      <xsd:simpleType>
        <xsd:restriction base="dms:Number"/>
      </xsd:simpleType>
    </xsd:element>
    <xsd:element name="ClicktoOpenRate" ma:index="22" nillable="true" ma:displayName="Click to Open Rate" ma:format="Dropdown" ma:internalName="ClicktoOpenRate" ma:percentage="TRUE">
      <xsd:simpleType>
        <xsd:restriction base="dms:Number"/>
      </xsd:simpleType>
    </xsd:element>
    <xsd:element name="UnsubscribeRate" ma:index="23" nillable="true" ma:displayName="Unsubscribe Rate" ma:format="Dropdown" ma:internalName="UnsubscribeRate" ma:percentage="TRUE">
      <xsd:simpleType>
        <xsd:restriction base="dms:Number"/>
      </xsd:simpleType>
    </xsd:element>
    <xsd:element name="Region" ma:index="24" nillable="true" ma:displayName="Region" ma:format="Dropdown" ma:internalName="Region">
      <xsd:simpleType>
        <xsd:restriction base="dms:Text">
          <xsd:maxLength value="255"/>
        </xsd:restriction>
      </xsd:simpleType>
    </xsd:element>
    <xsd:element name="OriginallyCreated" ma:index="25" nillable="true" ma:displayName="Originally Created" ma:format="DateOnly" ma:internalName="OriginallyCreated">
      <xsd:simpleType>
        <xsd:restriction base="dms:DateTime"/>
      </xsd:simpleType>
    </xsd:element>
    <xsd:element name="ztdy" ma:index="26" nillable="true" ma:displayName="Last Updated" ma:internalName="ztdy">
      <xsd:simpleType>
        <xsd:restriction base="dms:DateTime"/>
      </xsd:simpleType>
    </xsd:element>
    <xsd:element name="ItemID" ma:index="27" nillable="true" ma:displayName="ItemID" ma:decimals="0" ma:description="This column matches documents saved on SharePoint to their associated record in COMPASS" ma:format="Dropdown" ma:internalName="ItemID" ma:percentage="FALSE">
      <xsd:simpleType>
        <xsd:restriction base="dms:Number"/>
      </xsd:simpleType>
    </xsd:element>
    <xsd:element name="LastModified" ma:index="28" nillable="true" ma:displayName="Last Modified" ma:default="[today]" ma:format="DateTime" ma:internalName="LastModified">
      <xsd:simpleType>
        <xsd:restriction base="dms:DateTime"/>
      </xsd:simpleType>
    </xsd:element>
    <xsd:element name="Type2" ma:index="29" nillable="true" ma:displayName="Type 2" ma:description="Type of briefing" ma:format="Dropdown" ma:internalName="Type2">
      <xsd:simpleType>
        <xsd:union memberTypes="dms:Text">
          <xsd:simpleType>
            <xsd:restriction base="dms:Choice">
              <xsd:enumeration value="Interview"/>
              <xsd:enumeration value="Speech"/>
              <xsd:enumeration value="Talking Points"/>
            </xsd:restriction>
          </xsd:simpleType>
        </xsd:union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FileType" ma:index="34" nillable="true" ma:displayName="File Type" ma:format="Dropdown" ma:internalName="FileType">
      <xsd:simpleType>
        <xsd:restriction base="dms:Choice">
          <xsd:enumeration value="Communications Plan"/>
          <xsd:enumeration value="Press Release"/>
          <xsd:enumeration value="Blog"/>
          <xsd:enumeration value="Social Media Content"/>
          <xsd:enumeration value="Talking Points"/>
          <xsd:enumeration value="Questions and Answers"/>
          <xsd:enumeration value="Source Material"/>
          <xsd:enumeration value="Infographic"/>
          <xsd:enumeration value="Background"/>
        </xsd:restriction>
      </xsd:simpleType>
    </xsd:element>
    <xsd:element name="ProgramArea" ma:index="35" nillable="true" ma:displayName="Program Area" ma:format="Dropdown" ma:internalName="ProgramArea">
      <xsd:simpleType>
        <xsd:restriction base="dms:Choice">
          <xsd:enumeration value="SNAP"/>
          <xsd:enumeration value="CN"/>
          <xsd:enumeration value="CNPP"/>
          <xsd:enumeration value="SNAS"/>
          <xsd:enumeration value="Agency"/>
          <xsd:enumeration value="Mission Area"/>
          <xsd:enumeration value="Department"/>
        </xsd:restriction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8ff62593-b918-4deb-ac08-0d74ac0c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f72238c114b404fb1a75ce5a3e1294c" ma:index="44" nillable="true" ma:taxonomy="true" ma:internalName="lf72238c114b404fb1a75ce5a3e1294c" ma:taxonomyFieldName="Portfolio" ma:displayName="Portfolio" ma:default="" ma:fieldId="{5f72238c-114b-404f-b1a7-5ce5a3e1294c}" ma:sspId="8ff62593-b918-4deb-ac08-0d74ac0cc7e6" ma:termSetId="db8b019d-5474-42da-9c3a-c726b894899f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f940b-6aba-4986-a9fb-a77064a2d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hidden="true" ma:internalName="SharedWithDetails" ma:readOnly="true">
      <xsd:simpleType>
        <xsd:restriction base="dms:Note"/>
      </xsd:simple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42" nillable="true" ma:taxonomy="true" ma:internalName="TaxKeywordTaxHTField" ma:taxonomyFieldName="TaxKeyword" ma:displayName="Enterprise Keywords" ma:readOnly="false" ma:fieldId="{23f27201-bee3-471e-b2e7-b64fd8b7ca38}" ma:taxonomyMulti="true" ma:sspId="8ff62593-b918-4deb-ac08-0d74ac0cc7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fb875a-8af9-4255-b008-0995492d31cd" elementFormDefault="qualified">
    <xsd:import namespace="http://schemas.microsoft.com/office/2006/documentManagement/types"/>
    <xsd:import namespace="http://schemas.microsoft.com/office/infopath/2007/PartnerControls"/>
    <xsd:element name="TaxCatchAll" ma:index="38" nillable="true" ma:displayName="Taxonomy Catch All Column" ma:hidden="true" ma:list="{d976d5e6-56e2-4da2-a596-10eabbc312ed}" ma:internalName="TaxCatchAll" ma:showField="CatchAllData" ma:web="2cbf940b-6aba-4986-a9fb-a77064a2dc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fb875a-8af9-4255-b008-0995492d31cd" xsi:nil="true"/>
    <lcf76f155ced4ddcb4097134ff3c332f xmlns="eb9ed168-19c8-4633-a1ec-ec6df6c71bf0">
      <Terms xmlns="http://schemas.microsoft.com/office/infopath/2007/PartnerControls"/>
    </lcf76f155ced4ddcb4097134ff3c332f>
    <LastModified xmlns="eb9ed168-19c8-4633-a1ec-ec6df6c71bf0">2025-03-14T23:25:17+00:00</LastModified>
    <OriginallyCreated xmlns="eb9ed168-19c8-4633-a1ec-ec6df6c71bf0" xsi:nil="true"/>
    <ProgramArea xmlns="eb9ed168-19c8-4633-a1ec-ec6df6c71bf0" xsi:nil="true"/>
    <Status xmlns="eb9ed168-19c8-4633-a1ec-ec6df6c71bf0">DRAFT</Status>
    <UnsubscribeRate xmlns="eb9ed168-19c8-4633-a1ec-ec6df6c71bf0" xsi:nil="true"/>
    <TaxKeywordTaxHTField xmlns="2cbf940b-6aba-4986-a9fb-a77064a2dcb6">
      <Terms xmlns="http://schemas.microsoft.com/office/infopath/2007/PartnerControls"/>
    </TaxKeywordTaxHTField>
    <ItemID xmlns="eb9ed168-19c8-4633-a1ec-ec6df6c71bf0" xsi:nil="true"/>
    <Region xmlns="eb9ed168-19c8-4633-a1ec-ec6df6c71bf0" xsi:nil="true"/>
    <ztdy xmlns="eb9ed168-19c8-4633-a1ec-ec6df6c71bf0" xsi:nil="true"/>
    <Type2 xmlns="eb9ed168-19c8-4633-a1ec-ec6df6c71bf0" xsi:nil="true"/>
    <OpenRate xmlns="eb9ed168-19c8-4633-a1ec-ec6df6c71bf0" xsi:nil="true"/>
    <ClicktoOpenRate xmlns="eb9ed168-19c8-4633-a1ec-ec6df6c71bf0" xsi:nil="true"/>
    <FileType xmlns="eb9ed168-19c8-4633-a1ec-ec6df6c71bf0" xsi:nil="true"/>
    <EmailsSent xmlns="eb9ed168-19c8-4633-a1ec-ec6df6c71bf0" xsi:nil="true"/>
    <lf72238c114b404fb1a75ce5a3e1294c xmlns="eb9ed168-19c8-4633-a1ec-ec6df6c71bf0">
      <Terms xmlns="http://schemas.microsoft.com/office/infopath/2007/PartnerControls"/>
    </lf72238c114b404fb1a75ce5a3e1294c>
    <DocumentType xmlns="eb9ed168-19c8-4633-a1ec-ec6df6c71bf0" xsi:nil="true"/>
    <_dlc_DocId xmlns="2cbf940b-6aba-4986-a9fb-a77064a2dcb6">6N43MEY3ZP3S-407578889-40106</_dlc_DocId>
    <_dlc_DocIdUrl xmlns="2cbf940b-6aba-4986-a9fb-a77064a2dcb6">
      <Url>https://usdagcc.sharepoint.com/sites/FNS-OPS-CommsD/_layouts/15/DocIdRedir.aspx?ID=6N43MEY3ZP3S-407578889-40106</Url>
      <Description>6N43MEY3ZP3S-407578889-40106</Description>
    </_dlc_DocIdUrl>
  </documentManagement>
</p:properties>
</file>

<file path=customXml/itemProps1.xml><?xml version="1.0" encoding="utf-8"?>
<ds:datastoreItem xmlns:ds="http://schemas.openxmlformats.org/officeDocument/2006/customXml" ds:itemID="{7A0651B5-DC6E-4277-AF16-D1B78E0B35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EAA28E-6B8E-40D2-9073-B7D97AD01F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9ed168-19c8-4633-a1ec-ec6df6c71bf0"/>
    <ds:schemaRef ds:uri="2cbf940b-6aba-4986-a9fb-a77064a2dcb6"/>
    <ds:schemaRef ds:uri="73fb875a-8af9-4255-b008-0995492d31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635E87-5849-496B-AEF5-D6479304172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825ADCB-48CE-4EAC-B76F-30F11ED94175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f720b77b-acc1-431f-a0e0-abbb3425c4d5"/>
    <ds:schemaRef ds:uri="98a26b81-0323-4ee7-a678-12700234d145"/>
    <ds:schemaRef ds:uri="http://purl.org/dc/dcmitype/"/>
    <ds:schemaRef ds:uri="73fb875a-8af9-4255-b008-0995492d31cd"/>
    <ds:schemaRef ds:uri="eb9ed168-19c8-4633-a1ec-ec6df6c71bf0"/>
    <ds:schemaRef ds:uri="2cbf940b-6aba-4986-a9fb-a77064a2dcb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155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 AND STORY</dc:title>
  <dc:creator>Woojung Hwang</dc:creator>
  <cp:lastModifiedBy>Jae Chung</cp:lastModifiedBy>
  <cp:revision>12</cp:revision>
  <dcterms:created xsi:type="dcterms:W3CDTF">2024-04-02T13:38:55Z</dcterms:created>
  <dcterms:modified xsi:type="dcterms:W3CDTF">2025-03-24T19:34:00Z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0x01010032EA5F15B49BBD46BAD24569EAF4F923</vt:lpwstr>
  </property>
  <property fmtid="{D5CDD505-2E9C-101B-9397-08002B2CF9AE}" pid="3" name="MediaServiceImageTags">
    <vt:lpwstr/>
  </property>
  <property fmtid="{D5CDD505-2E9C-101B-9397-08002B2CF9AE}" pid="4" name="_dlc_DocIdItemGuid">
    <vt:lpwstr>d6dc47a4-6bae-48a2-b3c4-3558270d8e08</vt:lpwstr>
  </property>
  <property fmtid="{D5CDD505-2E9C-101B-9397-08002B2CF9AE}" pid="5" name="Portfolio">
    <vt:lpwstr/>
  </property>
  <property fmtid="{D5CDD505-2E9C-101B-9397-08002B2CF9AE}" pid="6" name="TaxKeyword">
    <vt:lpwstr/>
  </property>
</Properties>
</file>