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8"/>
  </p:notesMasterIdLst>
  <p:handoutMasterIdLst>
    <p:handoutMasterId r:id="rId9"/>
  </p:handoutMasterIdLst>
  <p:sldIdLst>
    <p:sldId id="256" r:id="rId6"/>
    <p:sldId id="258" r:id="rId7"/>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2D3D20-4525-4B2A-0F3F-3C2BB5BB0325}" name="Freddy O. Trejo" initials="" userId="S::ftrejo@crosbymarketing.com::e353ea14-6f9a-4ec2-840d-149cb2de090c" providerId="AD"/>
  <p188:author id="{D496BF31-471E-C33D-2A51-BBDAC655BDD5}" name="Saskia Moore" initials="SM" userId="S::smoore@crosbymarketing.com::df3c4b7b-e44a-4cfd-92a2-5ffe8a9d069a" providerId="AD"/>
  <p188:author id="{AB579844-1517-4FBA-7A97-09CAED3FF29E}" name="Campbell, Elizabeth - FNS" initials="CF" userId="S::elizabeth.campbell2@usda.gov::60e396b6-9561-4b12-8a2a-8b32e784395d" providerId="AD"/>
  <p188:author id="{6ACF7DD6-1325-7CE9-F0EF-B0188B3AC8D1}" name="Maurice, Alison - FNS" initials="MF" userId="S::alison.maurice@usda.gov::4eef3835-8a44-449f-b438-863a203d9251" providerId="AD"/>
  <p188:author id="{40BFE2E5-6AC8-2CC9-CF83-0C7D2F406198}" name="Gabrielle H. Weber" initials="GW" userId="S::gweber@crosbymarketing.com::c983c357-88e0-4ac0-9efe-ffa6d69bb2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BD4914"/>
    <a:srgbClr val="D76622"/>
    <a:srgbClr val="FEF4DE"/>
    <a:srgbClr val="86316E"/>
    <a:srgbClr val="00AA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5FC10F-B5C2-423B-A111-CB771C8E0096}" v="546" dt="2025-01-27T22:01:48.473"/>
    <p1510:client id="{745CA4AF-B79B-CA4B-9BA0-9CA18E52D3F1}" v="211" dt="2025-01-27T19:18:03.044"/>
    <p1510:client id="{FA3CAB7E-1AD7-4579-87D0-952187B57494}" v="145" dt="2025-01-28T17:41:45.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21" autoAdjust="0"/>
    <p:restoredTop sz="86449"/>
  </p:normalViewPr>
  <p:slideViewPr>
    <p:cSldViewPr snapToGrid="0">
      <p:cViewPr varScale="1">
        <p:scale>
          <a:sx n="66" d="100"/>
          <a:sy n="66" d="100"/>
        </p:scale>
        <p:origin x="2010"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4AE30E-DCCD-7276-0C4E-36609A89F4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BD8D87A-6032-1829-DB6F-4D921E60E3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901D07-E46A-3F47-A6F8-97150819437E}" type="datetimeFigureOut">
              <a:rPr lang="en-US" smtClean="0"/>
              <a:t>2/11/2025</a:t>
            </a:fld>
            <a:endParaRPr lang="en-US"/>
          </a:p>
        </p:txBody>
      </p:sp>
      <p:sp>
        <p:nvSpPr>
          <p:cNvPr id="4" name="Footer Placeholder 3">
            <a:extLst>
              <a:ext uri="{FF2B5EF4-FFF2-40B4-BE49-F238E27FC236}">
                <a16:creationId xmlns:a16="http://schemas.microsoft.com/office/drawing/2014/main" id="{3425B46E-673A-4588-94B3-19ABE7CF2F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A2B6C8-C897-2EA1-245B-29BC579706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005D96-0A5B-8946-B9D2-DA4DB14A777E}" type="slidenum">
              <a:rPr lang="en-US" smtClean="0"/>
              <a:t>‹#›</a:t>
            </a:fld>
            <a:endParaRPr lang="en-US"/>
          </a:p>
        </p:txBody>
      </p:sp>
    </p:spTree>
    <p:extLst>
      <p:ext uri="{BB962C8B-B14F-4D97-AF65-F5344CB8AC3E}">
        <p14:creationId xmlns:p14="http://schemas.microsoft.com/office/powerpoint/2010/main" val="2962760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DCF8BB-9B8D-6845-A9C0-C159BB60934D}" type="datetimeFigureOut">
              <a:rPr lang="en-AR" smtClean="0"/>
              <a:t>02/11/2025</a:t>
            </a:fld>
            <a:endParaRPr lang="en-AR"/>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A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FDF70-6F79-C342-B540-1EC83D00B147}" type="slidenum">
              <a:rPr lang="en-AR" smtClean="0"/>
              <a:t>‹#›</a:t>
            </a:fld>
            <a:endParaRPr lang="en-AR"/>
          </a:p>
        </p:txBody>
      </p:sp>
    </p:spTree>
    <p:extLst>
      <p:ext uri="{BB962C8B-B14F-4D97-AF65-F5344CB8AC3E}">
        <p14:creationId xmlns:p14="http://schemas.microsoft.com/office/powerpoint/2010/main" val="154237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l"/>
          </a:p>
        </p:txBody>
      </p:sp>
      <p:sp>
        <p:nvSpPr>
          <p:cNvPr id="4" name="Slide Number Placeholder 3"/>
          <p:cNvSpPr>
            <a:spLocks noGrp="1"/>
          </p:cNvSpPr>
          <p:nvPr>
            <p:ph type="sldNum" sz="quarter" idx="5"/>
          </p:nvPr>
        </p:nvSpPr>
        <p:spPr/>
        <p:txBody>
          <a:bodyPr/>
          <a:lstStyle/>
          <a:p>
            <a:pPr algn="l" rtl="0"/>
            <a:fld id="{D96FDF70-6F79-C342-B540-1EC83D00B147}" type="slidenum">
              <a:rPr/>
              <a:t>1</a:t>
            </a:fld>
            <a:endParaRPr lang="tl"/>
          </a:p>
        </p:txBody>
      </p:sp>
    </p:spTree>
    <p:extLst>
      <p:ext uri="{BB962C8B-B14F-4D97-AF65-F5344CB8AC3E}">
        <p14:creationId xmlns:p14="http://schemas.microsoft.com/office/powerpoint/2010/main" val="146427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l"/>
          </a:p>
        </p:txBody>
      </p:sp>
      <p:sp>
        <p:nvSpPr>
          <p:cNvPr id="4" name="Slide Number Placeholder 3"/>
          <p:cNvSpPr>
            <a:spLocks noGrp="1"/>
          </p:cNvSpPr>
          <p:nvPr>
            <p:ph type="sldNum" sz="quarter" idx="5"/>
          </p:nvPr>
        </p:nvSpPr>
        <p:spPr/>
        <p:txBody>
          <a:bodyPr/>
          <a:lstStyle/>
          <a:p>
            <a:pPr algn="l" rtl="0"/>
            <a:fld id="{D96FDF70-6F79-C342-B540-1EC83D00B147}" type="slidenum">
              <a:rPr/>
              <a:t>2</a:t>
            </a:fld>
            <a:endParaRPr lang="tl"/>
          </a:p>
        </p:txBody>
      </p:sp>
    </p:spTree>
    <p:extLst>
      <p:ext uri="{BB962C8B-B14F-4D97-AF65-F5344CB8AC3E}">
        <p14:creationId xmlns:p14="http://schemas.microsoft.com/office/powerpoint/2010/main" val="3549244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Isang ngumingiting batang lalaki na may isang hiwa ng orange.">
            <a:extLst>
              <a:ext uri="{FF2B5EF4-FFF2-40B4-BE49-F238E27FC236}">
                <a16:creationId xmlns:a16="http://schemas.microsoft.com/office/drawing/2014/main" id="{D56C9409-0167-C5C3-A73F-70316776727C}"/>
              </a:ext>
            </a:extLst>
          </p:cNvPr>
          <p:cNvPicPr>
            <a:picLocks noChangeAspect="1"/>
          </p:cNvPicPr>
          <p:nvPr userDrawn="1"/>
        </p:nvPicPr>
        <p:blipFill>
          <a:blip r:embed="rId2"/>
          <a:stretch>
            <a:fillRect/>
          </a:stretch>
        </p:blipFill>
        <p:spPr>
          <a:xfrm>
            <a:off x="12700" y="0"/>
            <a:ext cx="7772400" cy="3136900"/>
          </a:xfrm>
          <a:prstGeom prst="rect">
            <a:avLst/>
          </a:prstGeom>
        </p:spPr>
      </p:pic>
      <p:pic>
        <p:nvPicPr>
          <p:cNvPr id="3" name="Picture 2" descr="Isang tatay at kanyang anak na babae na pumipili ng isang kahon ng mga kabute mula sa isang istante sa supermarket. ">
            <a:extLst>
              <a:ext uri="{FF2B5EF4-FFF2-40B4-BE49-F238E27FC236}">
                <a16:creationId xmlns:a16="http://schemas.microsoft.com/office/drawing/2014/main" id="{72BCD0CD-E42B-4B18-37D6-8D39348EBB05}"/>
              </a:ext>
            </a:extLst>
          </p:cNvPr>
          <p:cNvPicPr>
            <a:picLocks noChangeAspect="1"/>
          </p:cNvPicPr>
          <p:nvPr userDrawn="1"/>
        </p:nvPicPr>
        <p:blipFill>
          <a:blip r:embed="rId3"/>
          <a:stretch>
            <a:fillRect/>
          </a:stretch>
        </p:blipFill>
        <p:spPr>
          <a:xfrm>
            <a:off x="5626100" y="3401257"/>
            <a:ext cx="2146300" cy="1295400"/>
          </a:xfrm>
          <a:prstGeom prst="rect">
            <a:avLst/>
          </a:prstGeom>
        </p:spPr>
      </p:pic>
      <p:pic>
        <p:nvPicPr>
          <p:cNvPr id="4" name="Picture 3" descr="Isang nanay at kaniyang anak na babae na pumipili ng mga mansanas sa seksyon ng prutas sa supermarket.">
            <a:extLst>
              <a:ext uri="{FF2B5EF4-FFF2-40B4-BE49-F238E27FC236}">
                <a16:creationId xmlns:a16="http://schemas.microsoft.com/office/drawing/2014/main" id="{AC7E226C-64D4-3170-68D0-F86EED533F9B}"/>
              </a:ext>
            </a:extLst>
          </p:cNvPr>
          <p:cNvPicPr>
            <a:picLocks noChangeAspect="1"/>
          </p:cNvPicPr>
          <p:nvPr userDrawn="1"/>
        </p:nvPicPr>
        <p:blipFill>
          <a:blip r:embed="rId4"/>
          <a:stretch>
            <a:fillRect/>
          </a:stretch>
        </p:blipFill>
        <p:spPr>
          <a:xfrm>
            <a:off x="5626100" y="4874416"/>
            <a:ext cx="2159000" cy="1219200"/>
          </a:xfrm>
          <a:prstGeom prst="rect">
            <a:avLst/>
          </a:prstGeom>
        </p:spPr>
      </p:pic>
      <p:cxnSp>
        <p:nvCxnSpPr>
          <p:cNvPr id="8" name="Straight Connector 7">
            <a:extLst>
              <a:ext uri="{FF2B5EF4-FFF2-40B4-BE49-F238E27FC236}">
                <a16:creationId xmlns:a16="http://schemas.microsoft.com/office/drawing/2014/main" id="{5B5D8D33-DEF4-C6E7-5DE0-C98AE5135D1D}"/>
              </a:ext>
            </a:extLst>
          </p:cNvPr>
          <p:cNvCxnSpPr>
            <a:cxnSpLocks/>
          </p:cNvCxnSpPr>
          <p:nvPr userDrawn="1"/>
        </p:nvCxnSpPr>
        <p:spPr>
          <a:xfrm>
            <a:off x="334658" y="9314689"/>
            <a:ext cx="708605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Title 1">
            <a:extLst>
              <a:ext uri="{FF2B5EF4-FFF2-40B4-BE49-F238E27FC236}">
                <a16:creationId xmlns:a16="http://schemas.microsoft.com/office/drawing/2014/main" id="{5E82AD62-BECF-AB35-71C9-C13D4416FEDE}"/>
              </a:ext>
            </a:extLst>
          </p:cNvPr>
          <p:cNvSpPr>
            <a:spLocks noGrp="1"/>
          </p:cNvSpPr>
          <p:nvPr>
            <p:ph type="ctrTitle"/>
          </p:nvPr>
        </p:nvSpPr>
        <p:spPr>
          <a:xfrm>
            <a:off x="334658" y="929806"/>
            <a:ext cx="3431429" cy="1130036"/>
          </a:xfrm>
        </p:spPr>
        <p:txBody>
          <a:bodyPr anchor="t">
            <a:normAutofit/>
          </a:bodyPr>
          <a:lstStyle>
            <a:lvl1pPr algn="l">
              <a:defRPr sz="2000" b="1">
                <a:solidFill>
                  <a:schemeClr val="bg1"/>
                </a:solidFill>
              </a:defRPr>
            </a:lvl1pPr>
          </a:lstStyle>
          <a:p>
            <a:r>
              <a:rPr lang="en-US"/>
              <a:t>Click to edit Master title style</a:t>
            </a:r>
          </a:p>
        </p:txBody>
      </p:sp>
    </p:spTree>
    <p:extLst>
      <p:ext uri="{BB962C8B-B14F-4D97-AF65-F5344CB8AC3E}">
        <p14:creationId xmlns:p14="http://schemas.microsoft.com/office/powerpoint/2010/main" val="353302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18E71A-BE10-E009-CCA2-A4197C55569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7772400" cy="863600"/>
          </a:xfrm>
          <a:prstGeom prst="rect">
            <a:avLst/>
          </a:prstGeom>
        </p:spPr>
      </p:pic>
      <p:cxnSp>
        <p:nvCxnSpPr>
          <p:cNvPr id="8" name="Straight Connector 7">
            <a:extLst>
              <a:ext uri="{FF2B5EF4-FFF2-40B4-BE49-F238E27FC236}">
                <a16:creationId xmlns:a16="http://schemas.microsoft.com/office/drawing/2014/main" id="{EFECBA46-F3F8-1570-27A1-5EFCD0FAAC97}"/>
              </a:ext>
              <a:ext uri="{C183D7F6-B498-43B3-948B-1728B52AA6E4}">
                <adec:decorative xmlns:adec="http://schemas.microsoft.com/office/drawing/2017/decorative" val="1"/>
              </a:ext>
            </a:extLst>
          </p:cNvPr>
          <p:cNvCxnSpPr>
            <a:cxnSpLocks/>
          </p:cNvCxnSpPr>
          <p:nvPr userDrawn="1"/>
        </p:nvCxnSpPr>
        <p:spPr>
          <a:xfrm>
            <a:off x="334658" y="9314689"/>
            <a:ext cx="708605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0337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4717FB-EA8F-4112-E6BC-2D06FE47038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7772400" cy="863600"/>
          </a:xfrm>
          <a:prstGeom prst="rect">
            <a:avLst/>
          </a:prstGeom>
        </p:spPr>
      </p:pic>
      <p:cxnSp>
        <p:nvCxnSpPr>
          <p:cNvPr id="6" name="Straight Connector 5">
            <a:extLst>
              <a:ext uri="{FF2B5EF4-FFF2-40B4-BE49-F238E27FC236}">
                <a16:creationId xmlns:a16="http://schemas.microsoft.com/office/drawing/2014/main" id="{B756B80F-4977-199C-EB55-EB367A43A669}"/>
              </a:ext>
              <a:ext uri="{C183D7F6-B498-43B3-948B-1728B52AA6E4}">
                <adec:decorative xmlns:adec="http://schemas.microsoft.com/office/drawing/2017/decorative" val="1"/>
              </a:ext>
            </a:extLst>
          </p:cNvPr>
          <p:cNvCxnSpPr>
            <a:cxnSpLocks/>
          </p:cNvCxnSpPr>
          <p:nvPr userDrawn="1"/>
        </p:nvCxnSpPr>
        <p:spPr>
          <a:xfrm>
            <a:off x="334658" y="9314689"/>
            <a:ext cx="708605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2" name="Picture 1" descr="Isang nanay, isang tatay, at kanilang anak na babae ay nagpipiga ng katas ng orange sa kanilang kusina. &#10;&#10;Isang maliit na batang lalaki na nakangiti na nakaupo sa isang shopping cart sa isang pasilyo ng supermarket.   &#10;&#10;Isang nanay at kaniyang anak na babae na tinitingnan ang mga mansanas na kanilang hawak.   &#10;">
            <a:extLst>
              <a:ext uri="{FF2B5EF4-FFF2-40B4-BE49-F238E27FC236}">
                <a16:creationId xmlns:a16="http://schemas.microsoft.com/office/drawing/2014/main" id="{DCDA9280-2D7E-F178-3DF7-230440D353FE}"/>
              </a:ext>
            </a:extLst>
          </p:cNvPr>
          <p:cNvPicPr>
            <a:picLocks noChangeAspect="1"/>
          </p:cNvPicPr>
          <p:nvPr userDrawn="1"/>
        </p:nvPicPr>
        <p:blipFill>
          <a:blip r:embed="rId3"/>
          <a:stretch>
            <a:fillRect/>
          </a:stretch>
        </p:blipFill>
        <p:spPr>
          <a:xfrm>
            <a:off x="5613400" y="1417441"/>
            <a:ext cx="2159000" cy="3987800"/>
          </a:xfrm>
          <a:prstGeom prst="rect">
            <a:avLst/>
          </a:prstGeom>
        </p:spPr>
      </p:pic>
    </p:spTree>
    <p:extLst>
      <p:ext uri="{BB962C8B-B14F-4D97-AF65-F5344CB8AC3E}">
        <p14:creationId xmlns:p14="http://schemas.microsoft.com/office/powerpoint/2010/main" val="22484203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3C549A8B-1105-E143-B0C2-1526E6812C74}" type="datetimeFigureOut">
              <a:rPr lang="en-US" smtClean="0"/>
              <a:t>2/11/2025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A3D8C076-711B-D240-889A-26E1EBA6F72F}" type="slidenum">
              <a:rPr lang="en-US" smtClean="0"/>
              <a:t>‹#›</a:t>
            </a:fld>
            <a:endParaRPr lang="en-US"/>
          </a:p>
        </p:txBody>
      </p:sp>
    </p:spTree>
    <p:extLst>
      <p:ext uri="{BB962C8B-B14F-4D97-AF65-F5344CB8AC3E}">
        <p14:creationId xmlns:p14="http://schemas.microsoft.com/office/powerpoint/2010/main" val="125260344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Lst>
  <p:txStyles>
    <p:titleStyle>
      <a:lvl1pPr algn="l" defTabSz="777240" rtl="0" eaLnBrk="1" latinLnBrk="0" hangingPunct="1">
        <a:lnSpc>
          <a:spcPct val="90000"/>
        </a:lnSpc>
        <a:spcBef>
          <a:spcPct val="0"/>
        </a:spcBef>
        <a:buNone/>
        <a:defRPr sz="3740" kern="1200">
          <a:solidFill>
            <a:schemeClr val="tx1"/>
          </a:solidFill>
          <a:latin typeface="Arial" panose="020B0604020202020204" pitchFamily="34" charset="0"/>
          <a:ea typeface="+mj-ea"/>
          <a:cs typeface="Arial" panose="020B0604020202020204" pitchFamily="34" charset="0"/>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Arial" panose="020B0604020202020204" pitchFamily="34" charset="0"/>
          <a:ea typeface="+mn-ea"/>
          <a:cs typeface="Arial" panose="020B0604020202020204" pitchFamily="34" charset="0"/>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Arial" panose="020B0604020202020204" pitchFamily="34" charset="0"/>
          <a:ea typeface="+mn-ea"/>
          <a:cs typeface="Arial" panose="020B0604020202020204" pitchFamily="34" charset="0"/>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Arial" panose="020B0604020202020204" pitchFamily="34" charset="0"/>
          <a:ea typeface="+mn-ea"/>
          <a:cs typeface="Arial" panose="020B0604020202020204" pitchFamily="34" charset="0"/>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fns.usda.gov/sunbuck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fns.usda.gov/seb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g logo ng SUN BUCKS ">
            <a:extLst>
              <a:ext uri="{FF2B5EF4-FFF2-40B4-BE49-F238E27FC236}">
                <a16:creationId xmlns:a16="http://schemas.microsoft.com/office/drawing/2014/main" id="{D4015773-F62D-2BC9-310F-CCBF6CAAB53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34658" y="242587"/>
            <a:ext cx="971628" cy="500064"/>
          </a:xfrm>
          <a:prstGeom prst="rect">
            <a:avLst/>
          </a:prstGeom>
        </p:spPr>
      </p:pic>
      <p:sp>
        <p:nvSpPr>
          <p:cNvPr id="7" name="Title 6">
            <a:extLst>
              <a:ext uri="{FF2B5EF4-FFF2-40B4-BE49-F238E27FC236}">
                <a16:creationId xmlns:a16="http://schemas.microsoft.com/office/drawing/2014/main" id="{49A11CBA-16ED-E651-544E-B2656C6CC928}"/>
              </a:ext>
            </a:extLst>
          </p:cNvPr>
          <p:cNvSpPr>
            <a:spLocks noGrp="1"/>
          </p:cNvSpPr>
          <p:nvPr>
            <p:ph type="ctrTitle"/>
          </p:nvPr>
        </p:nvSpPr>
        <p:spPr>
          <a:xfrm>
            <a:off x="229554" y="916406"/>
            <a:ext cx="3656646" cy="876956"/>
          </a:xfrm>
        </p:spPr>
        <p:txBody>
          <a:bodyPr>
            <a:noAutofit/>
          </a:bodyPr>
          <a:lstStyle/>
          <a:p>
            <a:pPr algn="l" rtl="0">
              <a:lnSpc>
                <a:spcPct val="100000"/>
              </a:lnSpc>
              <a:spcBef>
                <a:spcPts val="675"/>
              </a:spcBef>
            </a:pPr>
            <a:r>
              <a:rPr lang="tl" sz="1750" b="1"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Alamin Kung Paano Makatutulong ang [SUN Bucks</a:t>
            </a:r>
            <a:br>
              <a:rPr lang="tl" sz="1750" b="1"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br>
            <a:r>
              <a:rPr lang="tl" sz="1750" b="1"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/Summer EBT] sa Iyong Pamilya!</a:t>
            </a:r>
            <a:endParaRPr lang="tl" sz="1750" dirty="0">
              <a:effectLst/>
              <a:latin typeface="Arial" panose="020B0604020202020204" pitchFamily="34" charset="0"/>
            </a:endParaRPr>
          </a:p>
        </p:txBody>
      </p:sp>
      <p:sp>
        <p:nvSpPr>
          <p:cNvPr id="9" name="TextBox 8">
            <a:extLst>
              <a:ext uri="{FF2B5EF4-FFF2-40B4-BE49-F238E27FC236}">
                <a16:creationId xmlns:a16="http://schemas.microsoft.com/office/drawing/2014/main" id="{0736A727-BEB0-0AAD-AF87-44D871D30A6F}"/>
              </a:ext>
            </a:extLst>
          </p:cNvPr>
          <p:cNvSpPr txBox="1"/>
          <p:nvPr/>
        </p:nvSpPr>
        <p:spPr>
          <a:xfrm>
            <a:off x="242434" y="2457398"/>
            <a:ext cx="5109742" cy="1277273"/>
          </a:xfrm>
          <a:prstGeom prst="rect">
            <a:avLst/>
          </a:prstGeom>
        </p:spPr>
        <p:txBody>
          <a:bodyPr wrap="square" rtlCol="0">
            <a:spAutoFit/>
          </a:bodyPr>
          <a:lstStyle/>
          <a:p>
            <a:pPr algn="l" rtl="0">
              <a:spcBef>
                <a:spcPts val="675"/>
              </a:spcBef>
            </a:pP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Ang </a:t>
            </a:r>
            <a:r>
              <a:rPr lang="tl" sz="1100" b="1"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[SUN Bucks/Summer EBT]</a:t>
            </a: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ay isang programa ng mga benepisyo sa groseri upang tulungan ang mga pamilya na bumili ng pagkain sa panahon ng tag-init kapag sarado ang mga paaralan. Ang mga pamilya ay makakukuha ng</a:t>
            </a:r>
            <a:r>
              <a:rPr lang="tl" sz="1100" b="1"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[$120 – baguhin ang halaga ng dolyar kung kinakailangan] </a:t>
            </a: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para sa bawat batang pumapasok sa paaralan. Ang mga batang nakakukuha ng mga benepisyong ito ay maaari pa ring makalahok sa ibang pang mga programa sa pagkain sa tag-init.</a:t>
            </a:r>
          </a:p>
        </p:txBody>
      </p:sp>
      <p:cxnSp>
        <p:nvCxnSpPr>
          <p:cNvPr id="6" name="Straight Connector 5">
            <a:extLst>
              <a:ext uri="{FF2B5EF4-FFF2-40B4-BE49-F238E27FC236}">
                <a16:creationId xmlns:a16="http://schemas.microsoft.com/office/drawing/2014/main" id="{1AF687E2-4FE3-BD3B-4DA1-790C10411D77}"/>
              </a:ext>
              <a:ext uri="{C183D7F6-B498-43B3-948B-1728B52AA6E4}">
                <adec:decorative xmlns:adec="http://schemas.microsoft.com/office/drawing/2017/decorative" val="1"/>
              </a:ext>
            </a:extLst>
          </p:cNvPr>
          <p:cNvCxnSpPr>
            <a:cxnSpLocks/>
          </p:cNvCxnSpPr>
          <p:nvPr/>
        </p:nvCxnSpPr>
        <p:spPr>
          <a:xfrm>
            <a:off x="334658" y="3878215"/>
            <a:ext cx="4943095"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9654C8A-30CB-8EB0-A455-A1D344E9A472}"/>
              </a:ext>
            </a:extLst>
          </p:cNvPr>
          <p:cNvSpPr txBox="1"/>
          <p:nvPr/>
        </p:nvSpPr>
        <p:spPr>
          <a:xfrm>
            <a:off x="231819" y="4007535"/>
            <a:ext cx="5035318" cy="646331"/>
          </a:xfrm>
          <a:prstGeom prst="rect">
            <a:avLst/>
          </a:prstGeom>
        </p:spPr>
        <p:txBody>
          <a:bodyPr wrap="square" rtlCol="0">
            <a:spAutoFit/>
          </a:bodyPr>
          <a:lstStyle/>
          <a:p>
            <a:pPr algn="l" rtl="0"/>
            <a:r>
              <a:rPr lang="tl" b="1" i="0" u="none" baseline="0" dirty="0">
                <a:solidFill>
                  <a:srgbClr val="00808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Paano gumagana ang [SUN Bucks/</a:t>
            </a:r>
            <a:br>
              <a:rPr lang="tl" b="1" i="0" u="none" baseline="0" dirty="0">
                <a:solidFill>
                  <a:srgbClr val="00808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br>
            <a:r>
              <a:rPr lang="tl" b="1" i="0" u="none" baseline="0" dirty="0">
                <a:solidFill>
                  <a:srgbClr val="00808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Summer EBT]?</a:t>
            </a:r>
            <a:endParaRPr lang="tl" dirty="0">
              <a:solidFill>
                <a:srgbClr val="008080"/>
              </a:solidFill>
              <a:effectLst/>
              <a:latin typeface="Arial" panose="020B0604020202020204" pitchFamily="34" charset="0"/>
            </a:endParaRPr>
          </a:p>
        </p:txBody>
      </p:sp>
      <p:sp>
        <p:nvSpPr>
          <p:cNvPr id="12" name="TextBox 11">
            <a:extLst>
              <a:ext uri="{FF2B5EF4-FFF2-40B4-BE49-F238E27FC236}">
                <a16:creationId xmlns:a16="http://schemas.microsoft.com/office/drawing/2014/main" id="{F2DA8D0B-1480-E924-749F-D8C152E8D7BC}"/>
              </a:ext>
            </a:extLst>
          </p:cNvPr>
          <p:cNvSpPr txBox="1"/>
          <p:nvPr/>
        </p:nvSpPr>
        <p:spPr>
          <a:xfrm>
            <a:off x="242435" y="4667158"/>
            <a:ext cx="5035318" cy="1277273"/>
          </a:xfrm>
          <a:prstGeom prst="rect">
            <a:avLst/>
          </a:prstGeom>
        </p:spPr>
        <p:txBody>
          <a:bodyPr wrap="square" rtlCol="0">
            <a:spAutoFit/>
          </a:bodyPr>
          <a:lstStyle/>
          <a:p>
            <a:pPr algn="l" rtl="0">
              <a:spcBef>
                <a:spcPts val="675"/>
              </a:spcBef>
            </a:pP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Sa </a:t>
            </a:r>
            <a:r>
              <a:rPr lang="tl" sz="1100" b="1"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[pangalan ng Estado]</a:t>
            </a: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ang mga benepisyo sa </a:t>
            </a:r>
            <a:r>
              <a:rPr lang="tl" sz="1100" b="1"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[SUN Bucks/Summer EBT] </a:t>
            </a: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ay </a:t>
            </a:r>
            <a:r>
              <a:rPr lang="tl" sz="1100" b="1"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[baguhin: hal., ilalagay sa kard sa EBT at ipapadala sa iyong bahay; idaragdag sa isang kasalukuyang SNAP/WIC kard sa EBT, atbp.]</a:t>
            </a: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Ang mga benepisyo sa </a:t>
            </a:r>
            <a:r>
              <a:rPr lang="tl" sz="1100" b="1"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[SUN Bucks/Summer EBT] </a:t>
            </a: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ay maaaring gamitin upang bumili ng pagkain tulad ng mga prutas, gulay, karne, buong butil, at produktong gatas sa mga tindahan ng gorseri, merkado ng mga magsasaka, at ibang mga lugar na tumatanggap ng mga benepisyo sa EBT sa </a:t>
            </a:r>
            <a:r>
              <a:rPr lang="tl" sz="1100" b="1"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[WIC o SNAP]</a:t>
            </a: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Ang </a:t>
            </a:r>
            <a:r>
              <a:rPr lang="tl" sz="1100" b="1"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[SUN Bucks/</a:t>
            </a:r>
            <a:r>
              <a:rPr lang="tl" sz="1100" b="1" i="0" u="none" baseline="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Summer EBT]</a:t>
            </a:r>
            <a:r>
              <a:rPr lang="tl" sz="1100" b="0" i="0" u="none" baseline="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ay isang madaling paraan upang tulungan ang mga bata na makakuha ng nutrisyon na kanilang kailangan kapag sarado ang mga paaralan. </a:t>
            </a:r>
            <a:endParaRPr lang="tl" sz="1100" dirty="0">
              <a:solidFill>
                <a:schemeClr val="tx1">
                  <a:lumMod val="65000"/>
                  <a:lumOff val="35000"/>
                </a:schemeClr>
              </a:solidFill>
              <a:effectLst/>
              <a:latin typeface="Arial" panose="020B0604020202020204" pitchFamily="34" charset="0"/>
            </a:endParaRPr>
          </a:p>
        </p:txBody>
      </p:sp>
      <p:cxnSp>
        <p:nvCxnSpPr>
          <p:cNvPr id="13" name="Straight Connector 12">
            <a:extLst>
              <a:ext uri="{FF2B5EF4-FFF2-40B4-BE49-F238E27FC236}">
                <a16:creationId xmlns:a16="http://schemas.microsoft.com/office/drawing/2014/main" id="{98322C01-4B93-A393-2294-F8FAE2691C81}"/>
              </a:ext>
              <a:ext uri="{C183D7F6-B498-43B3-948B-1728B52AA6E4}">
                <adec:decorative xmlns:adec="http://schemas.microsoft.com/office/drawing/2017/decorative" val="1"/>
              </a:ext>
            </a:extLst>
          </p:cNvPr>
          <p:cNvCxnSpPr>
            <a:cxnSpLocks/>
          </p:cNvCxnSpPr>
          <p:nvPr/>
        </p:nvCxnSpPr>
        <p:spPr>
          <a:xfrm>
            <a:off x="334658" y="6618200"/>
            <a:ext cx="4943095"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23C4E752-8D9A-AB63-5BAC-6979FB00E8E7}"/>
              </a:ext>
            </a:extLst>
          </p:cNvPr>
          <p:cNvSpPr txBox="1"/>
          <p:nvPr/>
        </p:nvSpPr>
        <p:spPr>
          <a:xfrm>
            <a:off x="231819" y="6727216"/>
            <a:ext cx="5045934" cy="646331"/>
          </a:xfrm>
          <a:prstGeom prst="rect">
            <a:avLst/>
          </a:prstGeom>
        </p:spPr>
        <p:txBody>
          <a:bodyPr wrap="square" rtlCol="0">
            <a:spAutoFit/>
          </a:bodyPr>
          <a:lstStyle/>
          <a:p>
            <a:pPr algn="l" rtl="0"/>
            <a:r>
              <a:rPr lang="tl" b="1" i="0" u="none" baseline="0" dirty="0">
                <a:solidFill>
                  <a:srgbClr val="00808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Karapat-dapat ba ang aking anak para sa [SUN Bucks/Summer EBT]?</a:t>
            </a:r>
            <a:endParaRPr lang="tl" dirty="0">
              <a:solidFill>
                <a:srgbClr val="008080"/>
              </a:solidFill>
              <a:effectLst/>
              <a:latin typeface="Arial" panose="020B0604020202020204" pitchFamily="34" charset="0"/>
            </a:endParaRPr>
          </a:p>
        </p:txBody>
      </p:sp>
      <p:sp>
        <p:nvSpPr>
          <p:cNvPr id="23" name="TextBox 22">
            <a:extLst>
              <a:ext uri="{FF2B5EF4-FFF2-40B4-BE49-F238E27FC236}">
                <a16:creationId xmlns:a16="http://schemas.microsoft.com/office/drawing/2014/main" id="{D316469C-39D9-E397-9D60-44026123B05F}"/>
              </a:ext>
            </a:extLst>
          </p:cNvPr>
          <p:cNvSpPr txBox="1"/>
          <p:nvPr/>
        </p:nvSpPr>
        <p:spPr>
          <a:xfrm>
            <a:off x="242434" y="7445344"/>
            <a:ext cx="5109741" cy="1456809"/>
          </a:xfrm>
          <a:prstGeom prst="rect">
            <a:avLst/>
          </a:prstGeom>
        </p:spPr>
        <p:txBody>
          <a:bodyPr wrap="square" rtlCol="0">
            <a:spAutoFit/>
          </a:bodyPr>
          <a:lstStyle/>
          <a:p>
            <a:pPr algn="l" rtl="0">
              <a:spcBef>
                <a:spcPts val="675"/>
              </a:spcBef>
            </a:pP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Ang iyong anak ay karapat-dapat para sa</a:t>
            </a:r>
            <a:r>
              <a:rPr lang="tl" sz="1100" b="1"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[SUN Bucks/Summer EBT]</a:t>
            </a: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kung:    </a:t>
            </a:r>
          </a:p>
          <a:p>
            <a:pPr marL="171450" indent="-171450" algn="l" rtl="0">
              <a:spcBef>
                <a:spcPts val="675"/>
              </a:spcBef>
              <a:buClr>
                <a:schemeClr val="accent2"/>
              </a:buClr>
              <a:buSzPct val="120000"/>
              <a:buFont typeface="Arial" panose="020B0604020202020204" pitchFamily="34" charset="0"/>
              <a:buChar char="•"/>
            </a:pP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Lumalahok na ang iyong sambahayan sa</a:t>
            </a:r>
            <a:r>
              <a:rPr lang="tl" sz="1100" b="1"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[baguhin:  SNAP, FDPIR, TANF, atbp.]</a:t>
            </a: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O   </a:t>
            </a:r>
          </a:p>
          <a:p>
            <a:pPr marL="171450" indent="-171450" algn="l" rtl="0">
              <a:spcBef>
                <a:spcPts val="675"/>
              </a:spcBef>
              <a:buClr>
                <a:schemeClr val="accent2"/>
              </a:buClr>
              <a:buSzPct val="120000"/>
              <a:buFont typeface="Arial" panose="020B0604020202020204" pitchFamily="34" charset="0"/>
              <a:buChar char="•"/>
            </a:pP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Dumadalo ang iyong anak sa isang paaralan na nag-aalok ng Pambansang Pananghalian sa Paaralan o Programa sa Agahan sa Paaralan, at ang kita ng iyong sambahayan ay tumutugon sa mga kinakailangan para sa libre o pinababang-presyo na mga pagkain sa paaralan.</a:t>
            </a:r>
          </a:p>
        </p:txBody>
      </p:sp>
      <p:sp>
        <p:nvSpPr>
          <p:cNvPr id="28" name="TextBox 27">
            <a:extLst>
              <a:ext uri="{FF2B5EF4-FFF2-40B4-BE49-F238E27FC236}">
                <a16:creationId xmlns:a16="http://schemas.microsoft.com/office/drawing/2014/main" id="{8601D1B7-009D-FB6C-0BCF-35179811EA8A}"/>
              </a:ext>
            </a:extLst>
          </p:cNvPr>
          <p:cNvSpPr txBox="1"/>
          <p:nvPr/>
        </p:nvSpPr>
        <p:spPr>
          <a:xfrm>
            <a:off x="5622467" y="6269577"/>
            <a:ext cx="2159000" cy="2306864"/>
          </a:xfrm>
          <a:prstGeom prst="rect">
            <a:avLst/>
          </a:prstGeom>
          <a:solidFill>
            <a:srgbClr val="FEF4DE"/>
          </a:solidFill>
          <a:ln>
            <a:noFill/>
          </a:ln>
        </p:spPr>
        <p:txBody>
          <a:bodyPr wrap="square" lIns="182880" tIns="182880" rIns="274320" bIns="182880" rtlCol="0">
            <a:spAutoFit/>
          </a:bodyPr>
          <a:lstStyle/>
          <a:p>
            <a:pPr algn="l" rtl="0">
              <a:spcBef>
                <a:spcPts val="675"/>
              </a:spcBef>
            </a:pPr>
            <a:r>
              <a:rPr lang="tl" sz="1100" b="1" i="0" u="none" baseline="0" dirty="0">
                <a:solidFill>
                  <a:srgbClr val="BD4914"/>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Mayroon ka bang bagong address? </a:t>
            </a:r>
            <a:br>
              <a:rPr lang="tl" sz="1100" dirty="0">
                <a:effectLst/>
                <a:latin typeface="Arial" panose="020B0604020202020204" pitchFamily="34" charset="0"/>
              </a:rPr>
            </a:br>
            <a:br>
              <a:rPr lang="tl" sz="1100" b="1" dirty="0">
                <a:effectLst/>
                <a:latin typeface="Arial" panose="020B0604020202020204" pitchFamily="34" charset="0"/>
              </a:rPr>
            </a:br>
            <a:r>
              <a:rPr lang="tl" sz="1100" b="0"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Tiyakin na ang iyong address ay napapanahon </a:t>
            </a:r>
            <a:r>
              <a:rPr lang="tl" sz="1100" b="1"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[dito/sa pamamagitan ng x]</a:t>
            </a:r>
            <a:r>
              <a:rPr lang="tl" sz="1100" b="0"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para ang iyong mga benepisyo sa </a:t>
            </a:r>
            <a:r>
              <a:rPr lang="tl" sz="1100" b="1"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[SUN Bucks/Summer EBT]</a:t>
            </a:r>
            <a:r>
              <a:rPr lang="tl" sz="11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ay maipapadala sa tamang lugar!</a:t>
            </a:r>
          </a:p>
        </p:txBody>
      </p:sp>
      <p:sp>
        <p:nvSpPr>
          <p:cNvPr id="14" name="TextBox 13">
            <a:extLst>
              <a:ext uri="{FF2B5EF4-FFF2-40B4-BE49-F238E27FC236}">
                <a16:creationId xmlns:a16="http://schemas.microsoft.com/office/drawing/2014/main" id="{3EDBA194-42C8-338E-89BF-9B21C7A14E7C}"/>
              </a:ext>
            </a:extLst>
          </p:cNvPr>
          <p:cNvSpPr txBox="1"/>
          <p:nvPr/>
        </p:nvSpPr>
        <p:spPr>
          <a:xfrm>
            <a:off x="253585" y="9396570"/>
            <a:ext cx="6760531" cy="218521"/>
          </a:xfrm>
          <a:prstGeom prst="rect">
            <a:avLst/>
          </a:prstGeom>
          <a:noFill/>
        </p:spPr>
        <p:txBody>
          <a:bodyPr wrap="square" rtlCol="0">
            <a:spAutoFit/>
          </a:bodyPr>
          <a:lstStyle/>
          <a:p>
            <a:pPr algn="l" rtl="0">
              <a:lnSpc>
                <a:spcPts val="1050"/>
              </a:lnSpc>
              <a:spcBef>
                <a:spcPts val="675"/>
              </a:spcBef>
            </a:pPr>
            <a:r>
              <a:rPr lang="tl" sz="700" b="1"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Pebrero 2025    •    Para sa karagdagang impormasyon, bumisita sa: </a:t>
            </a:r>
            <a:r>
              <a:rPr lang="tl" sz="700" b="1" i="0" u="none" baseline="0" dirty="0">
                <a:solidFill>
                  <a:srgbClr val="00808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4">
                  <a:extLst>
                    <a:ext uri="{A12FA001-AC4F-418D-AE19-62706E023703}">
                      <ahyp:hlinkClr xmlns:ahyp="http://schemas.microsoft.com/office/drawing/2018/hyperlinkcolor" val="tx"/>
                    </a:ext>
                  </a:extLst>
                </a:hlinkClick>
              </a:rPr>
              <a:t>www.fns.usda.gov/sunbucks</a:t>
            </a:r>
            <a:endParaRPr lang="tl" sz="700" dirty="0">
              <a:solidFill>
                <a:srgbClr val="008080"/>
              </a:solidFill>
              <a:effectLst/>
              <a:latin typeface="Arial" panose="020B0604020202020204" pitchFamily="34" charset="0"/>
            </a:endParaRPr>
          </a:p>
        </p:txBody>
      </p:sp>
      <p:sp>
        <p:nvSpPr>
          <p:cNvPr id="27" name="TextBox 26">
            <a:extLst>
              <a:ext uri="{FF2B5EF4-FFF2-40B4-BE49-F238E27FC236}">
                <a16:creationId xmlns:a16="http://schemas.microsoft.com/office/drawing/2014/main" id="{F329A7A5-5592-069C-47FB-F35FCC26FE70}"/>
              </a:ext>
            </a:extLst>
          </p:cNvPr>
          <p:cNvSpPr txBox="1"/>
          <p:nvPr/>
        </p:nvSpPr>
        <p:spPr>
          <a:xfrm>
            <a:off x="253585" y="9597292"/>
            <a:ext cx="7161976" cy="218521"/>
          </a:xfrm>
          <a:prstGeom prst="rect">
            <a:avLst/>
          </a:prstGeom>
          <a:noFill/>
        </p:spPr>
        <p:txBody>
          <a:bodyPr wrap="square" rtlCol="0">
            <a:spAutoFit/>
          </a:bodyPr>
          <a:lstStyle/>
          <a:p>
            <a:pPr algn="l" rtl="0">
              <a:lnSpc>
                <a:spcPts val="1050"/>
              </a:lnSpc>
              <a:spcBef>
                <a:spcPts val="675"/>
              </a:spcBef>
            </a:pPr>
            <a:r>
              <a:rPr lang="tl" sz="700" b="0" i="0" u="none" baseline="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Ang </a:t>
            </a:r>
            <a:r>
              <a:rPr lang="tl" sz="700" b="1" i="0" u="none" baseline="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[ilagay ang pangalan ng programa ng Estado] </a:t>
            </a:r>
            <a:r>
              <a:rPr lang="tl" sz="700" b="0" i="0" u="none" baseline="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ay ginawang posible sa pamamagitan ng pagpopondo mula sa Kagawaran ng Agrikultura ng Estados Unidos, Serbisyo sa Pagkain at Nutrisyon.</a:t>
            </a:r>
          </a:p>
        </p:txBody>
      </p:sp>
      <p:sp>
        <p:nvSpPr>
          <p:cNvPr id="32" name="Slide Number Placeholder 5">
            <a:extLst>
              <a:ext uri="{FF2B5EF4-FFF2-40B4-BE49-F238E27FC236}">
                <a16:creationId xmlns:a16="http://schemas.microsoft.com/office/drawing/2014/main" id="{5B25E6CC-1668-850F-172E-85FEA786DCE5}"/>
              </a:ext>
            </a:extLst>
          </p:cNvPr>
          <p:cNvSpPr txBox="1">
            <a:spLocks/>
          </p:cNvSpPr>
          <p:nvPr/>
        </p:nvSpPr>
        <p:spPr>
          <a:xfrm>
            <a:off x="7074920" y="9424324"/>
            <a:ext cx="427696" cy="218521"/>
          </a:xfrm>
          <a:prstGeom prst="rect">
            <a:avLst/>
          </a:prstGeom>
        </p:spPr>
        <p:txBody>
          <a:bodyPr/>
          <a:lstStyle>
            <a:defPPr>
              <a:defRPr lang="tl"/>
            </a:defPPr>
            <a:lvl1pPr marL="0" algn="l" defTabSz="457200" rtl="0" eaLnBrk="1" latinLnBrk="0" hangingPunct="1">
              <a:defRPr sz="1800" kern="1200">
                <a:solidFill>
                  <a:schemeClr val="bg1">
                    <a:lumMod val="6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r>
              <a:rPr lang="tl" sz="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a:t>
            </a:r>
          </a:p>
        </p:txBody>
      </p:sp>
    </p:spTree>
    <p:extLst>
      <p:ext uri="{BB962C8B-B14F-4D97-AF65-F5344CB8AC3E}">
        <p14:creationId xmlns:p14="http://schemas.microsoft.com/office/powerpoint/2010/main" val="2754049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9F6632-4D02-168B-46A5-9A46849D62E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4659" y="228519"/>
            <a:ext cx="770242" cy="396417"/>
          </a:xfrm>
          <a:prstGeom prst="rect">
            <a:avLst/>
          </a:prstGeom>
        </p:spPr>
      </p:pic>
      <p:cxnSp>
        <p:nvCxnSpPr>
          <p:cNvPr id="2" name="Straight Connector 1">
            <a:extLst>
              <a:ext uri="{FF2B5EF4-FFF2-40B4-BE49-F238E27FC236}">
                <a16:creationId xmlns:a16="http://schemas.microsoft.com/office/drawing/2014/main" id="{89DAF893-6D1F-BE4A-7778-440663ECCC54}"/>
              </a:ext>
              <a:ext uri="{C183D7F6-B498-43B3-948B-1728B52AA6E4}">
                <adec:decorative xmlns:adec="http://schemas.microsoft.com/office/drawing/2017/decorative" val="1"/>
              </a:ext>
            </a:extLst>
          </p:cNvPr>
          <p:cNvCxnSpPr>
            <a:cxnSpLocks/>
          </p:cNvCxnSpPr>
          <p:nvPr/>
        </p:nvCxnSpPr>
        <p:spPr>
          <a:xfrm>
            <a:off x="317405" y="1428117"/>
            <a:ext cx="4941811"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6" name="Title 15">
            <a:extLst>
              <a:ext uri="{FF2B5EF4-FFF2-40B4-BE49-F238E27FC236}">
                <a16:creationId xmlns:a16="http://schemas.microsoft.com/office/drawing/2014/main" id="{9E6CEF68-B444-5872-E22A-479E8A99C7E3}"/>
              </a:ext>
            </a:extLst>
          </p:cNvPr>
          <p:cNvSpPr>
            <a:spLocks noGrp="1"/>
          </p:cNvSpPr>
          <p:nvPr>
            <p:ph type="title" idx="4294967295"/>
          </p:nvPr>
        </p:nvSpPr>
        <p:spPr>
          <a:xfrm>
            <a:off x="231819" y="1463908"/>
            <a:ext cx="4941810" cy="773276"/>
          </a:xfrm>
        </p:spPr>
        <p:txBody>
          <a:bodyPr>
            <a:normAutofit fontScale="90000"/>
          </a:bodyPr>
          <a:lstStyle/>
          <a:p>
            <a:pPr algn="l" rtl="0" eaLnBrk="1" latinLnBrk="0" hangingPunct="1">
              <a:lnSpc>
                <a:spcPct val="100000"/>
              </a:lnSpc>
            </a:pPr>
            <a:r>
              <a:rPr lang="tl" sz="1800" b="1" i="0" u="none" kern="1200" baseline="0" dirty="0">
                <a:solidFill>
                  <a:srgbClr val="008080"/>
                </a:solidFill>
                <a:effectLst/>
                <a:ea typeface="+mn-ea"/>
                <a:sym typeface="+mn-sym"/>
              </a:rPr>
              <a:t>Paano ko itatala ang aking anak sa [SUN Bucks/</a:t>
            </a:r>
            <a:br>
              <a:rPr lang="tl" sz="1800" b="1" i="0" u="none" kern="1200" baseline="0" dirty="0">
                <a:solidFill>
                  <a:srgbClr val="008080"/>
                </a:solidFill>
                <a:effectLst/>
                <a:ea typeface="+mn-ea"/>
                <a:sym typeface="+mn-sym"/>
              </a:rPr>
            </a:br>
            <a:r>
              <a:rPr lang="tl" sz="1800" b="1" i="0" u="none" kern="1200" baseline="0" dirty="0">
                <a:solidFill>
                  <a:srgbClr val="008080"/>
                </a:solidFill>
                <a:effectLst/>
                <a:ea typeface="+mn-ea"/>
                <a:sym typeface="+mn-sym"/>
              </a:rPr>
              <a:t>Summer EBT]?</a:t>
            </a:r>
            <a:endParaRPr lang="tl" dirty="0"/>
          </a:p>
        </p:txBody>
      </p:sp>
      <p:sp>
        <p:nvSpPr>
          <p:cNvPr id="7" name="TextBox 6">
            <a:extLst>
              <a:ext uri="{FF2B5EF4-FFF2-40B4-BE49-F238E27FC236}">
                <a16:creationId xmlns:a16="http://schemas.microsoft.com/office/drawing/2014/main" id="{5BED1D1E-B876-2938-97B9-37D464D488AC}"/>
              </a:ext>
            </a:extLst>
          </p:cNvPr>
          <p:cNvSpPr txBox="1"/>
          <p:nvPr/>
        </p:nvSpPr>
        <p:spPr>
          <a:xfrm>
            <a:off x="242435" y="2225152"/>
            <a:ext cx="5058228" cy="4447371"/>
          </a:xfrm>
          <a:prstGeom prst="rect">
            <a:avLst/>
          </a:prstGeom>
          <a:noFill/>
        </p:spPr>
        <p:txBody>
          <a:bodyPr wrap="square" rtlCol="0">
            <a:spAutoFit/>
          </a:bodyPr>
          <a:lstStyle/>
          <a:p>
            <a:pPr algn="l" rtl="0">
              <a:spcBef>
                <a:spcPts val="675"/>
              </a:spcBef>
            </a:pP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Maraming pamilya ang awtomatikong makakukuha ng </a:t>
            </a:r>
            <a:r>
              <a:rPr lang="tl" sz="1100" b="1"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[SUN Bucks/Summer EBT] </a:t>
            </a: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kung sila ay nakakukuha ng ibang mga benepisyo, ngunit ang ilang pamilya ay maaaring kailangang mag-apply.</a:t>
            </a:r>
          </a:p>
          <a:p>
            <a:pPr algn="l" rtl="0">
              <a:spcBef>
                <a:spcPts val="675"/>
              </a:spcBef>
            </a:pPr>
            <a:r>
              <a:rPr lang="tl" sz="1400" b="1" i="0" u="none" baseline="0" dirty="0">
                <a:solidFill>
                  <a:srgbClr val="00808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Kailangan ko bang kumpletuhin ang isang aplikasyon?</a:t>
            </a:r>
          </a:p>
          <a:p>
            <a:pPr algn="l" rtl="0">
              <a:spcBef>
                <a:spcPts val="675"/>
              </a:spcBef>
            </a:pP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Kung ang iyong sambahayan ay lumalahok na sa </a:t>
            </a:r>
            <a:r>
              <a:rPr lang="tl" sz="1100" b="1"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[baguhin:  SNAP, FDPIR, TANF, atbp.]</a:t>
            </a: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ang iyong anak ay awtomatikong itatala sa</a:t>
            </a:r>
            <a:r>
              <a:rPr lang="tl" sz="1100" b="1"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[SUN Bucks/Summer EBT]</a:t>
            </a: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r>
              <a:rPr lang="tl" sz="1100" b="1" i="0" u="none" baseline="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Hindi mo kailangang kumpletuhin ang isang aplikasyon.Ikaw ay </a:t>
            </a:r>
            <a:r>
              <a:rPr lang="tl" sz="1100" b="1"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[baguhin: hal., makakukuha ng kard sa koreo, o ang pera ay idaragdag sa iyong SNAP/WIC kard sa EBT]</a:t>
            </a: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.Abangan ang </a:t>
            </a:r>
            <a:r>
              <a:rPr lang="tl" sz="1100" b="1"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[baguhin: hal., kard sa koreo/dagdag na mga benepisyo sa iyong kard]</a:t>
            </a: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p>
          <a:p>
            <a:pPr algn="l" rtl="0">
              <a:spcBef>
                <a:spcPts val="675"/>
              </a:spcBef>
            </a:pP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Kung ikaw ay hindi awtomatikong nakatala at naniniwala na ang iyong mga anak ay karapat-dapat, maaari kang mag-apply para sa </a:t>
            </a:r>
            <a:r>
              <a:rPr lang="tl" sz="1100" b="1"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[SUN Bucks/</a:t>
            </a:r>
            <a:br>
              <a:rPr lang="tl" sz="1100" b="1"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br>
            <a:r>
              <a:rPr lang="tl" sz="1100" b="1"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Summer EBT]</a:t>
            </a: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p>
          <a:p>
            <a:pPr algn="l" rtl="0">
              <a:spcBef>
                <a:spcPts val="675"/>
              </a:spcBef>
            </a:pPr>
            <a:r>
              <a:rPr lang="tl" sz="1400" b="1" i="0" u="none" baseline="0" dirty="0">
                <a:solidFill>
                  <a:srgbClr val="00808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Paano ako mag-apply para sa [Summer EBT]?</a:t>
            </a:r>
            <a:endParaRPr lang="tl" sz="1400" b="1" dirty="0">
              <a:solidFill>
                <a:srgbClr val="008080"/>
              </a:solidFill>
              <a:effectLst/>
              <a:latin typeface="Arial" panose="020B0604020202020204" pitchFamily="34" charset="0"/>
            </a:endParaRPr>
          </a:p>
          <a:p>
            <a:pPr algn="l" rtl="0">
              <a:spcBef>
                <a:spcPts val="675"/>
              </a:spcBef>
            </a:pP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Mag-click dito upang mag-apply: </a:t>
            </a:r>
            <a:r>
              <a:rPr lang="tl" sz="1100" b="1"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[ilagay ang link upang mag-apply para sa SUN Bucks/Summer EBT]</a:t>
            </a:r>
            <a:endParaRPr lang="tl" sz="1100" dirty="0">
              <a:solidFill>
                <a:schemeClr val="tx1">
                  <a:lumMod val="65000"/>
                  <a:lumOff val="35000"/>
                </a:schemeClr>
              </a:solidFill>
              <a:effectLst/>
              <a:latin typeface="Arial" panose="020B0604020202020204" pitchFamily="34" charset="0"/>
            </a:endParaRPr>
          </a:p>
          <a:p>
            <a:pPr algn="l" rtl="0">
              <a:spcBef>
                <a:spcPts val="675"/>
              </a:spcBef>
            </a:pP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Kapag nag-a-apply, hihilingin sa iyo na ibigay ang pangalan, paaralan, petsa ng kapanganakan, address ng iyong anak, at</a:t>
            </a:r>
            <a:r>
              <a:rPr lang="tl" sz="1100" b="1"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[baguhin: magdagdag ng karagdagang mga detalye]</a:t>
            </a: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Hihilingin din sa iyo na iulat ang kita ng iyong sambahayan. Hindi mo kailangang ibigay ang anumang iba pang mga dokumento o impormasyon kabilang ang </a:t>
            </a:r>
            <a:r>
              <a:rPr lang="tl" sz="1100" b="1"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[baguhin: hal., numero ng social security, pahayag ng sahod]</a:t>
            </a:r>
            <a:r>
              <a:rPr lang="tl" sz="1100" b="0" i="0" u="none" baseline="0" dirty="0">
                <a:solidFill>
                  <a:schemeClr val="tx1">
                    <a:lumMod val="65000"/>
                    <a:lumOff val="35000"/>
                  </a:schemeClr>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p>
        </p:txBody>
      </p:sp>
      <p:sp>
        <p:nvSpPr>
          <p:cNvPr id="12" name="TextBox 11">
            <a:extLst>
              <a:ext uri="{FF2B5EF4-FFF2-40B4-BE49-F238E27FC236}">
                <a16:creationId xmlns:a16="http://schemas.microsoft.com/office/drawing/2014/main" id="{D7115DA8-458D-37C1-AB21-6D3466E77C75}"/>
              </a:ext>
            </a:extLst>
          </p:cNvPr>
          <p:cNvSpPr txBox="1"/>
          <p:nvPr/>
        </p:nvSpPr>
        <p:spPr>
          <a:xfrm>
            <a:off x="334657" y="6799780"/>
            <a:ext cx="7080903" cy="2281158"/>
          </a:xfrm>
          <a:prstGeom prst="rect">
            <a:avLst/>
          </a:prstGeom>
          <a:solidFill>
            <a:srgbClr val="FEF4DE"/>
          </a:solidFill>
          <a:ln>
            <a:noFill/>
          </a:ln>
        </p:spPr>
        <p:txBody>
          <a:bodyPr wrap="square" lIns="182880" tIns="182880" rIns="274320" bIns="182880" rtlCol="0">
            <a:spAutoFit/>
          </a:bodyPr>
          <a:lstStyle/>
          <a:p>
            <a:pPr algn="l" rtl="0">
              <a:spcBef>
                <a:spcPts val="675"/>
              </a:spcBef>
            </a:pPr>
            <a:r>
              <a:rPr lang="tl" sz="1100" b="1" i="0" u="none" baseline="0" dirty="0">
                <a:solidFill>
                  <a:srgbClr val="BD4914"/>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Upang mag-apply o malaman kung ano ang mayroon para sa iyong pamilya:</a:t>
            </a:r>
            <a:endParaRPr lang="tl" sz="1100" dirty="0">
              <a:solidFill>
                <a:srgbClr val="BD4914"/>
              </a:solidFill>
              <a:effectLst/>
              <a:latin typeface="Arial" panose="020B0604020202020204" pitchFamily="34" charset="0"/>
            </a:endParaRPr>
          </a:p>
          <a:p>
            <a:pPr algn="l" rtl="0">
              <a:spcBef>
                <a:spcPts val="675"/>
              </a:spcBef>
            </a:pPr>
            <a:r>
              <a:rPr lang="tl" sz="1100" b="0"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I-scan ang QR code gamit ang camera ng telepono upang mag-apply online. </a:t>
            </a:r>
            <a:r>
              <a:rPr lang="tl" sz="1100" b="1"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[QR CODE] </a:t>
            </a:r>
            <a:endParaRPr lang="tl" sz="1100" dirty="0">
              <a:effectLst/>
              <a:latin typeface="Arial" panose="020B0604020202020204" pitchFamily="34" charset="0"/>
            </a:endParaRPr>
          </a:p>
          <a:p>
            <a:pPr algn="l" rtl="0">
              <a:spcBef>
                <a:spcPts val="675"/>
              </a:spcBef>
            </a:pPr>
            <a:r>
              <a:rPr lang="tl" sz="1100" b="1"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[WEBSITE]</a:t>
            </a:r>
            <a:endParaRPr lang="tl" sz="1100" dirty="0">
              <a:effectLst/>
              <a:latin typeface="Arial" panose="020B0604020202020204" pitchFamily="34" charset="0"/>
            </a:endParaRPr>
          </a:p>
          <a:p>
            <a:pPr algn="l" rtl="0">
              <a:spcBef>
                <a:spcPts val="675"/>
              </a:spcBef>
            </a:pPr>
            <a:r>
              <a:rPr lang="tl" sz="1100" b="1"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[NUMERO SA TELEPONO]</a:t>
            </a:r>
            <a:endParaRPr lang="tl" sz="1100" dirty="0">
              <a:effectLst/>
              <a:latin typeface="Arial" panose="020B0604020202020204" pitchFamily="34" charset="0"/>
            </a:endParaRPr>
          </a:p>
          <a:p>
            <a:pPr algn="l" rtl="0">
              <a:spcBef>
                <a:spcPts val="675"/>
              </a:spcBef>
            </a:pPr>
            <a:r>
              <a:rPr lang="tl" sz="1100" b="1"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[MAILING ADDRESS O NUMERO NG FAX UPANG IPADALA ANG PAPEL NA APLIKASYON SA]</a:t>
            </a:r>
            <a:endParaRPr lang="tl" sz="1100" dirty="0">
              <a:effectLst/>
              <a:latin typeface="Arial" panose="020B0604020202020204" pitchFamily="34" charset="0"/>
            </a:endParaRPr>
          </a:p>
          <a:p>
            <a:pPr algn="l" rtl="0">
              <a:spcBef>
                <a:spcPts val="675"/>
              </a:spcBef>
            </a:pPr>
            <a:r>
              <a:rPr lang="tl" sz="1100" b="0"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Kumuha ng aplikasyong papel: </a:t>
            </a:r>
            <a:r>
              <a:rPr lang="tl" sz="1100" b="1"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[WEBSITE]</a:t>
            </a:r>
            <a:endParaRPr lang="tl" sz="1100" dirty="0">
              <a:effectLst/>
              <a:latin typeface="Arial" panose="020B0604020202020204" pitchFamily="34" charset="0"/>
            </a:endParaRPr>
          </a:p>
          <a:p>
            <a:pPr algn="l" rtl="0">
              <a:spcBef>
                <a:spcPts val="675"/>
              </a:spcBef>
            </a:pPr>
            <a:r>
              <a:rPr lang="tl" sz="1100" b="0"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Mag-apply sa personal:</a:t>
            </a:r>
            <a:r>
              <a:rPr lang="tl" sz="1100" b="1"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[ILAGAY KUNG SAAN MAAARING PUMUNTA ANG MGA TAO UPANG MAG-APPLY NANG PERSONAL]</a:t>
            </a:r>
            <a:endParaRPr lang="tl" sz="1100" dirty="0">
              <a:effectLst/>
              <a:latin typeface="Arial" panose="020B0604020202020204" pitchFamily="34" charset="0"/>
            </a:endParaRPr>
          </a:p>
        </p:txBody>
      </p:sp>
      <p:sp>
        <p:nvSpPr>
          <p:cNvPr id="17" name="TextBox 16">
            <a:extLst>
              <a:ext uri="{FF2B5EF4-FFF2-40B4-BE49-F238E27FC236}">
                <a16:creationId xmlns:a16="http://schemas.microsoft.com/office/drawing/2014/main" id="{A2102B9B-5957-7434-1720-C44464B40B74}"/>
              </a:ext>
            </a:extLst>
          </p:cNvPr>
          <p:cNvSpPr txBox="1"/>
          <p:nvPr/>
        </p:nvSpPr>
        <p:spPr>
          <a:xfrm>
            <a:off x="253585" y="9396570"/>
            <a:ext cx="6760531" cy="218521"/>
          </a:xfrm>
          <a:prstGeom prst="rect">
            <a:avLst/>
          </a:prstGeom>
          <a:noFill/>
        </p:spPr>
        <p:txBody>
          <a:bodyPr wrap="square" rtlCol="0">
            <a:spAutoFit/>
          </a:bodyPr>
          <a:lstStyle/>
          <a:p>
            <a:pPr algn="l" rtl="0">
              <a:lnSpc>
                <a:spcPts val="1050"/>
              </a:lnSpc>
              <a:spcBef>
                <a:spcPts val="675"/>
              </a:spcBef>
            </a:pPr>
            <a:r>
              <a:rPr lang="tl" sz="700" b="1"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Pebrero 2025    •    Para sa karagdagang impormasyon, bumisita sa: </a:t>
            </a:r>
            <a:r>
              <a:rPr lang="tl" sz="700" b="1" i="0" u="none" baseline="0" dirty="0">
                <a:solidFill>
                  <a:srgbClr val="00808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4">
                  <a:extLst>
                    <a:ext uri="{A12FA001-AC4F-418D-AE19-62706E023703}">
                      <ahyp:hlinkClr xmlns:ahyp="http://schemas.microsoft.com/office/drawing/2018/hyperlinkcolor" val="tx"/>
                    </a:ext>
                  </a:extLst>
                </a:hlinkClick>
              </a:rPr>
              <a:t>www.fns.usda.gov/sunbucks</a:t>
            </a:r>
            <a:endParaRPr lang="tl" sz="700" dirty="0">
              <a:solidFill>
                <a:srgbClr val="008080"/>
              </a:solidFill>
              <a:effectLst/>
              <a:latin typeface="Arial" panose="020B0604020202020204" pitchFamily="34" charset="0"/>
            </a:endParaRPr>
          </a:p>
        </p:txBody>
      </p:sp>
      <p:sp>
        <p:nvSpPr>
          <p:cNvPr id="21" name="TextBox 20">
            <a:extLst>
              <a:ext uri="{FF2B5EF4-FFF2-40B4-BE49-F238E27FC236}">
                <a16:creationId xmlns:a16="http://schemas.microsoft.com/office/drawing/2014/main" id="{B7DC8CF1-46FC-99E9-6F77-8169FB50A82C}"/>
              </a:ext>
            </a:extLst>
          </p:cNvPr>
          <p:cNvSpPr txBox="1"/>
          <p:nvPr/>
        </p:nvSpPr>
        <p:spPr>
          <a:xfrm>
            <a:off x="253585" y="9597292"/>
            <a:ext cx="7161976" cy="218521"/>
          </a:xfrm>
          <a:prstGeom prst="rect">
            <a:avLst/>
          </a:prstGeom>
          <a:noFill/>
        </p:spPr>
        <p:txBody>
          <a:bodyPr wrap="square" rtlCol="0">
            <a:spAutoFit/>
          </a:bodyPr>
          <a:lstStyle/>
          <a:p>
            <a:pPr algn="l" rtl="0">
              <a:lnSpc>
                <a:spcPts val="1050"/>
              </a:lnSpc>
              <a:spcBef>
                <a:spcPts val="675"/>
              </a:spcBef>
            </a:pPr>
            <a:r>
              <a:rPr lang="tl" sz="700" b="0"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Ang </a:t>
            </a:r>
            <a:r>
              <a:rPr lang="tl" sz="700" b="1"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[ilagay ang pangalan ng programa ng Estado] </a:t>
            </a:r>
            <a:r>
              <a:rPr lang="tl" sz="700" b="0"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ay ginawang posible sa pamamagitan ng pagpopondo mula sa Kagawaran ng Agrikultura ng Estados Unidos, Serbisyo sa Pagkain at Nutrisyon.</a:t>
            </a:r>
          </a:p>
        </p:txBody>
      </p:sp>
      <p:sp>
        <p:nvSpPr>
          <p:cNvPr id="8" name="Slide Number Placeholder 5">
            <a:extLst>
              <a:ext uri="{FF2B5EF4-FFF2-40B4-BE49-F238E27FC236}">
                <a16:creationId xmlns:a16="http://schemas.microsoft.com/office/drawing/2014/main" id="{DC0CEBBF-9263-FB89-725A-7AF8A736EDDD}"/>
              </a:ext>
            </a:extLst>
          </p:cNvPr>
          <p:cNvSpPr txBox="1">
            <a:spLocks/>
          </p:cNvSpPr>
          <p:nvPr/>
        </p:nvSpPr>
        <p:spPr>
          <a:xfrm>
            <a:off x="7074920" y="9424324"/>
            <a:ext cx="427696" cy="218521"/>
          </a:xfrm>
          <a:prstGeom prst="rect">
            <a:avLst/>
          </a:prstGeom>
        </p:spPr>
        <p:txBody>
          <a:bodyPr/>
          <a:lstStyle>
            <a:defPPr>
              <a:defRPr lang="tl"/>
            </a:defPPr>
            <a:lvl1pPr marL="0" algn="l" defTabSz="457200" rtl="0" eaLnBrk="1" latinLnBrk="0" hangingPunct="1">
              <a:defRPr sz="1800" kern="1200">
                <a:solidFill>
                  <a:schemeClr val="bg1">
                    <a:lumMod val="6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r>
              <a:rPr lang="tl" sz="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2</a:t>
            </a:r>
          </a:p>
        </p:txBody>
      </p:sp>
    </p:spTree>
    <p:extLst>
      <p:ext uri="{BB962C8B-B14F-4D97-AF65-F5344CB8AC3E}">
        <p14:creationId xmlns:p14="http://schemas.microsoft.com/office/powerpoint/2010/main" val="11467543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EA5F15B49BBD46BAD24569EAF4F923" ma:contentTypeVersion="38" ma:contentTypeDescription="Create a new document." ma:contentTypeScope="" ma:versionID="5ff3c6d95fa2e7171dc62cc4efd5a51f">
  <xsd:schema xmlns:xsd="http://www.w3.org/2001/XMLSchema" xmlns:xs="http://www.w3.org/2001/XMLSchema" xmlns:p="http://schemas.microsoft.com/office/2006/metadata/properties" xmlns:ns2="eb9ed168-19c8-4633-a1ec-ec6df6c71bf0" xmlns:ns3="2cbf940b-6aba-4986-a9fb-a77064a2dcb6" xmlns:ns4="73fb875a-8af9-4255-b008-0995492d31cd" targetNamespace="http://schemas.microsoft.com/office/2006/metadata/properties" ma:root="true" ma:fieldsID="9dc678e94515cd8d8f9fb1eadbf41bef" ns2:_="" ns3:_="" ns4:_="">
    <xsd:import namespace="eb9ed168-19c8-4633-a1ec-ec6df6c71bf0"/>
    <xsd:import namespace="2cbf940b-6aba-4986-a9fb-a77064a2dcb6"/>
    <xsd:import namespace="73fb875a-8af9-4255-b008-0995492d31cd"/>
    <xsd:element name="properties">
      <xsd:complexType>
        <xsd:sequence>
          <xsd:element name="documentManagement">
            <xsd:complexType>
              <xsd:all>
                <xsd:element ref="ns2:Status" minOccurs="0"/>
                <xsd:element ref="ns2:DocumentType"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EmailsSent" minOccurs="0"/>
                <xsd:element ref="ns2:OpenRate" minOccurs="0"/>
                <xsd:element ref="ns2:ClicktoOpenRate" minOccurs="0"/>
                <xsd:element ref="ns2:UnsubscribeRate" minOccurs="0"/>
                <xsd:element ref="ns2:Region" minOccurs="0"/>
                <xsd:element ref="ns2:OriginallyCreated" minOccurs="0"/>
                <xsd:element ref="ns2:ztdy" minOccurs="0"/>
                <xsd:element ref="ns2:ItemID" minOccurs="0"/>
                <xsd:element ref="ns2:LastModified" minOccurs="0"/>
                <xsd:element ref="ns2:Type2" minOccurs="0"/>
                <xsd:element ref="ns2:MediaLengthInSeconds" minOccurs="0"/>
                <xsd:element ref="ns3:_dlc_DocId" minOccurs="0"/>
                <xsd:element ref="ns3:_dlc_DocIdUrl" minOccurs="0"/>
                <xsd:element ref="ns3:_dlc_DocIdPersistId" minOccurs="0"/>
                <xsd:element ref="ns2:FileType" minOccurs="0"/>
                <xsd:element ref="ns2:ProgramArea" minOccurs="0"/>
                <xsd:element ref="ns2:lcf76f155ced4ddcb4097134ff3c332f" minOccurs="0"/>
                <xsd:element ref="ns4:TaxCatchAll" minOccurs="0"/>
                <xsd:element ref="ns2:MediaServiceObjectDetectorVersions" minOccurs="0"/>
                <xsd:element ref="ns2:MediaServiceSearchProperties" minOccurs="0"/>
                <xsd:element ref="ns3:TaxKeywordTaxHTField" minOccurs="0"/>
                <xsd:element ref="ns2:lf72238c114b404fb1a75ce5a3e1294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9ed168-19c8-4633-a1ec-ec6df6c71bf0" elementFormDefault="qualified">
    <xsd:import namespace="http://schemas.microsoft.com/office/2006/documentManagement/types"/>
    <xsd:import namespace="http://schemas.microsoft.com/office/infopath/2007/PartnerControls"/>
    <xsd:element name="Status" ma:index="2" nillable="true" ma:displayName="Status" ma:default="DRAFT" ma:format="Dropdown" ma:internalName="Status">
      <xsd:simpleType>
        <xsd:union memberTypes="dms:Text">
          <xsd:simpleType>
            <xsd:restriction base="dms:Choice">
              <xsd:enumeration value="FINAL"/>
              <xsd:enumeration value="DRAFT"/>
              <xsd:enumeration value="WITHDRAWN"/>
              <xsd:enumeration value="Ready for Review"/>
            </xsd:restriction>
          </xsd:simpleType>
        </xsd:union>
      </xsd:simpleType>
    </xsd:element>
    <xsd:element name="DocumentType" ma:index="3" nillable="true" ma:displayName="Document Type" ma:format="Dropdown" ma:internalName="DocumentType">
      <xsd:simpleType>
        <xsd:union memberTypes="dms:Text">
          <xsd:simpleType>
            <xsd:restriction base="dms:Choice">
              <xsd:enumeration value="Speech"/>
              <xsd:enumeration value="Interview Briefing"/>
              <xsd:enumeration value="Resource"/>
              <xsd:enumeration value="Procedural"/>
            </xsd:restriction>
          </xsd:simpleType>
        </xsd:un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OCR" ma:index="18" nillable="true" ma:displayName="Extracted Text" ma:hidden="true" ma:internalName="MediaServiceOCR" ma:readOnly="true">
      <xsd:simpleType>
        <xsd:restriction base="dms:Note"/>
      </xsd:simpleType>
    </xsd:element>
    <xsd:element name="EmailsSent" ma:index="20" nillable="true" ma:displayName="Emails Sent" ma:decimals="0" ma:format="Dropdown" ma:internalName="EmailsSent" ma:percentage="FALSE">
      <xsd:simpleType>
        <xsd:restriction base="dms:Number"/>
      </xsd:simpleType>
    </xsd:element>
    <xsd:element name="OpenRate" ma:index="21" nillable="true" ma:displayName="Open Rate" ma:format="Dropdown" ma:internalName="OpenRate" ma:percentage="TRUE">
      <xsd:simpleType>
        <xsd:restriction base="dms:Number"/>
      </xsd:simpleType>
    </xsd:element>
    <xsd:element name="ClicktoOpenRate" ma:index="22" nillable="true" ma:displayName="Click to Open Rate" ma:format="Dropdown" ma:internalName="ClicktoOpenRate" ma:percentage="TRUE">
      <xsd:simpleType>
        <xsd:restriction base="dms:Number"/>
      </xsd:simpleType>
    </xsd:element>
    <xsd:element name="UnsubscribeRate" ma:index="23" nillable="true" ma:displayName="Unsubscribe Rate" ma:format="Dropdown" ma:internalName="UnsubscribeRate" ma:percentage="TRUE">
      <xsd:simpleType>
        <xsd:restriction base="dms:Number"/>
      </xsd:simpleType>
    </xsd:element>
    <xsd:element name="Region" ma:index="24" nillable="true" ma:displayName="Region" ma:format="Dropdown" ma:internalName="Region">
      <xsd:simpleType>
        <xsd:restriction base="dms:Text">
          <xsd:maxLength value="255"/>
        </xsd:restriction>
      </xsd:simpleType>
    </xsd:element>
    <xsd:element name="OriginallyCreated" ma:index="25" nillable="true" ma:displayName="Originally Created" ma:format="DateOnly" ma:internalName="OriginallyCreated">
      <xsd:simpleType>
        <xsd:restriction base="dms:DateTime"/>
      </xsd:simpleType>
    </xsd:element>
    <xsd:element name="ztdy" ma:index="26" nillable="true" ma:displayName="Last Updated" ma:internalName="ztdy">
      <xsd:simpleType>
        <xsd:restriction base="dms:DateTime"/>
      </xsd:simpleType>
    </xsd:element>
    <xsd:element name="ItemID" ma:index="27" nillable="true" ma:displayName="ItemID" ma:decimals="0" ma:description="This column matches documents saved on SharePoint to their associated record in COMPASS" ma:format="Dropdown" ma:internalName="ItemID" ma:percentage="FALSE">
      <xsd:simpleType>
        <xsd:restriction base="dms:Number"/>
      </xsd:simpleType>
    </xsd:element>
    <xsd:element name="LastModified" ma:index="28" nillable="true" ma:displayName="Last Modified" ma:default="[today]" ma:format="DateTime" ma:internalName="LastModified">
      <xsd:simpleType>
        <xsd:restriction base="dms:DateTime"/>
      </xsd:simpleType>
    </xsd:element>
    <xsd:element name="Type2" ma:index="29" nillable="true" ma:displayName="Type 2" ma:description="Type of briefing" ma:format="Dropdown" ma:internalName="Type2">
      <xsd:simpleType>
        <xsd:union memberTypes="dms:Text">
          <xsd:simpleType>
            <xsd:restriction base="dms:Choice">
              <xsd:enumeration value="Interview"/>
              <xsd:enumeration value="Speech"/>
              <xsd:enumeration value="Talking Points"/>
            </xsd:restriction>
          </xsd:simpleType>
        </xsd:union>
      </xsd:simpleType>
    </xsd:element>
    <xsd:element name="MediaLengthInSeconds" ma:index="30" nillable="true" ma:displayName="MediaLengthInSeconds" ma:hidden="true" ma:internalName="MediaLengthInSeconds" ma:readOnly="true">
      <xsd:simpleType>
        <xsd:restriction base="dms:Unknown"/>
      </xsd:simpleType>
    </xsd:element>
    <xsd:element name="FileType" ma:index="34" nillable="true" ma:displayName="File Type" ma:format="Dropdown" ma:internalName="FileType">
      <xsd:simpleType>
        <xsd:restriction base="dms:Choice">
          <xsd:enumeration value="Communications Plan"/>
          <xsd:enumeration value="Press Release"/>
          <xsd:enumeration value="Blog"/>
          <xsd:enumeration value="Social Media Content"/>
          <xsd:enumeration value="Talking Points"/>
          <xsd:enumeration value="Questions and Answers"/>
          <xsd:enumeration value="Source Material"/>
          <xsd:enumeration value="Infographic"/>
          <xsd:enumeration value="Background"/>
        </xsd:restriction>
      </xsd:simpleType>
    </xsd:element>
    <xsd:element name="ProgramArea" ma:index="35" nillable="true" ma:displayName="Program Area" ma:format="Dropdown" ma:internalName="ProgramArea">
      <xsd:simpleType>
        <xsd:restriction base="dms:Choice">
          <xsd:enumeration value="SNAP"/>
          <xsd:enumeration value="CN"/>
          <xsd:enumeration value="CNPP"/>
          <xsd:enumeration value="SNAS"/>
          <xsd:enumeration value="Agency"/>
          <xsd:enumeration value="Mission Area"/>
          <xsd:enumeration value="Department"/>
        </xsd:restriction>
      </xsd:simpleType>
    </xsd:element>
    <xsd:element name="lcf76f155ced4ddcb4097134ff3c332f" ma:index="37"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9" nillable="true" ma:displayName="MediaServiceObjectDetectorVersions" ma:hidden="true" ma:indexed="true" ma:internalName="MediaServiceObjectDetectorVersions" ma:readOnly="true">
      <xsd:simpleType>
        <xsd:restriction base="dms:Text"/>
      </xsd:simpleType>
    </xsd:element>
    <xsd:element name="MediaServiceSearchProperties" ma:index="40" nillable="true" ma:displayName="MediaServiceSearchProperties" ma:hidden="true" ma:internalName="MediaServiceSearchProperties" ma:readOnly="true">
      <xsd:simpleType>
        <xsd:restriction base="dms:Note"/>
      </xsd:simpleType>
    </xsd:element>
    <xsd:element name="lf72238c114b404fb1a75ce5a3e1294c" ma:index="44" nillable="true" ma:taxonomy="true" ma:internalName="lf72238c114b404fb1a75ce5a3e1294c" ma:taxonomyFieldName="Portfolio" ma:displayName="Portfolio" ma:default="" ma:fieldId="{5f72238c-114b-404f-b1a7-5ce5a3e1294c}" ma:sspId="8ff62593-b918-4deb-ac08-0d74ac0cc7e6" ma:termSetId="db8b019d-5474-42da-9c3a-c726b894899f"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bf940b-6aba-4986-a9fb-a77064a2dcb6"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element name="_dlc_DocId" ma:index="31" nillable="true" ma:displayName="Document ID Value" ma:description="The value of the document ID assigned to this item." ma:indexed="true" ma:internalName="_dlc_DocId" ma:readOnly="true">
      <xsd:simpleType>
        <xsd:restriction base="dms:Text"/>
      </xsd:simpleType>
    </xsd:element>
    <xsd:element name="_dlc_DocIdUrl" ma:index="3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3" nillable="true" ma:displayName="Persist ID" ma:description="Keep ID on add." ma:hidden="true" ma:internalName="_dlc_DocIdPersistId" ma:readOnly="true">
      <xsd:simpleType>
        <xsd:restriction base="dms:Boolean"/>
      </xsd:simpleType>
    </xsd:element>
    <xsd:element name="TaxKeywordTaxHTField" ma:index="42" nillable="true" ma:taxonomy="true" ma:internalName="TaxKeywordTaxHTField" ma:taxonomyFieldName="TaxKeyword" ma:displayName="Enterprise Keywords" ma:readOnly="false" ma:fieldId="{23f27201-bee3-471e-b2e7-b64fd8b7ca38}" ma:taxonomyMulti="true" ma:sspId="8ff62593-b918-4deb-ac08-0d74ac0cc7e6"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fb875a-8af9-4255-b008-0995492d31cd" elementFormDefault="qualified">
    <xsd:import namespace="http://schemas.microsoft.com/office/2006/documentManagement/types"/>
    <xsd:import namespace="http://schemas.microsoft.com/office/infopath/2007/PartnerControls"/>
    <xsd:element name="TaxCatchAll" ma:index="38" nillable="true" ma:displayName="Taxonomy Catch All Column" ma:hidden="true" ma:list="{d976d5e6-56e2-4da2-a596-10eabbc312ed}" ma:internalName="TaxCatchAll" ma:showField="CatchAllData" ma:web="2cbf940b-6aba-4986-a9fb-a77064a2dc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b9ed168-19c8-4633-a1ec-ec6df6c71bf0">
      <Terms xmlns="http://schemas.microsoft.com/office/infopath/2007/PartnerControls"/>
    </lcf76f155ced4ddcb4097134ff3c332f>
    <TaxCatchAll xmlns="73fb875a-8af9-4255-b008-0995492d31cd" xsi:nil="true"/>
    <LastModified xmlns="eb9ed168-19c8-4633-a1ec-ec6df6c71bf0">2025-02-05T20:22:25+00:00</LastModified>
    <OriginallyCreated xmlns="eb9ed168-19c8-4633-a1ec-ec6df6c71bf0" xsi:nil="true"/>
    <ProgramArea xmlns="eb9ed168-19c8-4633-a1ec-ec6df6c71bf0" xsi:nil="true"/>
    <Status xmlns="eb9ed168-19c8-4633-a1ec-ec6df6c71bf0">DRAFT</Status>
    <UnsubscribeRate xmlns="eb9ed168-19c8-4633-a1ec-ec6df6c71bf0" xsi:nil="true"/>
    <TaxKeywordTaxHTField xmlns="2cbf940b-6aba-4986-a9fb-a77064a2dcb6">
      <Terms xmlns="http://schemas.microsoft.com/office/infopath/2007/PartnerControls">
        <TermInfo xmlns="http://schemas.microsoft.com/office/infopath/2007/PartnerControls">
          <TermName xmlns="http://schemas.microsoft.com/office/infopath/2007/PartnerControls">SUN Bucks</TermName>
          <TermId xmlns="http://schemas.microsoft.com/office/infopath/2007/PartnerControls">11111111-1111-1111-1111-111111111111</TermId>
        </TermInfo>
        <TermInfo xmlns="http://schemas.microsoft.com/office/infopath/2007/PartnerControls">
          <TermName xmlns="http://schemas.microsoft.com/office/infopath/2007/PartnerControls">Summer EBT</TermName>
          <TermId xmlns="http://schemas.microsoft.com/office/infopath/2007/PartnerControls">11111111-1111-1111-1111-111111111111</TermId>
        </TermInfo>
      </Terms>
    </TaxKeywordTaxHTField>
    <ItemID xmlns="eb9ed168-19c8-4633-a1ec-ec6df6c71bf0" xsi:nil="true"/>
    <Region xmlns="eb9ed168-19c8-4633-a1ec-ec6df6c71bf0" xsi:nil="true"/>
    <ztdy xmlns="eb9ed168-19c8-4633-a1ec-ec6df6c71bf0" xsi:nil="true"/>
    <Type2 xmlns="eb9ed168-19c8-4633-a1ec-ec6df6c71bf0" xsi:nil="true"/>
    <OpenRate xmlns="eb9ed168-19c8-4633-a1ec-ec6df6c71bf0" xsi:nil="true"/>
    <ClicktoOpenRate xmlns="eb9ed168-19c8-4633-a1ec-ec6df6c71bf0" xsi:nil="true"/>
    <FileType xmlns="eb9ed168-19c8-4633-a1ec-ec6df6c71bf0" xsi:nil="true"/>
    <EmailsSent xmlns="eb9ed168-19c8-4633-a1ec-ec6df6c71bf0" xsi:nil="true"/>
    <lf72238c114b404fb1a75ce5a3e1294c xmlns="eb9ed168-19c8-4633-a1ec-ec6df6c71bf0">
      <Terms xmlns="http://schemas.microsoft.com/office/infopath/2007/PartnerControls"/>
    </lf72238c114b404fb1a75ce5a3e1294c>
    <DocumentType xmlns="eb9ed168-19c8-4633-a1ec-ec6df6c71bf0" xsi:nil="true"/>
    <_dlc_DocId xmlns="2cbf940b-6aba-4986-a9fb-a77064a2dcb6">6N43MEY3ZP3S-407578889-39635</_dlc_DocId>
    <_dlc_DocIdUrl xmlns="2cbf940b-6aba-4986-a9fb-a77064a2dcb6">
      <Url>https://usdagcc.sharepoint.com/sites/FNS-OPS-CommsD/_layouts/15/DocIdRedir.aspx?ID=6N43MEY3ZP3S-407578889-39635</Url>
      <Description>6N43MEY3ZP3S-407578889-39635</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ED7AE5C-A6F9-444E-BAE8-78EBEC66D6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9ed168-19c8-4633-a1ec-ec6df6c71bf0"/>
    <ds:schemaRef ds:uri="2cbf940b-6aba-4986-a9fb-a77064a2dcb6"/>
    <ds:schemaRef ds:uri="73fb875a-8af9-4255-b008-0995492d31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D5019F-6C91-417D-BE38-F9BC486F4069}">
  <ds:schemaRefs>
    <ds:schemaRef ds:uri="http://schemas.microsoft.com/sharepoint/v3/contenttype/forms"/>
  </ds:schemaRefs>
</ds:datastoreItem>
</file>

<file path=customXml/itemProps3.xml><?xml version="1.0" encoding="utf-8"?>
<ds:datastoreItem xmlns:ds="http://schemas.openxmlformats.org/officeDocument/2006/customXml" ds:itemID="{634D675D-C7A8-46A0-B20D-208DC5F9F729}">
  <ds:schemaRefs>
    <ds:schemaRef ds:uri="http://purl.org/dc/dcmitype/"/>
    <ds:schemaRef ds:uri="http://purl.org/dc/elements/1.1/"/>
    <ds:schemaRef ds:uri="http://schemas.microsoft.com/office/2006/documentManagement/types"/>
    <ds:schemaRef ds:uri="eb9ed168-19c8-4633-a1ec-ec6df6c71bf0"/>
    <ds:schemaRef ds:uri="http://www.w3.org/XML/1998/namespace"/>
    <ds:schemaRef ds:uri="http://purl.org/dc/terms/"/>
    <ds:schemaRef ds:uri="http://schemas.microsoft.com/office/infopath/2007/PartnerControls"/>
    <ds:schemaRef ds:uri="http://schemas.openxmlformats.org/package/2006/metadata/core-properties"/>
    <ds:schemaRef ds:uri="73fb875a-8af9-4255-b008-0995492d31cd"/>
    <ds:schemaRef ds:uri="2cbf940b-6aba-4986-a9fb-a77064a2dcb6"/>
    <ds:schemaRef ds:uri="http://schemas.microsoft.com/office/2006/metadata/properties"/>
  </ds:schemaRefs>
</ds:datastoreItem>
</file>

<file path=customXml/itemProps4.xml><?xml version="1.0" encoding="utf-8"?>
<ds:datastoreItem xmlns:ds="http://schemas.openxmlformats.org/officeDocument/2006/customXml" ds:itemID="{B5284E47-1A86-4C4D-ABAF-3F821F16106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1393</TotalTime>
  <Words>839</Words>
  <Application>Microsoft Office PowerPoint</Application>
  <PresentationFormat>Custom</PresentationFormat>
  <Paragraphs>32</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Office Theme</vt:lpstr>
      <vt:lpstr>Alamin Kung Paano Makatutulong ang [SUN Bucks /Summer EBT] sa Iyong Pamilya!</vt:lpstr>
      <vt:lpstr>Paano ko itatala ang aking anak sa [SUN Bucks/ Summer EBT]?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Alamin Kung Paano Makatutulong ang [SUN Bucks /Summer EBT] sa Iyong Pamilya!</dc:title>
  <dc:subject/>
  <dc:creator>USDA Food and Nutrition Service</dc:creator>
  <cp:keywords>SUN Bucks ; Summer EBT</cp:keywords>
  <dc:description/>
  <cp:lastModifiedBy>Del Rosario, Katie - FNS</cp:lastModifiedBy>
  <cp:revision>17</cp:revision>
  <dcterms:created xsi:type="dcterms:W3CDTF">2025-01-07T17:14:11Z</dcterms:created>
  <dcterms:modified xsi:type="dcterms:W3CDTF">2025-02-11T16:27:13Z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0x01010032EA5F15B49BBD46BAD24569EAF4F923</vt:lpwstr>
  </property>
  <property fmtid="{D5CDD505-2E9C-101B-9397-08002B2CF9AE}" pid="3" name="_dlc_DocIdItemGuid">
    <vt:lpwstr>dbaa9be7-392a-4cb8-ab61-9b8c0e016059</vt:lpwstr>
  </property>
  <property fmtid="{D5CDD505-2E9C-101B-9397-08002B2CF9AE}" pid="4" name="MediaServiceImageTags">
    <vt:lpwstr/>
  </property>
  <property fmtid="{D5CDD505-2E9C-101B-9397-08002B2CF9AE}" pid="5" name="TaxKeyword">
    <vt:lpwstr/>
  </property>
  <property fmtid="{D5CDD505-2E9C-101B-9397-08002B2CF9AE}" pid="6" name="Portfolio">
    <vt:lpwstr/>
  </property>
</Properties>
</file>