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8"/>
  </p:notesMasterIdLst>
  <p:handoutMasterIdLst>
    <p:handoutMasterId r:id="rId9"/>
  </p:handoutMasterIdLst>
  <p:sldIdLst>
    <p:sldId id="256" r:id="rId6"/>
    <p:sldId id="258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2D3D20-4525-4B2A-0F3F-3C2BB5BB0325}" name="Freddy O. Trejo" initials="" userId="S::ftrejo@crosbymarketing.com::e353ea14-6f9a-4ec2-840d-149cb2de090c" providerId="AD"/>
  <p188:author id="{D496BF31-471E-C33D-2A51-BBDAC655BDD5}" name="Saskia Moore" initials="SM" userId="S::smoore@crosbymarketing.com::df3c4b7b-e44a-4cfd-92a2-5ffe8a9d069a" providerId="AD"/>
  <p188:author id="{AB579844-1517-4FBA-7A97-09CAED3FF29E}" name="Campbell, Elizabeth - FNS" initials="CF" userId="S::elizabeth.campbell2@usda.gov::60e396b6-9561-4b12-8a2a-8b32e784395d" providerId="AD"/>
  <p188:author id="{6ACF7DD6-1325-7CE9-F0EF-B0188B3AC8D1}" name="Maurice, Alison - FNS" initials="MF" userId="S::alison.maurice@usda.gov::4eef3835-8a44-449f-b438-863a203d9251" providerId="AD"/>
  <p188:author id="{40BFE2E5-6AC8-2CC9-CF83-0C7D2F406198}" name="Gabrielle H. Weber" initials="GW" userId="S::gweber@crosbymarketing.com::c983c357-88e0-4ac0-9efe-ffa6d69bb2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BD4914"/>
    <a:srgbClr val="D76622"/>
    <a:srgbClr val="FEF4DE"/>
    <a:srgbClr val="86316E"/>
    <a:srgbClr val="00A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FC10F-B5C2-423B-A111-CB771C8E0096}" v="546" dt="2025-01-27T22:01:48.473"/>
    <p1510:client id="{745CA4AF-B79B-CA4B-9BA0-9CA18E52D3F1}" v="211" dt="2025-01-27T19:18:03.044"/>
    <p1510:client id="{FA3CAB7E-1AD7-4579-87D0-952187B57494}" v="145" dt="2025-01-28T17:41:45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1"/>
    <p:restoredTop sz="86417"/>
  </p:normalViewPr>
  <p:slideViewPr>
    <p:cSldViewPr snapToGrid="0">
      <p:cViewPr varScale="1">
        <p:scale>
          <a:sx n="66" d="100"/>
          <a:sy n="66" d="100"/>
        </p:scale>
        <p:origin x="203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4AE30E-DCCD-7276-0C4E-36609A89F4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D87A-6032-1829-DB6F-4D921E60E3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01D07-E46A-3F47-A6F8-97150819437E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5B46E-673A-4588-94B3-19ABE7CF2F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2B6C8-C897-2EA1-245B-29BC579706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05D96-0A5B-8946-B9D2-DA4DB14A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60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CF8BB-9B8D-6845-A9C0-C159BB60934D}" type="datetimeFigureOut">
              <a:rPr lang="en-AR" smtClean="0"/>
              <a:t>02/11/2025</a:t>
            </a:fld>
            <a:endParaRPr lang="en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FDF70-6F79-C342-B540-1EC83D00B147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5423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96FDF70-6F79-C342-B540-1EC83D00B147}" type="slidenum">
              <a:rPr/>
              <a:t>1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4642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96FDF70-6F79-C342-B540-1EC83D00B147}" type="slidenum">
              <a:rPr/>
              <a:t>2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54924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 niño sonriente con una rodaja de naranja.">
            <a:extLst>
              <a:ext uri="{FF2B5EF4-FFF2-40B4-BE49-F238E27FC236}">
                <a16:creationId xmlns:a16="http://schemas.microsoft.com/office/drawing/2014/main" id="{657C07D0-8F6E-D563-D55F-9DF2ECB4B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3136900"/>
          </a:xfrm>
          <a:prstGeom prst="rect">
            <a:avLst/>
          </a:prstGeom>
        </p:spPr>
      </p:pic>
      <p:pic>
        <p:nvPicPr>
          <p:cNvPr id="3" name="Picture 2" descr="Un padre y su hija eligiendo una caja de hongos de un estante en el supermercado.">
            <a:extLst>
              <a:ext uri="{FF2B5EF4-FFF2-40B4-BE49-F238E27FC236}">
                <a16:creationId xmlns:a16="http://schemas.microsoft.com/office/drawing/2014/main" id="{EE0FFFCC-1875-CA4F-EA25-1600A647EE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26100" y="3401257"/>
            <a:ext cx="2146300" cy="1295400"/>
          </a:xfrm>
          <a:prstGeom prst="rect">
            <a:avLst/>
          </a:prstGeom>
        </p:spPr>
      </p:pic>
      <p:pic>
        <p:nvPicPr>
          <p:cNvPr id="4" name="Picture 3" descr="Una madre y su hija seleccionando manzanas en la sección de frutas de un supermercado.">
            <a:extLst>
              <a:ext uri="{FF2B5EF4-FFF2-40B4-BE49-F238E27FC236}">
                <a16:creationId xmlns:a16="http://schemas.microsoft.com/office/drawing/2014/main" id="{3FDEB3B7-26FF-B891-EE0D-CCDFAD294C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26100" y="4874416"/>
            <a:ext cx="2159000" cy="1219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5D8D33-DEF4-C6E7-5DE0-C98AE5135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658" y="9314689"/>
            <a:ext cx="70860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E82AD62-BECF-AB35-71C9-C13D4416F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658" y="929806"/>
            <a:ext cx="3431429" cy="1130036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30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18E71A-BE10-E009-CCA2-A4197C555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8636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CBA46-F3F8-1570-27A1-5EFCD0FAA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658" y="9314689"/>
            <a:ext cx="70860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3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a madre, un padre y su hija exprimiendo una naranja para hacer jugo en su cocina.&#10;&#10;Un niño sonriente sentado en un carrito en el pasillo de un supermercado.&#10;&#10;Una madre y su hija mirando las manzanas que tienen en las manos.&#10;">
            <a:extLst>
              <a:ext uri="{FF2B5EF4-FFF2-40B4-BE49-F238E27FC236}">
                <a16:creationId xmlns:a16="http://schemas.microsoft.com/office/drawing/2014/main" id="{7188A372-3581-1B1F-54B4-46E89F45F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3400" y="1417441"/>
            <a:ext cx="2159000" cy="398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4717FB-EA8F-4112-E6BC-2D06FE470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772400" cy="8636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56B80F-4977-199C-EB55-EB367A43A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658" y="9314689"/>
            <a:ext cx="70860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42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549A8B-1105-E143-B0C2-1526E6812C74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8C076-711B-D240-889A-26E1EBA6F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0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ns.usda.gov/seb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ns.usda.gov/seb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de SUN BUCKS">
            <a:extLst>
              <a:ext uri="{FF2B5EF4-FFF2-40B4-BE49-F238E27FC236}">
                <a16:creationId xmlns:a16="http://schemas.microsoft.com/office/drawing/2014/main" id="{D4015773-F62D-2BC9-310F-CCBF6CAAB5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58" y="242587"/>
            <a:ext cx="971628" cy="50006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9A11CBA-16ED-E651-544E-B2656C6CC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554" y="908268"/>
            <a:ext cx="3656645" cy="1088334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675"/>
              </a:spcBef>
            </a:pPr>
            <a:r>
              <a:rPr lang="es" sz="200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Conozca cómo el programa [SUN </a:t>
            </a:r>
            <a:r>
              <a:rPr lang="es" i="0" u="none" baseline="0" dirty="0"/>
              <a:t>Bucks/EBT de verano] puede ayudar a su familia!</a:t>
            </a:r>
            <a:endParaRPr lang="es" sz="2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6A727-BEB0-0AAD-AF87-44D871D30A6F}"/>
              </a:ext>
            </a:extLst>
          </p:cNvPr>
          <p:cNvSpPr txBox="1"/>
          <p:nvPr/>
        </p:nvSpPr>
        <p:spPr>
          <a:xfrm>
            <a:off x="242434" y="2586351"/>
            <a:ext cx="5109742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spcBef>
                <a:spcPts val="675"/>
              </a:spcBef>
            </a:pPr>
            <a:r>
              <a:rPr lang="es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[SUN Bucks/EBT</a:t>
            </a:r>
            <a:r>
              <a:rPr lang="e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verano</a:t>
            </a:r>
            <a:r>
              <a:rPr lang="es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]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programa de beneficios para la compra de alimentos que ayuda a las familias a obtener alimentos cuando la escuela está cerrada durante el verano. Las familias reciben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[$120 - actualizar el monto en dólares según sea necesario]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cada hijo elegible en edad escolar durante el verano. Los niños que reciben estos beneficios también pueden participar en otros programas de comidas de verano.</a:t>
            </a:r>
            <a:endParaRPr lang="es" sz="1100" b="0" i="0" u="none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654C8A-30CB-8EB0-A455-A1D344E9A472}"/>
              </a:ext>
            </a:extLst>
          </p:cNvPr>
          <p:cNvSpPr txBox="1"/>
          <p:nvPr/>
        </p:nvSpPr>
        <p:spPr>
          <a:xfrm>
            <a:off x="231818" y="3926400"/>
            <a:ext cx="52311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es" b="1" i="0" u="none" baseline="0" dirty="0"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¿Cómo funciona el programa </a:t>
            </a:r>
          </a:p>
          <a:p>
            <a:pPr algn="l" rtl="0"/>
            <a:r>
              <a:rPr lang="es" b="1" i="0" u="none" baseline="0" dirty="0"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[SUN Bucks/EBT de verano]?</a:t>
            </a:r>
            <a:endParaRPr lang="es" dirty="0"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DA8D0B-1480-E924-749F-D8C152E8D7BC}"/>
              </a:ext>
            </a:extLst>
          </p:cNvPr>
          <p:cNvSpPr txBox="1"/>
          <p:nvPr/>
        </p:nvSpPr>
        <p:spPr>
          <a:xfrm>
            <a:off x="242434" y="4620415"/>
            <a:ext cx="5220519" cy="16158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[nombre del estado]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los beneficios del programa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[SUN Bucks/EBT de verano] [adaptar: se cargarán en una tarjeta EBT que se enviará por correo a su hogar; se agregarán a una tarjeta existente de SNAP/WIC, etc.].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Podrá utilizar estos beneficios para comprar alimentos como frutas, verduras, carnes, productos integrales y lácteos en supermercados, mercados de agricultores y otros establecimientos que acepten los beneficios del programa EBT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[WIC o SNAP]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El programa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[SUN Bucks/EBT de verano]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 una manera conveniente de ayudar a que los niños obtengan la nutrición que necesitan cuando las escuelas están cerradas.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C4E752-8D9A-AB63-5BAC-6979FB00E8E7}"/>
              </a:ext>
            </a:extLst>
          </p:cNvPr>
          <p:cNvSpPr txBox="1"/>
          <p:nvPr/>
        </p:nvSpPr>
        <p:spPr>
          <a:xfrm>
            <a:off x="231819" y="6497275"/>
            <a:ext cx="504593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es" b="1" i="0" u="none" baseline="0"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¿Mi hijo es elegible para el programa </a:t>
            </a:r>
          </a:p>
          <a:p>
            <a:pPr algn="l" rtl="0"/>
            <a:r>
              <a:rPr lang="es" b="1" i="0" u="none" baseline="0"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[SUN Bucks/EBT de verano]?</a:t>
            </a:r>
            <a:endParaRPr lang="es"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16469C-39D9-E397-9D60-44026123B05F}"/>
              </a:ext>
            </a:extLst>
          </p:cNvPr>
          <p:cNvSpPr txBox="1"/>
          <p:nvPr/>
        </p:nvSpPr>
        <p:spPr>
          <a:xfrm>
            <a:off x="242435" y="7268488"/>
            <a:ext cx="5024702" cy="11182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spcBef>
                <a:spcPts val="675"/>
              </a:spcBef>
            </a:pPr>
            <a:r>
              <a:rPr lang="es" sz="1100" b="0" i="0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 hijo es elegible para el programa </a:t>
            </a:r>
            <a:r>
              <a:rPr lang="es" sz="1100" b="1" i="0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[SUN Bucks/EBT de verano]</a:t>
            </a:r>
            <a:r>
              <a:rPr lang="es" sz="1100" b="0" i="0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si:  </a:t>
            </a:r>
          </a:p>
          <a:p>
            <a:pPr marL="171450" indent="-171450" algn="l" rtl="0">
              <a:spcBef>
                <a:spcPts val="675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s" sz="1100" b="0" i="0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 hogar ya participa en </a:t>
            </a:r>
            <a:r>
              <a:rPr lang="es" sz="1100" b="1" i="0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[adaptar: SNAP, FDPIR, TANF, etc.]</a:t>
            </a:r>
            <a:r>
              <a:rPr lang="es" sz="1100" b="0" i="0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s" sz="1100" b="0" i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s" sz="1100" b="0" i="0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 </a:t>
            </a:r>
          </a:p>
          <a:p>
            <a:pPr marL="171450" indent="-171450" algn="l" rtl="0">
              <a:spcBef>
                <a:spcPts val="675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s" sz="1100" b="0" i="0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 hijo asiste a una escuela que ofrece el programa Nacional de Almuerzo o Desayuno Escolar </a:t>
            </a:r>
            <a:r>
              <a:rPr lang="es" sz="1100" b="0" i="1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</a:t>
            </a:r>
            <a:r>
              <a:rPr lang="es" sz="1100" b="0" i="0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los ingresos de su hogar califican para recibir comidas escolares gratuitas o a precio reducido.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01D1B7-009D-FB6C-0BCF-35179811EA8A}"/>
              </a:ext>
            </a:extLst>
          </p:cNvPr>
          <p:cNvSpPr txBox="1"/>
          <p:nvPr/>
        </p:nvSpPr>
        <p:spPr>
          <a:xfrm>
            <a:off x="5622467" y="6269577"/>
            <a:ext cx="2149933" cy="1892826"/>
          </a:xfrm>
          <a:prstGeom prst="rect">
            <a:avLst/>
          </a:prstGeom>
          <a:solidFill>
            <a:srgbClr val="FEF4DE"/>
          </a:solidFill>
          <a:ln>
            <a:noFill/>
          </a:ln>
        </p:spPr>
        <p:txBody>
          <a:bodyPr wrap="square" lIns="182880" tIns="182880" rIns="274320" bIns="182880" rtlCol="0">
            <a:spAutoFit/>
          </a:bodyPr>
          <a:lstStyle/>
          <a:p>
            <a:pPr algn="l" rtl="0">
              <a:spcBef>
                <a:spcPts val="675"/>
              </a:spcBef>
            </a:pPr>
            <a:r>
              <a:rPr lang="es" sz="1100" b="1" i="0" u="none" baseline="0" dirty="0">
                <a:solidFill>
                  <a:srgbClr val="BD491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¿Cambió de dirección?</a:t>
            </a:r>
            <a:br>
              <a:rPr lang="es" sz="1100" dirty="0">
                <a:effectLst/>
                <a:latin typeface="Arial" panose="020B0604020202020204" pitchFamily="34" charset="0"/>
              </a:rPr>
            </a:br>
            <a:br>
              <a:rPr lang="es" sz="1100" b="1" dirty="0">
                <a:effectLst/>
                <a:latin typeface="Arial" panose="020B0604020202020204" pitchFamily="34" charset="0"/>
              </a:rPr>
            </a:br>
            <a:r>
              <a:rPr lang="es" sz="11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Actualice su dirección </a:t>
            </a:r>
            <a:r>
              <a:rPr lang="es" sz="11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[aquí/insertar proceso a seguir]</a:t>
            </a:r>
            <a:r>
              <a:rPr lang="es" sz="11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para asegurar que le envíen sus beneficios del programa </a:t>
            </a:r>
            <a:r>
              <a:rPr lang="es" sz="11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[SUN Bucks/EBT de verano]</a:t>
            </a:r>
            <a:r>
              <a:rPr lang="es" sz="11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 la dirección correcta.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BA194-42C8-338E-89BF-9B21C7A14E7C}"/>
              </a:ext>
            </a:extLst>
          </p:cNvPr>
          <p:cNvSpPr txBox="1"/>
          <p:nvPr/>
        </p:nvSpPr>
        <p:spPr>
          <a:xfrm>
            <a:off x="253585" y="9396570"/>
            <a:ext cx="6760531" cy="21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050"/>
              </a:lnSpc>
              <a:spcBef>
                <a:spcPts val="675"/>
              </a:spcBef>
            </a:pPr>
            <a:r>
              <a:rPr lang="es" sz="7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Febrero 2025    •    Para obtener más información, visite </a:t>
            </a:r>
            <a:r>
              <a:rPr lang="es" sz="700" b="1" i="0" u="sng" baseline="0" dirty="0"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www.fns.usda.gov/</a:t>
            </a:r>
            <a:r>
              <a:rPr lang="es" sz="700" b="1" i="0" u="sng" baseline="0" dirty="0"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sunbucks</a:t>
            </a:r>
            <a:endParaRPr lang="es" sz="700" dirty="0"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29A7A5-5592-069C-47FB-F35FCC26FE70}"/>
              </a:ext>
            </a:extLst>
          </p:cNvPr>
          <p:cNvSpPr txBox="1"/>
          <p:nvPr/>
        </p:nvSpPr>
        <p:spPr>
          <a:xfrm>
            <a:off x="253585" y="9597292"/>
            <a:ext cx="7161976" cy="21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050"/>
              </a:lnSpc>
              <a:spcBef>
                <a:spcPts val="675"/>
              </a:spcBef>
            </a:pPr>
            <a:r>
              <a:rPr lang="es" sz="7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[Insertar nombre del programa estatal] </a:t>
            </a:r>
            <a:r>
              <a:rPr lang="es" sz="7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 posible gracias a la financiación de los Servicios de Alimentos y Nutrición del Departamento de Agricultura de EE. UU.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B25E6CC-1668-850F-172E-85FEA786DCE5}"/>
              </a:ext>
            </a:extLst>
          </p:cNvPr>
          <p:cNvSpPr txBox="1">
            <a:spLocks/>
          </p:cNvSpPr>
          <p:nvPr/>
        </p:nvSpPr>
        <p:spPr>
          <a:xfrm>
            <a:off x="7074920" y="9424324"/>
            <a:ext cx="427696" cy="218521"/>
          </a:xfrm>
          <a:prstGeom prst="rect">
            <a:avLst/>
          </a:prstGeom>
        </p:spPr>
        <p:txBody>
          <a:bodyPr/>
          <a:lstStyle>
            <a:defPPr>
              <a:defRPr lang="es"/>
            </a:defPPr>
            <a:lvl1pPr marL="0" algn="l" defTabSz="457200" rtl="0" eaLnBrk="1" latinLnBrk="0" hangingPunct="1"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s" sz="8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F687E2-4FE3-BD3B-4DA1-790C10411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2935" y="3895069"/>
            <a:ext cx="494309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322C01-4B93-A393-2294-F8FAE269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4658" y="6456202"/>
            <a:ext cx="494309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04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F6632-4D02-168B-46A5-9A46849D6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59" y="228519"/>
            <a:ext cx="770242" cy="39641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9DAF893-6D1F-BE4A-7778-440663ECC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4658" y="1428117"/>
            <a:ext cx="494181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9E6CEF68-B444-5872-E22A-479E8A99C7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1819" y="1377643"/>
            <a:ext cx="4015884" cy="773276"/>
          </a:xfrm>
        </p:spPr>
        <p:txBody>
          <a:bodyPr>
            <a:normAutofit fontScale="90000"/>
          </a:bodyPr>
          <a:lstStyle/>
          <a:p>
            <a:pPr algn="l" rtl="0" eaLnBrk="1" latinLnBrk="0" hangingPunct="1">
              <a:lnSpc>
                <a:spcPct val="100000"/>
              </a:lnSpc>
            </a:pPr>
            <a:r>
              <a:rPr lang="es" sz="1800" b="1" i="0" u="none" kern="1200" baseline="0" dirty="0">
                <a:solidFill>
                  <a:srgbClr val="008080"/>
                </a:solidFill>
                <a:effectLst/>
                <a:ea typeface="+mn-ea"/>
                <a:sym typeface="+mn-sym"/>
              </a:rPr>
              <a:t>¿Cómo inscribo a mi hijo en el programa [SUN Bucks/EBT de verano]?</a:t>
            </a:r>
            <a:endParaRPr lang="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D1D1E-B876-2938-97B9-37D464D488AC}"/>
              </a:ext>
            </a:extLst>
          </p:cNvPr>
          <p:cNvSpPr txBox="1"/>
          <p:nvPr/>
        </p:nvSpPr>
        <p:spPr>
          <a:xfrm>
            <a:off x="242435" y="2123897"/>
            <a:ext cx="505822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675"/>
              </a:spcBef>
            </a:pPr>
            <a:r>
              <a:rPr lang="e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Muchas familias quedarán automáticamente inscritas en el programa</a:t>
            </a:r>
            <a:r>
              <a:rPr lang="es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[SUN Bucks/EBT de verano]</a:t>
            </a:r>
            <a:r>
              <a:rPr lang="e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si reciben otros beneficios, pero es posible que algunas familias deban </a:t>
            </a:r>
            <a:r>
              <a:rPr lang="en-U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llenar</a:t>
            </a:r>
            <a:r>
              <a:rPr lang="e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una solicitud.</a:t>
            </a:r>
          </a:p>
          <a:p>
            <a:pPr algn="l" rtl="0">
              <a:spcBef>
                <a:spcPts val="675"/>
              </a:spcBef>
            </a:pPr>
            <a:r>
              <a:rPr lang="es" sz="1400" b="1" i="0" u="none" baseline="0" dirty="0">
                <a:solidFill>
                  <a:srgbClr val="00808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¿Necesito completar una solicitud?</a:t>
            </a:r>
          </a:p>
          <a:p>
            <a:pPr algn="l" rtl="0">
              <a:spcBef>
                <a:spcPts val="675"/>
              </a:spcBef>
            </a:pPr>
            <a:r>
              <a:rPr lang="e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 su hogar ya participa en </a:t>
            </a:r>
            <a:r>
              <a:rPr lang="es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[adaptar: SNAP, FDPIR, TANF, etc.]</a:t>
            </a:r>
            <a:r>
              <a:rPr lang="e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su hijo quedará automáticamente inscrito en el programa</a:t>
            </a:r>
            <a:r>
              <a:rPr lang="es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[SUN Bucks/EBT de verano]</a:t>
            </a:r>
            <a:r>
              <a:rPr lang="es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e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 es necesario que complete una solicitud. </a:t>
            </a:r>
            <a:r>
              <a:rPr lang="es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[Adaptar: Recibirá una tarjeta por correo o se agregará el dinero a su tarjeta SNAP/WIC EBT]. </a:t>
            </a:r>
            <a:r>
              <a:rPr lang="e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Esté atento a [</a:t>
            </a:r>
            <a:r>
              <a:rPr lang="es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adaptar: la tarjeta que llegará por correo/los beneficios adicionales en su tarjeta]</a:t>
            </a:r>
            <a:r>
              <a:rPr lang="e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algn="l" rtl="0">
              <a:spcBef>
                <a:spcPts val="675"/>
              </a:spcBef>
            </a:pPr>
            <a:r>
              <a:rPr lang="e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 caso de que no lo inscriban automáticamente y crea que sus hijos son elegibles, </a:t>
            </a:r>
            <a:r>
              <a:rPr lang="e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puede llenar una solicitud </a:t>
            </a:r>
            <a:r>
              <a:rPr lang="e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para el programa </a:t>
            </a:r>
            <a:r>
              <a:rPr lang="es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[SUN Bucks/EBT de verano]</a:t>
            </a:r>
            <a:r>
              <a:rPr lang="es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algn="l" rtl="0">
              <a:spcBef>
                <a:spcPts val="675"/>
              </a:spcBef>
            </a:pPr>
            <a:r>
              <a:rPr lang="es" sz="1400" b="1" i="0" u="none" baseline="0" dirty="0">
                <a:solidFill>
                  <a:srgbClr val="00808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¿Cómo lleno una solicitud para el programa </a:t>
            </a:r>
            <a:br>
              <a:rPr lang="es" sz="1400" b="1" i="0" u="none" baseline="0" dirty="0">
                <a:solidFill>
                  <a:srgbClr val="00808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s" sz="1400" b="1" i="0" u="none" baseline="0" dirty="0">
                <a:solidFill>
                  <a:srgbClr val="00808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[SUN Bucks/EBT de verano]?</a:t>
            </a:r>
            <a:endParaRPr lang="es" sz="1400" b="1" dirty="0"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675"/>
              </a:spcBef>
            </a:pPr>
            <a:r>
              <a:rPr lang="e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Haga clic aquí para </a:t>
            </a:r>
            <a:r>
              <a:rPr lang="en-U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llenar</a:t>
            </a:r>
            <a:r>
              <a:rPr lang="e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una solicitud: </a:t>
            </a:r>
            <a:r>
              <a:rPr lang="es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[insertar enlace para </a:t>
            </a:r>
            <a:r>
              <a:rPr lang="en-US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llenar</a:t>
            </a:r>
            <a:r>
              <a:rPr lang="es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una solicitud para el programa [SUN Bucks/EBT de verano].</a:t>
            </a:r>
            <a:endParaRPr lang="es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675"/>
              </a:spcBef>
            </a:pPr>
            <a:r>
              <a:rPr lang="e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Cuando presente su solicitud, deberá proporcionar la siguiente información de su hijo: nombre, escuela a la que asiste, fecha de nacimiento, dirección y </a:t>
            </a:r>
            <a:r>
              <a:rPr lang="es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[adaptar: agregar detalles adicionales]. </a:t>
            </a:r>
            <a:r>
              <a:rPr lang="e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También le pedirán que declare los ingresos de su hogar. No tendrá que proporcionar ningún otro documento o información para </a:t>
            </a:r>
            <a:r>
              <a:rPr lang="en-U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llenar</a:t>
            </a:r>
            <a:r>
              <a:rPr lang="e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su solicitud, como </a:t>
            </a:r>
            <a:r>
              <a:rPr lang="es" sz="11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[adaptar: número de seguro social, recibo de sueldo]</a:t>
            </a:r>
            <a:r>
              <a:rPr lang="es" sz="11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115DA8-458D-37C1-AB21-6D3466E77C75}"/>
              </a:ext>
            </a:extLst>
          </p:cNvPr>
          <p:cNvSpPr txBox="1"/>
          <p:nvPr/>
        </p:nvSpPr>
        <p:spPr>
          <a:xfrm>
            <a:off x="325234" y="6907837"/>
            <a:ext cx="7090328" cy="2092881"/>
          </a:xfrm>
          <a:prstGeom prst="rect">
            <a:avLst/>
          </a:prstGeom>
          <a:solidFill>
            <a:srgbClr val="FEF4DE"/>
          </a:solidFill>
          <a:ln>
            <a:noFill/>
          </a:ln>
        </p:spPr>
        <p:txBody>
          <a:bodyPr wrap="square" lIns="182880" tIns="182880" rIns="274320" bIns="182880" rtlCol="0">
            <a:spAutoFit/>
          </a:bodyPr>
          <a:lstStyle/>
          <a:p>
            <a:pPr algn="l" rtl="0">
              <a:spcBef>
                <a:spcPts val="675"/>
              </a:spcBef>
            </a:pPr>
            <a:r>
              <a:rPr lang="es" sz="1100" b="1" i="0" u="none" baseline="0" dirty="0">
                <a:solidFill>
                  <a:srgbClr val="BD491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Para </a:t>
            </a:r>
            <a:r>
              <a:rPr lang="en-US" sz="1100" b="1" i="0" u="none" baseline="0" dirty="0">
                <a:solidFill>
                  <a:srgbClr val="BD491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llenar</a:t>
            </a:r>
            <a:r>
              <a:rPr lang="es" sz="1100" b="1" i="0" u="none" baseline="0" dirty="0">
                <a:solidFill>
                  <a:srgbClr val="BD491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una solicitud u obtener información sobre los programas disponibles para su familia:</a:t>
            </a:r>
            <a:endParaRPr lang="es" sz="1100" dirty="0">
              <a:solidFill>
                <a:srgbClr val="BD4914"/>
              </a:solidFill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675"/>
              </a:spcBef>
            </a:pPr>
            <a:r>
              <a:rPr lang="es" sz="11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Use la cámara de su teléfono para escanear el código QR. </a:t>
            </a:r>
            <a:r>
              <a:rPr lang="es" sz="11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[CÓDIGO QR] </a:t>
            </a:r>
            <a:endParaRPr lang="es" sz="1100" dirty="0"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675"/>
              </a:spcBef>
            </a:pPr>
            <a:r>
              <a:rPr lang="es" sz="11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[SITIO WEB]</a:t>
            </a:r>
            <a:endParaRPr lang="es" sz="1100" dirty="0"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675"/>
              </a:spcBef>
            </a:pPr>
            <a:r>
              <a:rPr lang="es" sz="11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[NÚMERO DE TELÉFONO]</a:t>
            </a:r>
            <a:endParaRPr lang="es" sz="1100" dirty="0"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675"/>
              </a:spcBef>
            </a:pPr>
            <a:r>
              <a:rPr lang="es" sz="11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[DIRECCIÓN POSTAL O NÚMERO DE FAX </a:t>
            </a:r>
            <a:r>
              <a:rPr lang="es" sz="11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PARA ENVIAR LA SOLICITUD EN PAPEL]</a:t>
            </a:r>
            <a:endParaRPr lang="es" sz="1100" dirty="0"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675"/>
              </a:spcBef>
            </a:pPr>
            <a:r>
              <a:rPr lang="es" sz="11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Para obtener una solicitud en papel: </a:t>
            </a:r>
            <a:r>
              <a:rPr lang="es" sz="11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[SITIO WEB]</a:t>
            </a:r>
            <a:endParaRPr lang="es" sz="1100" dirty="0"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675"/>
              </a:spcBef>
            </a:pPr>
            <a:r>
              <a:rPr lang="es" sz="11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Para </a:t>
            </a:r>
            <a:r>
              <a:rPr lang="en-US" sz="11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llenar</a:t>
            </a:r>
            <a:r>
              <a:rPr lang="es" sz="11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una solicitud en persona: </a:t>
            </a:r>
            <a:r>
              <a:rPr lang="es" sz="11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[INSERTAR LUGAR PARA APLICAR EN PERSONA]</a:t>
            </a:r>
            <a:endParaRPr lang="es" sz="1100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102B9B-5957-7434-1720-C44464B40B74}"/>
              </a:ext>
            </a:extLst>
          </p:cNvPr>
          <p:cNvSpPr txBox="1"/>
          <p:nvPr/>
        </p:nvSpPr>
        <p:spPr>
          <a:xfrm>
            <a:off x="253585" y="9396570"/>
            <a:ext cx="6760531" cy="21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050"/>
              </a:lnSpc>
              <a:spcBef>
                <a:spcPts val="675"/>
              </a:spcBef>
            </a:pPr>
            <a:r>
              <a:rPr lang="es" sz="7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Febrero 2025    •    Para obtener más información, visite </a:t>
            </a:r>
            <a:r>
              <a:rPr lang="es" sz="700" b="1" i="0" u="sng" baseline="0" dirty="0"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www.fns.usda.gov/</a:t>
            </a:r>
            <a:r>
              <a:rPr lang="es" sz="700" b="1" i="0" u="sng" baseline="0" dirty="0"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sunbucks</a:t>
            </a:r>
            <a:endParaRPr lang="es" sz="700" dirty="0"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DC8CF1-46FC-99E9-6F77-8169FB50A82C}"/>
              </a:ext>
            </a:extLst>
          </p:cNvPr>
          <p:cNvSpPr txBox="1"/>
          <p:nvPr/>
        </p:nvSpPr>
        <p:spPr>
          <a:xfrm>
            <a:off x="253585" y="9597292"/>
            <a:ext cx="7161976" cy="21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050"/>
              </a:lnSpc>
              <a:spcBef>
                <a:spcPts val="675"/>
              </a:spcBef>
            </a:pPr>
            <a:r>
              <a:rPr lang="es" sz="700" b="1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[Insertar nombre del programa estatal] </a:t>
            </a:r>
            <a:r>
              <a:rPr lang="es" sz="7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 posible gracias a la financiación de los Servicios de Alimentos y Nutrición del Departamento de Agricultura de EE. UU.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0CEBBF-9263-FB89-725A-7AF8A736EDDD}"/>
              </a:ext>
            </a:extLst>
          </p:cNvPr>
          <p:cNvSpPr txBox="1">
            <a:spLocks/>
          </p:cNvSpPr>
          <p:nvPr/>
        </p:nvSpPr>
        <p:spPr>
          <a:xfrm>
            <a:off x="7074920" y="9424324"/>
            <a:ext cx="427696" cy="218521"/>
          </a:xfrm>
          <a:prstGeom prst="rect">
            <a:avLst/>
          </a:prstGeom>
        </p:spPr>
        <p:txBody>
          <a:bodyPr/>
          <a:lstStyle>
            <a:defPPr>
              <a:defRPr lang="es"/>
            </a:defPPr>
            <a:lvl1pPr marL="0" algn="l" defTabSz="457200" rtl="0" eaLnBrk="1" latinLnBrk="0" hangingPunct="1"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s" sz="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6754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9ed168-19c8-4633-a1ec-ec6df6c71bf0">
      <Terms xmlns="http://schemas.microsoft.com/office/infopath/2007/PartnerControls"/>
    </lcf76f155ced4ddcb4097134ff3c332f>
    <TaxCatchAll xmlns="73fb875a-8af9-4255-b008-0995492d31cd" xsi:nil="true"/>
    <LastModified xmlns="eb9ed168-19c8-4633-a1ec-ec6df6c71bf0">2025-02-05T20:22:25+00:00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SUN Bucks</TermName>
          <TermId xmlns="http://schemas.microsoft.com/office/infopath/2007/PartnerControls">11111111-1111-1111-1111-111111111111</TermId>
        </TermInfo>
        <TermInfo xmlns="http://schemas.microsoft.com/office/infopath/2007/PartnerControls">
          <TermName xmlns="http://schemas.microsoft.com/office/infopath/2007/PartnerControls">Summer EBT</TermName>
          <TermId xmlns="http://schemas.microsoft.com/office/infopath/2007/PartnerControls">11111111-1111-1111-1111-111111111111</TermId>
        </TermInfo>
      </Terms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6N43MEY3ZP3S-407578889-39634</_dlc_DocId>
    <_dlc_DocIdUrl xmlns="2cbf940b-6aba-4986-a9fb-a77064a2dcb6">
      <Url>https://usdagcc.sharepoint.com/sites/FNS-OPS-CommsD/_layouts/15/DocIdRedir.aspx?ID=6N43MEY3ZP3S-407578889-39634</Url>
      <Description>6N43MEY3ZP3S-407578889-39634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DD5019F-6C91-417D-BE38-F9BC486F40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CAAA1E-160F-4DD8-BE0C-4D5D01115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9ed168-19c8-4633-a1ec-ec6df6c71bf0"/>
    <ds:schemaRef ds:uri="2cbf940b-6aba-4986-a9fb-a77064a2dcb6"/>
    <ds:schemaRef ds:uri="73fb875a-8af9-4255-b008-0995492d31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4D675D-C7A8-46A0-B20D-208DC5F9F729}">
  <ds:schemaRefs>
    <ds:schemaRef ds:uri="http://purl.org/dc/terms/"/>
    <ds:schemaRef ds:uri="2cbf940b-6aba-4986-a9fb-a77064a2dcb6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73fb875a-8af9-4255-b008-0995492d31cd"/>
    <ds:schemaRef ds:uri="eb9ed168-19c8-4633-a1ec-ec6df6c71bf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D167BEA-16E3-41DA-A48A-FA2166CDEA2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813</Words>
  <Application>Microsoft Office PowerPoint</Application>
  <PresentationFormat>Custom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Office Theme</vt:lpstr>
      <vt:lpstr>Conozca cómo el programa [SUN Bucks/EBT de verano] puede ayudar a su familia!</vt:lpstr>
      <vt:lpstr>¿Cómo inscribo a mi hijo en el programa [SUN Bucks/EBT de verano]?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Conozca cómo el programa [SUN Bucks/EBT de verano] puede ayudar a su familia!</dc:title>
  <dc:subject/>
  <dc:creator>USDA Food and Nutrition Service</dc:creator>
  <cp:keywords>SUN Bucks ; Summer EBT</cp:keywords>
  <dc:description/>
  <cp:lastModifiedBy>Del Rosario, Katie - FNS</cp:lastModifiedBy>
  <cp:revision>23</cp:revision>
  <dcterms:created xsi:type="dcterms:W3CDTF">2025-01-07T17:14:11Z</dcterms:created>
  <dcterms:modified xsi:type="dcterms:W3CDTF">2025-02-11T16:34:24Z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_dlc_DocIdItemGuid">
    <vt:lpwstr>60106abd-9158-4c16-a572-48e84e16f01c</vt:lpwstr>
  </property>
  <property fmtid="{D5CDD505-2E9C-101B-9397-08002B2CF9AE}" pid="4" name="MediaServiceImageTags">
    <vt:lpwstr/>
  </property>
  <property fmtid="{D5CDD505-2E9C-101B-9397-08002B2CF9AE}" pid="5" name="TaxKeyword">
    <vt:lpwstr/>
  </property>
  <property fmtid="{D5CDD505-2E9C-101B-9397-08002B2CF9AE}" pid="6" name="Portfolio">
    <vt:lpwstr/>
  </property>
</Properties>
</file>