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8"/>
  </p:notesMasterIdLst>
  <p:handoutMasterIdLst>
    <p:handoutMasterId r:id="rId9"/>
  </p:handoutMasterIdLst>
  <p:sldIdLst>
    <p:sldId id="256" r:id="rId6"/>
    <p:sldId id="258" r:id="rId7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2D3D20-4525-4B2A-0F3F-3C2BB5BB0325}" name="Freddy O. Trejo" initials="" userId="S::ftrejo@crosbymarketing.com::e353ea14-6f9a-4ec2-840d-149cb2de090c" providerId="AD"/>
  <p188:author id="{D496BF31-471E-C33D-2A51-BBDAC655BDD5}" name="Saskia Moore" initials="SM" userId="S::smoore@crosbymarketing.com::df3c4b7b-e44a-4cfd-92a2-5ffe8a9d069a" providerId="AD"/>
  <p188:author id="{AB579844-1517-4FBA-7A97-09CAED3FF29E}" name="Campbell, Elizabeth - FNS" initials="CF" userId="S::elizabeth.campbell2@usda.gov::60e396b6-9561-4b12-8a2a-8b32e784395d" providerId="AD"/>
  <p188:author id="{6ACF7DD6-1325-7CE9-F0EF-B0188B3AC8D1}" name="Maurice, Alison - FNS" initials="MF" userId="S::alison.maurice@usda.gov::4eef3835-8a44-449f-b438-863a203d9251" providerId="AD"/>
  <p188:author id="{40BFE2E5-6AC8-2CC9-CF83-0C7D2F406198}" name="Gabrielle H. Weber" initials="GW" userId="S::gweber@crosbymarketing.com::c983c357-88e0-4ac0-9efe-ffa6d69bb2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BD4914"/>
    <a:srgbClr val="D76622"/>
    <a:srgbClr val="FEF4DE"/>
    <a:srgbClr val="86316E"/>
    <a:srgbClr val="00A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5FC10F-B5C2-423B-A111-CB771C8E0096}" v="546" dt="2025-01-27T22:01:48.473"/>
    <p1510:client id="{745CA4AF-B79B-CA4B-9BA0-9CA18E52D3F1}" v="211" dt="2025-01-27T19:18:03.044"/>
    <p1510:client id="{FA3CAB7E-1AD7-4579-87D0-952187B57494}" v="145" dt="2025-01-28T17:41:45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83" autoAdjust="0"/>
    <p:restoredTop sz="86452"/>
  </p:normalViewPr>
  <p:slideViewPr>
    <p:cSldViewPr snapToGrid="0">
      <p:cViewPr varScale="1">
        <p:scale>
          <a:sx n="66" d="100"/>
          <a:sy n="66" d="100"/>
        </p:scale>
        <p:origin x="294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4AE30E-DCCD-7276-0C4E-36609A89F4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D87A-6032-1829-DB6F-4D921E60E3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01D07-E46A-3F47-A6F8-97150819437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5B46E-673A-4588-94B3-19ABE7CF2F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2B6C8-C897-2EA1-245B-29BC579706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05D96-0A5B-8946-B9D2-DA4DB14A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60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CF8BB-9B8D-6845-A9C0-C159BB60934D}" type="datetimeFigureOut">
              <a:rPr lang="en-AR" smtClean="0"/>
              <a:t>02/11/2025</a:t>
            </a:fld>
            <a:endParaRPr lang="en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FDF70-6F79-C342-B540-1EC83D00B147}" type="slidenum">
              <a:rPr lang="en-AR" smtClean="0"/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15423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96FDF70-6F79-C342-B540-1EC83D00B147}" type="slidenum">
              <a:rPr/>
              <a:t>1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46427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96FDF70-6F79-C342-B540-1EC83D00B147}" type="slidenum">
              <a:rPr/>
              <a:t>2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54924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一个微笑的男孩手里拿着一片橙子。">
            <a:extLst>
              <a:ext uri="{FF2B5EF4-FFF2-40B4-BE49-F238E27FC236}">
                <a16:creationId xmlns:a16="http://schemas.microsoft.com/office/drawing/2014/main" id="{35D84F4D-D638-78C8-7284-368FA8D13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0"/>
            <a:ext cx="7772400" cy="3136900"/>
          </a:xfrm>
          <a:prstGeom prst="rect">
            <a:avLst/>
          </a:prstGeom>
        </p:spPr>
      </p:pic>
      <p:pic>
        <p:nvPicPr>
          <p:cNvPr id="3" name="Picture 2" descr="一位父亲和他的女儿在超市的货架上挑选一盒蘑菇。">
            <a:extLst>
              <a:ext uri="{FF2B5EF4-FFF2-40B4-BE49-F238E27FC236}">
                <a16:creationId xmlns:a16="http://schemas.microsoft.com/office/drawing/2014/main" id="{455757B5-A8DB-A55D-4B08-CEC65A2E7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26100" y="3401257"/>
            <a:ext cx="2146300" cy="1295400"/>
          </a:xfrm>
          <a:prstGeom prst="rect">
            <a:avLst/>
          </a:prstGeom>
        </p:spPr>
      </p:pic>
      <p:pic>
        <p:nvPicPr>
          <p:cNvPr id="4" name="Picture 3" descr="一位母亲和她的女儿在超市的水果区挑选苹果。">
            <a:extLst>
              <a:ext uri="{FF2B5EF4-FFF2-40B4-BE49-F238E27FC236}">
                <a16:creationId xmlns:a16="http://schemas.microsoft.com/office/drawing/2014/main" id="{805D9663-4E7E-05AD-8F54-C1BD9E8A9D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26100" y="4874416"/>
            <a:ext cx="2159000" cy="1219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5D8D33-DEF4-C6E7-5DE0-C98AE5135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4658" y="9314689"/>
            <a:ext cx="70860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E82AD62-BECF-AB35-71C9-C13D4416F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658" y="929806"/>
            <a:ext cx="3431429" cy="1130036"/>
          </a:xfrm>
        </p:spPr>
        <p:txBody>
          <a:bodyPr anchor="t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30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18E71A-BE10-E009-CCA2-A4197C555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8636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ECBA46-F3F8-1570-27A1-5EFCD0FAA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4658" y="9314689"/>
            <a:ext cx="70860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33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4717FB-EA8F-4112-E6BC-2D06FE470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8636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56B80F-4977-199C-EB55-EB367A43A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4658" y="9314689"/>
            <a:ext cx="70860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一位母亲、一位父亲和他们的女儿正在厨房里榨橙汁。&#10;&#10;一个微笑的小男孩坐在超市过道的购物车里。&#10;&#10;一位母亲和她的女儿正在看着她们手里的苹果。  &#10;">
            <a:extLst>
              <a:ext uri="{FF2B5EF4-FFF2-40B4-BE49-F238E27FC236}">
                <a16:creationId xmlns:a16="http://schemas.microsoft.com/office/drawing/2014/main" id="{9304076F-E211-09C7-5B5D-64C75E2D39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13400" y="1417441"/>
            <a:ext cx="2159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2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549A8B-1105-E143-B0C2-1526E6812C7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8C076-711B-D240-889A-26E1EBA6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0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ns.usda.gov/seb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ns.usda.gov/seb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 BUCKS 标志">
            <a:extLst>
              <a:ext uri="{FF2B5EF4-FFF2-40B4-BE49-F238E27FC236}">
                <a16:creationId xmlns:a16="http://schemas.microsoft.com/office/drawing/2014/main" id="{D4015773-F62D-2BC9-310F-CCBF6CAAB5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58" y="242587"/>
            <a:ext cx="971628" cy="50006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9A11CBA-16ED-E651-544E-B2656C6CC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555" y="908268"/>
            <a:ext cx="3505538" cy="1088334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spcBef>
                <a:spcPts val="675"/>
              </a:spcBef>
            </a:pPr>
            <a:r>
              <a:rPr lang="zh-CN" sz="2000" b="0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了解</a:t>
            </a:r>
            <a:r>
              <a:rPr lang="zh-CN" sz="2000" b="1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[SUN Bucks/Summer EBT] </a:t>
            </a:r>
            <a:r>
              <a:rPr lang="zh-CN" sz="2000" b="0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可如何为您的家庭提供帮助！</a:t>
            </a:r>
            <a:endParaRPr lang="zh-CN" sz="2000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6A727-BEB0-0AAD-AF87-44D871D30A6F}"/>
              </a:ext>
            </a:extLst>
          </p:cNvPr>
          <p:cNvSpPr txBox="1"/>
          <p:nvPr/>
        </p:nvSpPr>
        <p:spPr>
          <a:xfrm>
            <a:off x="242434" y="2656689"/>
            <a:ext cx="5109742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>
              <a:spcBef>
                <a:spcPts val="675"/>
              </a:spcBef>
            </a:pPr>
            <a:r>
              <a:rPr lang="zh-CN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[SUN Bucks/Summer EBT]</a:t>
            </a: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是一项食品杂货福利计划，旨在帮助学生家庭在暑期学校放假期间购买食物。每个符合条件的学龄儿家庭可获得 </a:t>
            </a:r>
            <a:r>
              <a:rPr lang="zh-CN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[120 美元 - 根据需要更新金额</a:t>
            </a: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] 。获得这些福利的儿童仍然可以参加其他暑期膳食计划。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F687E2-4FE3-BD3B-4DA1-790C10411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4658" y="3704359"/>
            <a:ext cx="494309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9654C8A-30CB-8EB0-A455-A1D344E9A472}"/>
              </a:ext>
            </a:extLst>
          </p:cNvPr>
          <p:cNvSpPr txBox="1"/>
          <p:nvPr/>
        </p:nvSpPr>
        <p:spPr>
          <a:xfrm>
            <a:off x="231819" y="3876367"/>
            <a:ext cx="503531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zh-CN" b="1" i="0" u="none" baseline="0" dirty="0">
                <a:solidFill>
                  <a:srgbClr val="00808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[SUN Bucks/Summer EBT] 如何运作</a:t>
            </a:r>
            <a:r>
              <a:rPr lang="zh-CN" sz="1800" b="1" i="0" u="none" baseline="0" dirty="0">
                <a:solidFill>
                  <a:srgbClr val="00808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?</a:t>
            </a:r>
            <a:endParaRPr lang="zh-CN" dirty="0"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DA8D0B-1480-E924-749F-D8C152E8D7BC}"/>
              </a:ext>
            </a:extLst>
          </p:cNvPr>
          <p:cNvSpPr txBox="1"/>
          <p:nvPr/>
        </p:nvSpPr>
        <p:spPr>
          <a:xfrm>
            <a:off x="242435" y="4356604"/>
            <a:ext cx="5035318" cy="127727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>
              <a:spcBef>
                <a:spcPts val="675"/>
              </a:spcBef>
            </a:pP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在</a:t>
            </a:r>
            <a:r>
              <a:rPr lang="zh-CN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[州名]</a:t>
            </a: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，</a:t>
            </a:r>
            <a:r>
              <a:rPr lang="zh-CN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[SUN Bucks/Summer EBT] 福利为[自选： 如： 开办一张 EBT 卡并将其邮寄到您的家中； 添加到现有的家庭SNAP/WIC EBT卡上等]</a:t>
            </a: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[您可以使用 插入[SUN Bucks/Summer EBT] </a:t>
            </a: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福利在杂货店、农贸市场和接受 </a:t>
            </a:r>
            <a:r>
              <a:rPr lang="zh-CN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[WIC或SNAP] </a:t>
            </a: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EBT 福利的其他地方购买水果、蔬菜、肉类、全谷物和乳制品等食物。</a:t>
            </a:r>
            <a:r>
              <a:rPr lang="zh-CN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[SUN Bucks/Summer EBT]</a:t>
            </a: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是一种在学校放假时帮助儿童获取所需营养的便捷方式。</a:t>
            </a:r>
            <a:endParaRPr lang="zh-CN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322C01-4B93-A393-2294-F8FAE2691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4658" y="5911309"/>
            <a:ext cx="494309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3C4E752-8D9A-AB63-5BAC-6979FB00E8E7}"/>
              </a:ext>
            </a:extLst>
          </p:cNvPr>
          <p:cNvSpPr txBox="1"/>
          <p:nvPr/>
        </p:nvSpPr>
        <p:spPr>
          <a:xfrm>
            <a:off x="231819" y="6104781"/>
            <a:ext cx="504593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zh-CN" b="1" i="0" u="none" baseline="0" dirty="0">
                <a:solidFill>
                  <a:srgbClr val="00808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我的孩子有资格获得 [SUN Bucks/</a:t>
            </a:r>
            <a:br>
              <a:rPr lang="en-US" altLang="zh-CN" b="1" i="0" u="none" baseline="0" dirty="0">
                <a:solidFill>
                  <a:srgbClr val="00808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zh-CN" b="1" i="0" u="none" baseline="0" dirty="0">
                <a:solidFill>
                  <a:srgbClr val="00808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Summer EBT] 福利金吗</a:t>
            </a:r>
            <a:r>
              <a:rPr lang="zh-CN" sz="1800" b="1" i="0" u="none" baseline="0" dirty="0">
                <a:solidFill>
                  <a:srgbClr val="00808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?</a:t>
            </a:r>
            <a:endParaRPr lang="zh-CN" dirty="0"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16469C-39D9-E397-9D60-44026123B05F}"/>
              </a:ext>
            </a:extLst>
          </p:cNvPr>
          <p:cNvSpPr txBox="1"/>
          <p:nvPr/>
        </p:nvSpPr>
        <p:spPr>
          <a:xfrm>
            <a:off x="242435" y="6875994"/>
            <a:ext cx="5380032" cy="94897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>
              <a:spcBef>
                <a:spcPts val="675"/>
              </a:spcBef>
            </a:pP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如果符合以下条件，您的孩子就有资格获得</a:t>
            </a:r>
            <a:r>
              <a:rPr lang="zh-CN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[SUN Bucks/Summer EBT]</a:t>
            </a: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福利金：    </a:t>
            </a:r>
          </a:p>
          <a:p>
            <a:pPr marL="171450" indent="-171450" algn="l" rtl="0">
              <a:spcBef>
                <a:spcPts val="675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您的家庭已经参加</a:t>
            </a:r>
            <a:r>
              <a:rPr lang="zh-CN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[自选：SNAP、FDPIR、TANF等]</a:t>
            </a: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，或   </a:t>
            </a:r>
          </a:p>
          <a:p>
            <a:pPr marL="171450" indent="-171450" algn="l" rtl="0">
              <a:spcBef>
                <a:spcPts val="675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您孩子就读的学校提供「全国学校午餐或早餐计划」，且您的家庭收入满足免</a:t>
            </a:r>
            <a:br>
              <a:rPr lang="es-ES" alt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费或减价校餐的要求。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01D1B7-009D-FB6C-0BCF-35179811EA8A}"/>
              </a:ext>
            </a:extLst>
          </p:cNvPr>
          <p:cNvSpPr txBox="1"/>
          <p:nvPr/>
        </p:nvSpPr>
        <p:spPr>
          <a:xfrm>
            <a:off x="5622467" y="6269577"/>
            <a:ext cx="2149933" cy="1474763"/>
          </a:xfrm>
          <a:prstGeom prst="rect">
            <a:avLst/>
          </a:prstGeom>
          <a:solidFill>
            <a:srgbClr val="FEF4DE"/>
          </a:solidFill>
          <a:ln>
            <a:noFill/>
          </a:ln>
        </p:spPr>
        <p:txBody>
          <a:bodyPr wrap="square" lIns="182880" tIns="182880" rIns="274320" bIns="182880" rtlCol="0">
            <a:spAutoFit/>
          </a:bodyPr>
          <a:lstStyle/>
          <a:p>
            <a:pPr algn="l" rtl="0">
              <a:spcBef>
                <a:spcPts val="675"/>
              </a:spcBef>
            </a:pPr>
            <a:r>
              <a:rPr lang="zh-CN" sz="1100" b="1" i="0" u="none" baseline="0" dirty="0">
                <a:solidFill>
                  <a:srgbClr val="BD491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您有新地址吗？</a:t>
            </a:r>
            <a:endParaRPr lang="en-US" altLang="zh-CN" sz="1100" b="1" i="0" u="none" baseline="0" dirty="0">
              <a:solidFill>
                <a:srgbClr val="BD4914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 rtl="0">
              <a:spcBef>
                <a:spcPts val="675"/>
              </a:spcBef>
            </a:pPr>
            <a:r>
              <a:rPr lang="zh-CN" sz="1100" b="0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确保您的地址是最新的</a:t>
            </a:r>
            <a:r>
              <a:rPr lang="zh-CN" sz="1100" b="1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[此处/通过进行 x]</a:t>
            </a:r>
            <a:r>
              <a:rPr lang="zh-CN" sz="1100" b="0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以便您的 </a:t>
            </a:r>
            <a:r>
              <a:rPr lang="zh-CN" sz="1100" b="1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[SUN Bucks/Summer EBT] </a:t>
            </a:r>
            <a:r>
              <a:rPr lang="zh-CN" sz="1100" b="0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福利能够发送到正确的地方！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DBA194-42C8-338E-89BF-9B21C7A14E7C}"/>
              </a:ext>
            </a:extLst>
          </p:cNvPr>
          <p:cNvSpPr txBox="1"/>
          <p:nvPr/>
        </p:nvSpPr>
        <p:spPr>
          <a:xfrm>
            <a:off x="253585" y="9396570"/>
            <a:ext cx="6760531" cy="21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050"/>
              </a:lnSpc>
              <a:spcBef>
                <a:spcPts val="675"/>
              </a:spcBef>
            </a:pPr>
            <a:r>
              <a:rPr lang="zh-CN" sz="700" b="1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2025年2月 • 如需了解更多信息，请访问：</a:t>
            </a:r>
            <a:r>
              <a:rPr lang="zh-CN" sz="700" b="1" i="0" u="none" baseline="0" dirty="0">
                <a:solidFill>
                  <a:srgbClr val="00808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www.fns.usda.gov/sunbucks</a:t>
            </a:r>
            <a:endParaRPr lang="zh-CN" sz="700" dirty="0"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29A7A5-5592-069C-47FB-F35FCC26FE70}"/>
              </a:ext>
            </a:extLst>
          </p:cNvPr>
          <p:cNvSpPr txBox="1"/>
          <p:nvPr/>
        </p:nvSpPr>
        <p:spPr>
          <a:xfrm>
            <a:off x="253585" y="9597292"/>
            <a:ext cx="7161976" cy="21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050"/>
              </a:lnSpc>
              <a:spcBef>
                <a:spcPts val="675"/>
              </a:spcBef>
            </a:pPr>
            <a:r>
              <a:rPr lang="zh-CN" sz="700" b="1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[插入州计划名称</a:t>
            </a:r>
            <a:r>
              <a:rPr lang="zh-CN" sz="700" b="0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]是在美国农业、食品和营养服务部的 资助下得以实现的。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B25E6CC-1668-850F-172E-85FEA786DCE5}"/>
              </a:ext>
            </a:extLst>
          </p:cNvPr>
          <p:cNvSpPr txBox="1">
            <a:spLocks/>
          </p:cNvSpPr>
          <p:nvPr/>
        </p:nvSpPr>
        <p:spPr>
          <a:xfrm>
            <a:off x="7074920" y="9424324"/>
            <a:ext cx="427696" cy="21852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zh-CN" sz="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5404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9F6632-4D02-168B-46A5-9A46849D6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59" y="228519"/>
            <a:ext cx="770242" cy="39641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9E6CEF68-B444-5872-E22A-479E8A99C7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1819" y="1498414"/>
            <a:ext cx="4015884" cy="773276"/>
          </a:xfrm>
        </p:spPr>
        <p:txBody>
          <a:bodyPr/>
          <a:lstStyle/>
          <a:p>
            <a:pPr algn="l" rtl="0" eaLnBrk="1" latinLnBrk="0" hangingPunct="1">
              <a:lnSpc>
                <a:spcPct val="100000"/>
              </a:lnSpc>
            </a:pPr>
            <a:r>
              <a:rPr lang="zh-CN" sz="1800" b="1" u="none" kern="1200" baseline="0" dirty="0">
                <a:solidFill>
                  <a:srgbClr val="008080"/>
                </a:solidFill>
                <a:effectLst/>
                <a:ea typeface="+mn-ea"/>
                <a:sym typeface="+mn-sym"/>
              </a:rPr>
              <a:t>如何让我的孩子加入[SUN Bucks/Summer EBT]？</a:t>
            </a:r>
            <a:endParaRPr lang="zh-CN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ED1D1E-B876-2938-97B9-37D464D488AC}"/>
              </a:ext>
            </a:extLst>
          </p:cNvPr>
          <p:cNvSpPr txBox="1"/>
          <p:nvPr/>
        </p:nvSpPr>
        <p:spPr>
          <a:xfrm>
            <a:off x="242435" y="2259658"/>
            <a:ext cx="505822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675"/>
              </a:spcBef>
            </a:pP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许多家庭如果获得其他福利，将自动获得</a:t>
            </a:r>
            <a:r>
              <a:rPr lang="zh-CN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[SUN Bucks/Summer EBT]</a:t>
            </a: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，</a:t>
            </a:r>
            <a:br>
              <a:rPr lang="en-US" alt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但有些家庭可能需要申请。</a:t>
            </a:r>
          </a:p>
          <a:p>
            <a:pPr algn="l" rtl="0">
              <a:spcBef>
                <a:spcPts val="675"/>
              </a:spcBef>
            </a:pPr>
            <a:r>
              <a:rPr lang="zh-CN" sz="1400" b="1" i="0" u="none" baseline="0" dirty="0">
                <a:solidFill>
                  <a:srgbClr val="00808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我需要填写申请表吗?</a:t>
            </a:r>
          </a:p>
          <a:p>
            <a:pPr algn="l" rtl="0">
              <a:spcBef>
                <a:spcPts val="675"/>
              </a:spcBef>
            </a:pP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如果您的家庭已经参加</a:t>
            </a:r>
            <a:r>
              <a:rPr lang="zh-CN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[自选：</a:t>
            </a: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SNAP、FDPIR、TANF 等]</a:t>
            </a: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，您的孩子将自动加入 </a:t>
            </a:r>
            <a:r>
              <a:rPr lang="zh-CN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[SUN Bucks/Summer EBT]</a:t>
            </a: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。您无需填写申请表。您将 </a:t>
            </a:r>
            <a:r>
              <a:rPr lang="zh-CN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[自选： 如： 邮寄一张卡给您，或将福利金充值到您的 SNAP/WIC EBT卡中]</a:t>
            </a: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。请留意 </a:t>
            </a:r>
            <a:r>
              <a:rPr lang="zh-CN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[自选： 如： 邮寄给您的卡/充值到您卡里的福利金]</a:t>
            </a: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</a:p>
          <a:p>
            <a:pPr algn="l" rtl="0">
              <a:spcBef>
                <a:spcPts val="675"/>
              </a:spcBef>
            </a:pP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如果您没有自动注册且您认为您的孩子符合资格，则可以申请</a:t>
            </a:r>
            <a:r>
              <a:rPr lang="zh-CN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[SUN Bucks/Summer EBT]</a:t>
            </a: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</a:p>
          <a:p>
            <a:pPr algn="l" rtl="0">
              <a:spcBef>
                <a:spcPts val="675"/>
              </a:spcBef>
            </a:pPr>
            <a:r>
              <a:rPr lang="zh-CN" sz="1400" b="1" i="0" u="none" baseline="0" dirty="0">
                <a:solidFill>
                  <a:srgbClr val="00808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我如何申请[SUN Bucks/Summer EBT]?</a:t>
            </a:r>
            <a:endParaRPr lang="zh-CN" sz="1400" b="1" dirty="0">
              <a:solidFill>
                <a:srgbClr val="00808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675"/>
              </a:spcBef>
            </a:pP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点击此处申请：</a:t>
            </a:r>
            <a:r>
              <a:rPr lang="zh-CN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[插入申请 SUN Bucks/Summer EBT 的链接]</a:t>
            </a:r>
            <a:endParaRPr lang="zh-CN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675"/>
              </a:spcBef>
            </a:pP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在申请时，会要求您提供您孩子的姓名、学校、出生日期、地址，和 </a:t>
            </a:r>
            <a:r>
              <a:rPr lang="zh-CN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[自选：</a:t>
            </a:r>
            <a:br>
              <a:rPr lang="en-US" altLang="zh-CN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zh-CN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添加其他详细信息]</a:t>
            </a: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。也会要求您报告您的家庭收入。您不需要提供任何其他</a:t>
            </a:r>
            <a:br>
              <a:rPr lang="en-US" alt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文件或信息，包括 </a:t>
            </a:r>
            <a:r>
              <a:rPr lang="zh-CN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[自选： 如： 社会保障号码、工资单]</a:t>
            </a:r>
            <a:r>
              <a:rPr lang="zh-CN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115DA8-458D-37C1-AB21-6D3466E77C75}"/>
              </a:ext>
            </a:extLst>
          </p:cNvPr>
          <p:cNvSpPr txBox="1"/>
          <p:nvPr/>
        </p:nvSpPr>
        <p:spPr>
          <a:xfrm>
            <a:off x="336957" y="5899361"/>
            <a:ext cx="7078604" cy="2092881"/>
          </a:xfrm>
          <a:prstGeom prst="rect">
            <a:avLst/>
          </a:prstGeom>
          <a:solidFill>
            <a:srgbClr val="FEF4DE"/>
          </a:solidFill>
          <a:ln>
            <a:noFill/>
          </a:ln>
        </p:spPr>
        <p:txBody>
          <a:bodyPr wrap="square" lIns="182880" tIns="182880" rIns="274320" bIns="182880" rtlCol="0">
            <a:spAutoFit/>
          </a:bodyPr>
          <a:lstStyle/>
          <a:p>
            <a:pPr algn="l" rtl="0">
              <a:spcBef>
                <a:spcPts val="675"/>
              </a:spcBef>
            </a:pPr>
            <a:r>
              <a:rPr lang="zh-CN" sz="1100" b="1" i="0" u="none" baseline="0">
                <a:solidFill>
                  <a:srgbClr val="BD491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申请或了解适合您家人的计划：</a:t>
            </a:r>
            <a:endParaRPr lang="zh-CN" sz="1100" dirty="0">
              <a:solidFill>
                <a:srgbClr val="BD4914"/>
              </a:solidFill>
              <a:effectLst/>
              <a:latin typeface="Arial" panose="020B0604020202020204" pitchFamily="34" charset="0"/>
            </a:endParaRPr>
          </a:p>
          <a:p>
            <a:pPr algn="l" rtl="0">
              <a:spcBef>
                <a:spcPts val="675"/>
              </a:spcBef>
            </a:pPr>
            <a:r>
              <a:rPr lang="zh-CN" sz="1100" b="0" i="0" u="none" baseline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用手机摄像头扫描二维码在线申请。</a:t>
            </a:r>
            <a:r>
              <a:rPr lang="zh-CN" sz="1100" b="1" i="0" u="none" baseline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[二维码] </a:t>
            </a:r>
            <a:endParaRPr lang="zh-CN" sz="1100" dirty="0">
              <a:effectLst/>
              <a:latin typeface="Arial" panose="020B0604020202020204" pitchFamily="34" charset="0"/>
            </a:endParaRPr>
          </a:p>
          <a:p>
            <a:pPr algn="l" rtl="0">
              <a:spcBef>
                <a:spcPts val="675"/>
              </a:spcBef>
            </a:pPr>
            <a:r>
              <a:rPr lang="zh-CN" sz="1100" b="1" i="0" u="none" baseline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[网站]</a:t>
            </a:r>
            <a:endParaRPr lang="zh-CN" sz="1100" dirty="0">
              <a:effectLst/>
              <a:latin typeface="Arial" panose="020B0604020202020204" pitchFamily="34" charset="0"/>
            </a:endParaRPr>
          </a:p>
          <a:p>
            <a:pPr algn="l" rtl="0">
              <a:spcBef>
                <a:spcPts val="675"/>
              </a:spcBef>
            </a:pPr>
            <a:r>
              <a:rPr lang="zh-CN" sz="1100" b="1" i="0" u="none" baseline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[电话号码]</a:t>
            </a:r>
            <a:endParaRPr lang="zh-CN" sz="1100" dirty="0">
              <a:effectLst/>
              <a:latin typeface="Arial" panose="020B0604020202020204" pitchFamily="34" charset="0"/>
            </a:endParaRPr>
          </a:p>
          <a:p>
            <a:pPr algn="l" rtl="0">
              <a:spcBef>
                <a:spcPts val="675"/>
              </a:spcBef>
            </a:pPr>
            <a:r>
              <a:rPr lang="zh-CN" sz="1100" b="1" i="0" u="none" baseline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[邮寄地址或传真号码，用于发送纸质申请]</a:t>
            </a:r>
            <a:endParaRPr lang="zh-CN" sz="1100" dirty="0">
              <a:effectLst/>
              <a:latin typeface="Arial" panose="020B0604020202020204" pitchFamily="34" charset="0"/>
            </a:endParaRPr>
          </a:p>
          <a:p>
            <a:pPr algn="l" rtl="0">
              <a:spcBef>
                <a:spcPts val="675"/>
              </a:spcBef>
            </a:pPr>
            <a:r>
              <a:rPr lang="zh-CN" sz="1100" b="0" i="0" u="none" baseline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纸质申请：</a:t>
            </a:r>
            <a:r>
              <a:rPr lang="zh-CN" sz="1100" b="1" i="0" u="none" baseline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[网站]</a:t>
            </a:r>
            <a:endParaRPr lang="zh-CN" sz="1100" dirty="0">
              <a:effectLst/>
              <a:latin typeface="Arial" panose="020B0604020202020204" pitchFamily="34" charset="0"/>
            </a:endParaRPr>
          </a:p>
          <a:p>
            <a:pPr algn="l" rtl="0">
              <a:spcBef>
                <a:spcPts val="675"/>
              </a:spcBef>
            </a:pPr>
            <a:r>
              <a:rPr lang="zh-CN" sz="1100" b="0" i="0" u="none" baseline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亲自申请：</a:t>
            </a:r>
            <a:r>
              <a:rPr lang="zh-CN" sz="1100" b="1" i="0" u="none" baseline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[插入可亲自前往申请的地点]</a:t>
            </a:r>
            <a:endParaRPr lang="zh-CN" sz="1100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102B9B-5957-7434-1720-C44464B40B74}"/>
              </a:ext>
            </a:extLst>
          </p:cNvPr>
          <p:cNvSpPr txBox="1"/>
          <p:nvPr/>
        </p:nvSpPr>
        <p:spPr>
          <a:xfrm>
            <a:off x="253585" y="9396570"/>
            <a:ext cx="6760531" cy="21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050"/>
              </a:lnSpc>
              <a:spcBef>
                <a:spcPts val="675"/>
              </a:spcBef>
            </a:pPr>
            <a:r>
              <a:rPr lang="zh-CN" sz="700" b="1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2025年2月 • 如需了解更多信息，请访问：</a:t>
            </a:r>
            <a:r>
              <a:rPr lang="zh-CN" sz="700" b="1" i="0" u="none" baseline="0" dirty="0">
                <a:solidFill>
                  <a:srgbClr val="00808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www.fns.usda.gov/sunbucks</a:t>
            </a:r>
            <a:endParaRPr lang="zh-CN" sz="700" dirty="0"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DC8CF1-46FC-99E9-6F77-8169FB50A82C}"/>
              </a:ext>
            </a:extLst>
          </p:cNvPr>
          <p:cNvSpPr txBox="1"/>
          <p:nvPr/>
        </p:nvSpPr>
        <p:spPr>
          <a:xfrm>
            <a:off x="253585" y="9597292"/>
            <a:ext cx="7161976" cy="21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050"/>
              </a:lnSpc>
              <a:spcBef>
                <a:spcPts val="675"/>
              </a:spcBef>
            </a:pPr>
            <a:r>
              <a:rPr lang="zh-CN" sz="700" b="1" i="0" u="none" baseline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[插入州计划名称</a:t>
            </a:r>
            <a:r>
              <a:rPr lang="zh-CN" sz="700" b="0" i="0" u="none" baseline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]是在美国农业、食品和营养服务部的 资助下得以实现的。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0CEBBF-9263-FB89-725A-7AF8A736EDDD}"/>
              </a:ext>
            </a:extLst>
          </p:cNvPr>
          <p:cNvSpPr txBox="1">
            <a:spLocks/>
          </p:cNvSpPr>
          <p:nvPr/>
        </p:nvSpPr>
        <p:spPr>
          <a:xfrm>
            <a:off x="7074920" y="9424324"/>
            <a:ext cx="427696" cy="21852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zh-CN" sz="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9DAF893-6D1F-BE4A-7778-440663ECC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4658" y="1428117"/>
            <a:ext cx="494181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754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9ed168-19c8-4633-a1ec-ec6df6c71bf0">
      <Terms xmlns="http://schemas.microsoft.com/office/infopath/2007/PartnerControls"/>
    </lcf76f155ced4ddcb4097134ff3c332f>
    <TaxCatchAll xmlns="73fb875a-8af9-4255-b008-0995492d31cd" xsi:nil="true"/>
    <LastModified xmlns="eb9ed168-19c8-4633-a1ec-ec6df6c71bf0">2025-02-05T20:22:28+00:00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SUN Bucks</TermName>
          <TermId xmlns="http://schemas.microsoft.com/office/infopath/2007/PartnerControls">11111111-1111-1111-1111-111111111111</TermId>
        </TermInfo>
        <TermInfo xmlns="http://schemas.microsoft.com/office/infopath/2007/PartnerControls">
          <TermName xmlns="http://schemas.microsoft.com/office/infopath/2007/PartnerControls">Summer EBT</TermName>
          <TermId xmlns="http://schemas.microsoft.com/office/infopath/2007/PartnerControls">11111111-1111-1111-1111-111111111111</TermId>
        </TermInfo>
      </Terms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6N43MEY3ZP3S-407578889-39638</_dlc_DocId>
    <_dlc_DocIdUrl xmlns="2cbf940b-6aba-4986-a9fb-a77064a2dcb6">
      <Url>https://usdagcc.sharepoint.com/sites/FNS-OPS-CommsD/_layouts/15/DocIdRedir.aspx?ID=6N43MEY3ZP3S-407578889-39638</Url>
      <Description>6N43MEY3ZP3S-407578889-39638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34D675D-C7A8-46A0-B20D-208DC5F9F729}">
  <ds:schemaRefs>
    <ds:schemaRef ds:uri="2cbf940b-6aba-4986-a9fb-a77064a2dcb6"/>
    <ds:schemaRef ds:uri="73fb875a-8af9-4255-b008-0995492d31cd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eb9ed168-19c8-4633-a1ec-ec6df6c71bf0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31AE9FC-1C63-4DFA-8391-FA6860FE0E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9ed168-19c8-4633-a1ec-ec6df6c71bf0"/>
    <ds:schemaRef ds:uri="2cbf940b-6aba-4986-a9fb-a77064a2dcb6"/>
    <ds:schemaRef ds:uri="73fb875a-8af9-4255-b008-0995492d31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D5019F-6C91-417D-BE38-F9BC486F406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86476DD-FC86-4BF0-945F-6AAD2FEB340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1337</TotalTime>
  <Words>1288</Words>
  <Application>Microsoft Office PowerPoint</Application>
  <PresentationFormat>Custom</PresentationFormat>
  <Paragraphs>33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Office Theme</vt:lpstr>
      <vt:lpstr>了解 [SUN Bucks/Summer EBT] 可如何为您的家庭提供帮助！</vt:lpstr>
      <vt:lpstr>如何让我的孩子加入[SUN Bucks/Summer EBT]？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了解 [SUN Bucks/Summer EBT] 可如何为您的家庭提供帮助！</dc:title>
  <dc:subject/>
  <dc:creator>USDA Food and Nutrition Service</dc:creator>
  <cp:keywords>SUN Bucks ; Summer EBT</cp:keywords>
  <dc:description/>
  <cp:lastModifiedBy>Del Rosario, Katie - FNS</cp:lastModifiedBy>
  <cp:revision>15</cp:revision>
  <dcterms:created xsi:type="dcterms:W3CDTF">2025-01-07T17:14:11Z</dcterms:created>
  <dcterms:modified xsi:type="dcterms:W3CDTF">2025-02-11T16:24:59Z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_dlc_DocIdItemGuid">
    <vt:lpwstr>37095c3d-b7e1-4887-a18f-f844826ccac6</vt:lpwstr>
  </property>
  <property fmtid="{D5CDD505-2E9C-101B-9397-08002B2CF9AE}" pid="4" name="MediaServiceImageTags">
    <vt:lpwstr/>
  </property>
  <property fmtid="{D5CDD505-2E9C-101B-9397-08002B2CF9AE}" pid="5" name="TaxKeyword">
    <vt:lpwstr/>
  </property>
  <property fmtid="{D5CDD505-2E9C-101B-9397-08002B2CF9AE}" pid="6" name="Portfolio">
    <vt:lpwstr/>
  </property>
</Properties>
</file>