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5"/>
  </p:sldMasterIdLst>
  <p:notesMasterIdLst>
    <p:notesMasterId r:id="rId8"/>
  </p:notesMasterIdLst>
  <p:handoutMasterIdLst>
    <p:handoutMasterId r:id="rId9"/>
  </p:handoutMasterIdLst>
  <p:sldIdLst>
    <p:sldId id="256" r:id="rId6"/>
    <p:sldId id="258" r:id="rId7"/>
  </p:sldIdLst>
  <p:sldSz cx="7772400" cy="1005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02D3D20-4525-4B2A-0F3F-3C2BB5BB0325}" name="Freddy O. Trejo" initials="" userId="S::ftrejo@crosbymarketing.com::e353ea14-6f9a-4ec2-840d-149cb2de090c" providerId="AD"/>
  <p188:author id="{D496BF31-471E-C33D-2A51-BBDAC655BDD5}" name="Saskia Moore" initials="SM" userId="S::smoore@crosbymarketing.com::df3c4b7b-e44a-4cfd-92a2-5ffe8a9d069a" providerId="AD"/>
  <p188:author id="{AB579844-1517-4FBA-7A97-09CAED3FF29E}" name="Campbell, Elizabeth - FNS" initials="CF" userId="S::elizabeth.campbell2@usda.gov::60e396b6-9561-4b12-8a2a-8b32e784395d" providerId="AD"/>
  <p188:author id="{6ACF7DD6-1325-7CE9-F0EF-B0188B3AC8D1}" name="Maurice, Alison - FNS" initials="MF" userId="S::alison.maurice@usda.gov::4eef3835-8a44-449f-b438-863a203d9251" providerId="AD"/>
  <p188:author id="{40BFE2E5-6AC8-2CC9-CF83-0C7D2F406198}" name="Gabrielle H. Weber" initials="GW" userId="S::gweber@crosbymarketing.com::c983c357-88e0-4ac0-9efe-ffa6d69bb270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80"/>
    <a:srgbClr val="BD4914"/>
    <a:srgbClr val="D76622"/>
    <a:srgbClr val="FEF4DE"/>
    <a:srgbClr val="86316E"/>
    <a:srgbClr val="00AA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45FC10F-B5C2-423B-A111-CB771C8E0096}" v="546" dt="2025-01-27T22:01:48.473"/>
    <p1510:client id="{745CA4AF-B79B-CA4B-9BA0-9CA18E52D3F1}" v="211" dt="2025-01-27T19:18:03.044"/>
    <p1510:client id="{FA3CAB7E-1AD7-4579-87D0-952187B57494}" v="145" dt="2025-01-28T17:41:45.24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922"/>
    <p:restoredTop sz="89743"/>
  </p:normalViewPr>
  <p:slideViewPr>
    <p:cSldViewPr snapToGrid="0">
      <p:cViewPr varScale="1">
        <p:scale>
          <a:sx n="68" d="100"/>
          <a:sy n="68" d="100"/>
        </p:scale>
        <p:origin x="2028" y="7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5" Type="http://schemas.microsoft.com/office/2018/10/relationships/authors" Target="authors.xml"/><Relationship Id="rId10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handoutMaster" Target="handoutMasters/handoutMaster1.xml"/><Relationship Id="rId14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74AE30E-DCCD-7276-0C4E-36609A89F46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BD8D87A-6032-1829-DB6F-4D921E60E3C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901D07-E46A-3F47-A6F8-97150819437E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425B46E-673A-4588-94B3-19ABE7CF2F2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A2B6C8-C897-2EA1-245B-29BC5797066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005D96-0A5B-8946-B9D2-DA4DB14A77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7604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DCF8BB-9B8D-6845-A9C0-C159BB60934D}" type="datetimeFigureOut">
              <a:rPr lang="en-AR" smtClean="0"/>
              <a:t>02/11/2025</a:t>
            </a:fld>
            <a:endParaRPr lang="en-A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36788" y="1143000"/>
            <a:ext cx="23844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6FDF70-6F79-C342-B540-1EC83D00B147}" type="slidenum">
              <a:rPr lang="en-AR" smtClean="0"/>
              <a:t>‹#›</a:t>
            </a:fld>
            <a:endParaRPr lang="en-AR"/>
          </a:p>
        </p:txBody>
      </p:sp>
    </p:spTree>
    <p:extLst>
      <p:ext uri="{BB962C8B-B14F-4D97-AF65-F5344CB8AC3E}">
        <p14:creationId xmlns:p14="http://schemas.microsoft.com/office/powerpoint/2010/main" val="1542378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6FDF70-6F79-C342-B540-1EC83D00B147}" type="slidenum">
              <a:rPr lang="en-AR" smtClean="0"/>
              <a:t>1</a:t>
            </a:fld>
            <a:endParaRPr lang="en-AR"/>
          </a:p>
        </p:txBody>
      </p:sp>
    </p:spTree>
    <p:extLst>
      <p:ext uri="{BB962C8B-B14F-4D97-AF65-F5344CB8AC3E}">
        <p14:creationId xmlns:p14="http://schemas.microsoft.com/office/powerpoint/2010/main" val="1464270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6FDF70-6F79-C342-B540-1EC83D00B147}" type="slidenum">
              <a:rPr lang="en-AR" smtClean="0"/>
              <a:t>2</a:t>
            </a:fld>
            <a:endParaRPr lang="en-AR"/>
          </a:p>
        </p:txBody>
      </p:sp>
    </p:spTree>
    <p:extLst>
      <p:ext uri="{BB962C8B-B14F-4D97-AF65-F5344CB8AC3E}">
        <p14:creationId xmlns:p14="http://schemas.microsoft.com/office/powerpoint/2010/main" val="35492442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miling boy with an orange slice.">
            <a:extLst>
              <a:ext uri="{FF2B5EF4-FFF2-40B4-BE49-F238E27FC236}">
                <a16:creationId xmlns:a16="http://schemas.microsoft.com/office/drawing/2014/main" id="{43966402-1709-BA4C-A2D9-1F3C6151D95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7772400" cy="3136900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5E82AD62-BECF-AB35-71C9-C13D4416FE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4658" y="929806"/>
            <a:ext cx="3431429" cy="1130036"/>
          </a:xfrm>
        </p:spPr>
        <p:txBody>
          <a:bodyPr anchor="t">
            <a:normAutofit/>
          </a:bodyPr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85263168-1807-A636-A9E8-FB22777591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6818" y="2565692"/>
            <a:ext cx="4794389" cy="523351"/>
          </a:xfrm>
        </p:spPr>
        <p:txBody>
          <a:bodyPr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1800" b="1">
                <a:solidFill>
                  <a:srgbClr val="008080"/>
                </a:solidFill>
              </a:defRPr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3" name="Picture 2" descr="A father and his daughter choosing a box of mushrooms from a shelf in the supermarket.">
            <a:extLst>
              <a:ext uri="{FF2B5EF4-FFF2-40B4-BE49-F238E27FC236}">
                <a16:creationId xmlns:a16="http://schemas.microsoft.com/office/drawing/2014/main" id="{C0B01AA9-B749-43CB-7CA0-F67A6FD8E0E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632450" y="3401257"/>
            <a:ext cx="2146300" cy="1295400"/>
          </a:xfrm>
          <a:prstGeom prst="rect">
            <a:avLst/>
          </a:prstGeom>
        </p:spPr>
      </p:pic>
      <p:pic>
        <p:nvPicPr>
          <p:cNvPr id="4" name="Picture 3" descr="A mother and her daughter selecting apples in the fruit section of a supermarket.">
            <a:extLst>
              <a:ext uri="{FF2B5EF4-FFF2-40B4-BE49-F238E27FC236}">
                <a16:creationId xmlns:a16="http://schemas.microsoft.com/office/drawing/2014/main" id="{22D0B244-386B-4748-60AE-D4E5D62C655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619750" y="4874416"/>
            <a:ext cx="2159000" cy="1219200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B5D8D33-DEF4-C6E7-5DE0-C98AE5135D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34658" y="9314689"/>
            <a:ext cx="708605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3020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A18E71A-BE10-E009-CCA2-A4197C5556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7772400" cy="863600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FECBA46-F3F8-1570-27A1-5EFCD0FAAC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34658" y="9314689"/>
            <a:ext cx="708605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03373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A4717FB-EA8F-4112-E6BC-2D06FE4703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7772400" cy="863600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756B80F-4977-199C-EB55-EB367A43A6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34658" y="9314689"/>
            <a:ext cx="708605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Picture 1" descr="A mother, a father, and their daughter are squeezing an orange for juice in their kitchen.&#10;&#10;A smiling little boy siting in a shopping cart in a supermarket aisle.&#10;&#10;A mother and her daughter watching the apples they hold.&#10;">
            <a:extLst>
              <a:ext uri="{FF2B5EF4-FFF2-40B4-BE49-F238E27FC236}">
                <a16:creationId xmlns:a16="http://schemas.microsoft.com/office/drawing/2014/main" id="{8433E448-0B93-8F1C-0F93-E2D2827AFC2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613400" y="1417441"/>
            <a:ext cx="2159000" cy="398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420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C549A8B-1105-E143-B0C2-1526E6812C74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3D8C076-711B-D240-889A-26E1EBA6F7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603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2" r:id="rId3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fns.usda.gov/sebt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ns.usda.gov/sebt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UN BUCKS logo">
            <a:extLst>
              <a:ext uri="{FF2B5EF4-FFF2-40B4-BE49-F238E27FC236}">
                <a16:creationId xmlns:a16="http://schemas.microsoft.com/office/drawing/2014/main" id="{D4015773-F62D-2BC9-310F-CCBF6CAAB53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658" y="242587"/>
            <a:ext cx="971628" cy="500064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49A11CBA-16ED-E651-544E-B2656C6CC9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9555" y="908268"/>
            <a:ext cx="3505538" cy="108833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675"/>
              </a:spcBef>
            </a:pPr>
            <a:r>
              <a:rPr lang="en-US" sz="2000" b="1" dirty="0">
                <a:effectLst/>
                <a:latin typeface="Arial" panose="020B0604020202020204" pitchFamily="34" charset="0"/>
              </a:rPr>
              <a:t>Learn How [SUN Bucks/Summer EBT] </a:t>
            </a:r>
            <a:r>
              <a:rPr lang="en-US" dirty="0"/>
              <a:t>C</a:t>
            </a:r>
            <a:r>
              <a:rPr lang="en-US" sz="2000" b="1" dirty="0">
                <a:effectLst/>
                <a:latin typeface="Arial" panose="020B0604020202020204" pitchFamily="34" charset="0"/>
              </a:rPr>
              <a:t>an </a:t>
            </a:r>
            <a:r>
              <a:rPr lang="en-US" dirty="0"/>
              <a:t>H</a:t>
            </a:r>
            <a:r>
              <a:rPr lang="en-US" sz="2000" b="1" dirty="0">
                <a:effectLst/>
                <a:latin typeface="Arial" panose="020B0604020202020204" pitchFamily="34" charset="0"/>
              </a:rPr>
              <a:t>elp </a:t>
            </a:r>
            <a:r>
              <a:rPr lang="en-US" dirty="0"/>
              <a:t>Y</a:t>
            </a:r>
            <a:r>
              <a:rPr lang="en-US" sz="2000" b="1" dirty="0">
                <a:effectLst/>
                <a:latin typeface="Arial" panose="020B0604020202020204" pitchFamily="34" charset="0"/>
              </a:rPr>
              <a:t>our Family!</a:t>
            </a:r>
            <a:endParaRPr lang="en-US" sz="2000" dirty="0">
              <a:effectLst/>
              <a:latin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736A727-BEB0-0AAD-AF87-44D871D30A6F}"/>
              </a:ext>
            </a:extLst>
          </p:cNvPr>
          <p:cNvSpPr txBox="1"/>
          <p:nvPr/>
        </p:nvSpPr>
        <p:spPr>
          <a:xfrm>
            <a:off x="242434" y="2656689"/>
            <a:ext cx="5109742" cy="76944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>
              <a:spcBef>
                <a:spcPts val="675"/>
              </a:spcBef>
            </a:pPr>
            <a:r>
              <a:rPr lang="en-US" sz="11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</a:rPr>
              <a:t>[SUN Bucks/Summer EBT]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</a:rPr>
              <a:t> is a grocery benefits program to help families buy food during the summer when schools are closed. Families get </a:t>
            </a:r>
            <a:r>
              <a:rPr lang="en-US" sz="11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</a:rPr>
              <a:t>[$120 – update dollar amount as needed]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</a:rPr>
              <a:t> for each eligible school-age child. Children who get 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these benefits 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</a:rPr>
              <a:t>can still participate in other summer meal programs.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AF687E2-4FE3-BD3B-4DA1-790C10411D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34658" y="3704359"/>
            <a:ext cx="4943095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99654C8A-30CB-8EB0-A455-A1D344E9A472}"/>
              </a:ext>
            </a:extLst>
          </p:cNvPr>
          <p:cNvSpPr txBox="1"/>
          <p:nvPr/>
        </p:nvSpPr>
        <p:spPr>
          <a:xfrm>
            <a:off x="231819" y="3876367"/>
            <a:ext cx="5035318" cy="3693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8080"/>
                </a:solidFill>
                <a:effectLst/>
                <a:latin typeface="Arial" panose="020B0604020202020204" pitchFamily="34" charset="0"/>
              </a:rPr>
              <a:t>How does [SUN Bucks/Summer EBT] work?</a:t>
            </a:r>
            <a:endParaRPr lang="en-US" dirty="0">
              <a:solidFill>
                <a:srgbClr val="00808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2DA8D0B-1480-E924-749F-D8C152E8D7BC}"/>
              </a:ext>
            </a:extLst>
          </p:cNvPr>
          <p:cNvSpPr txBox="1"/>
          <p:nvPr/>
        </p:nvSpPr>
        <p:spPr>
          <a:xfrm>
            <a:off x="242435" y="4356604"/>
            <a:ext cx="5035318" cy="1277273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>
              <a:spcBef>
                <a:spcPts val="675"/>
              </a:spcBef>
            </a:pP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</a:rPr>
              <a:t>In </a:t>
            </a:r>
            <a:r>
              <a:rPr lang="en-US" sz="11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</a:rPr>
              <a:t>[State name]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US" sz="11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</a:rPr>
              <a:t>[SUN Bucks/Summer EBT]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</a:rPr>
              <a:t> benefits are </a:t>
            </a:r>
            <a:r>
              <a:rPr lang="en-US" sz="11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</a:rPr>
              <a:t>[customize: e.g., loaded onto an EBT card and mailed to your home; added to an existing household SNAP/WIC EBT card, etc.]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</a:rPr>
              <a:t>. </a:t>
            </a:r>
            <a:r>
              <a:rPr lang="en-US" sz="11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</a:rPr>
              <a:t>[SUN Bucks/Summer EBT]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</a:rPr>
              <a:t> benefits can be used to buy food like fruits, vegetables, meat, whole grains, and dairy at grocery stores, farmers markets, and other places that accept </a:t>
            </a:r>
            <a:r>
              <a:rPr lang="en-US" sz="11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</a:rPr>
              <a:t>[WIC or SNAP]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</a:rPr>
              <a:t> EBT benefits. </a:t>
            </a:r>
            <a:r>
              <a:rPr lang="en-US" sz="11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</a:rPr>
              <a:t>[SUN Bucks</a:t>
            </a:r>
            <a:r>
              <a:rPr lang="en-US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/</a:t>
            </a:r>
            <a:r>
              <a:rPr lang="en-US" sz="11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</a:rPr>
              <a:t>Summer EBT]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</a:rPr>
              <a:t> is a convenient way to help children get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 the nutrition they need when schools are closed.</a:t>
            </a:r>
            <a:endParaRPr lang="en-US" sz="110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8322C01-4B93-A393-2294-F8FAE2691C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34658" y="5911309"/>
            <a:ext cx="4943095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23C4E752-8D9A-AB63-5BAC-6979FB00E8E7}"/>
              </a:ext>
            </a:extLst>
          </p:cNvPr>
          <p:cNvSpPr txBox="1"/>
          <p:nvPr/>
        </p:nvSpPr>
        <p:spPr>
          <a:xfrm>
            <a:off x="231819" y="6104781"/>
            <a:ext cx="5045934" cy="64633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8080"/>
                </a:solidFill>
                <a:effectLst/>
                <a:latin typeface="Arial" panose="020B0604020202020204" pitchFamily="34" charset="0"/>
              </a:rPr>
              <a:t>Is my child eligible for [SUN Bucks/Summer EBT]?</a:t>
            </a:r>
            <a:endParaRPr lang="en-US" dirty="0">
              <a:solidFill>
                <a:srgbClr val="00808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316469C-39D9-E397-9D60-44026123B05F}"/>
              </a:ext>
            </a:extLst>
          </p:cNvPr>
          <p:cNvSpPr txBox="1"/>
          <p:nvPr/>
        </p:nvSpPr>
        <p:spPr>
          <a:xfrm>
            <a:off x="242435" y="6875994"/>
            <a:ext cx="5024702" cy="12875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>
              <a:spcBef>
                <a:spcPts val="675"/>
              </a:spcBef>
            </a:pP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</a:rPr>
              <a:t>Your child is eligible for </a:t>
            </a:r>
            <a:r>
              <a:rPr lang="en-US" sz="11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</a:rPr>
              <a:t>[SUN Bucks/Summer EBT]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</a:rPr>
              <a:t> if:  </a:t>
            </a:r>
          </a:p>
          <a:p>
            <a:pPr marL="171450" indent="-171450">
              <a:spcBef>
                <a:spcPts val="675"/>
              </a:spcBef>
              <a:buClr>
                <a:schemeClr val="accent2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</a:rPr>
              <a:t>Your household already participates in </a:t>
            </a:r>
            <a:r>
              <a:rPr lang="en-US" sz="11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</a:rPr>
              <a:t>[customize: SNAP, FDPIR, TANF, etc.]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US" sz="1100" i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</a:rPr>
              <a:t>OR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</a:rPr>
              <a:t> </a:t>
            </a:r>
          </a:p>
          <a:p>
            <a:pPr marL="171450" indent="-171450">
              <a:spcBef>
                <a:spcPts val="675"/>
              </a:spcBef>
              <a:buClr>
                <a:schemeClr val="accent2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</a:rPr>
              <a:t>Your child attends a school that offers the National School Lunch or School Breakfast Program, </a:t>
            </a:r>
            <a:r>
              <a:rPr lang="en-US" sz="1100" i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</a:rPr>
              <a:t>and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</a:rPr>
              <a:t> your household income meets the requirements for free or reduced-price school meals.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601D1B7-009D-FB6C-0BCF-35179811EA8A}"/>
              </a:ext>
            </a:extLst>
          </p:cNvPr>
          <p:cNvSpPr txBox="1"/>
          <p:nvPr/>
        </p:nvSpPr>
        <p:spPr>
          <a:xfrm>
            <a:off x="5622467" y="6269577"/>
            <a:ext cx="2149933" cy="1892826"/>
          </a:xfrm>
          <a:prstGeom prst="rect">
            <a:avLst/>
          </a:prstGeom>
          <a:solidFill>
            <a:srgbClr val="FEF4DE"/>
          </a:solidFill>
          <a:ln>
            <a:noFill/>
          </a:ln>
        </p:spPr>
        <p:txBody>
          <a:bodyPr wrap="square" lIns="182880" tIns="182880" rIns="274320" bIns="182880" rtlCol="0">
            <a:spAutoFit/>
          </a:bodyPr>
          <a:lstStyle/>
          <a:p>
            <a:pPr>
              <a:spcBef>
                <a:spcPts val="675"/>
              </a:spcBef>
            </a:pPr>
            <a:r>
              <a:rPr lang="en-US" sz="1100" b="1" dirty="0">
                <a:solidFill>
                  <a:srgbClr val="BD4914"/>
                </a:solidFill>
                <a:effectLst/>
                <a:latin typeface="Arial" panose="020B0604020202020204" pitchFamily="34" charset="0"/>
              </a:rPr>
              <a:t>Do you have a new address?</a:t>
            </a:r>
            <a:br>
              <a:rPr lang="en-US" sz="1100" dirty="0">
                <a:effectLst/>
                <a:latin typeface="Arial" panose="020B0604020202020204" pitchFamily="34" charset="0"/>
              </a:rPr>
            </a:br>
            <a:br>
              <a:rPr lang="en-US" sz="1100" b="1" dirty="0">
                <a:effectLst/>
                <a:latin typeface="Arial" panose="020B0604020202020204" pitchFamily="34" charset="0"/>
              </a:rPr>
            </a:br>
            <a:r>
              <a:rPr lang="en-US" sz="1100" dirty="0">
                <a:effectLst/>
                <a:latin typeface="Arial" panose="020B0604020202020204" pitchFamily="34" charset="0"/>
              </a:rPr>
              <a:t>Make sure your address is up to date </a:t>
            </a:r>
            <a:r>
              <a:rPr lang="en-US" sz="1100" b="1" dirty="0">
                <a:effectLst/>
                <a:latin typeface="Arial" panose="020B0604020202020204" pitchFamily="34" charset="0"/>
              </a:rPr>
              <a:t>[here/by doing x] </a:t>
            </a:r>
            <a:r>
              <a:rPr lang="en-US" sz="1100" dirty="0">
                <a:effectLst/>
                <a:latin typeface="Arial" panose="020B0604020202020204" pitchFamily="34" charset="0"/>
              </a:rPr>
              <a:t>so your </a:t>
            </a:r>
            <a:r>
              <a:rPr lang="en-US" sz="1100" b="1" dirty="0">
                <a:effectLst/>
                <a:latin typeface="Arial" panose="020B0604020202020204" pitchFamily="34" charset="0"/>
              </a:rPr>
              <a:t>[</a:t>
            </a:r>
            <a:r>
              <a:rPr lang="en-US" sz="1100" b="1" dirty="0">
                <a:latin typeface="Arial" panose="020B0604020202020204" pitchFamily="34" charset="0"/>
              </a:rPr>
              <a:t>SUN Bucks/</a:t>
            </a:r>
            <a:r>
              <a:rPr lang="en-US" sz="1100" b="1" dirty="0">
                <a:effectLst/>
                <a:latin typeface="Arial" panose="020B0604020202020204" pitchFamily="34" charset="0"/>
              </a:rPr>
              <a:t>Summer EBT] </a:t>
            </a:r>
            <a:r>
              <a:rPr lang="en-US" sz="1100" dirty="0">
                <a:effectLst/>
                <a:latin typeface="Arial" panose="020B0604020202020204" pitchFamily="34" charset="0"/>
              </a:rPr>
              <a:t>benefits are sent to the right place!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EDBA194-42C8-338E-89BF-9B21C7A14E7C}"/>
              </a:ext>
            </a:extLst>
          </p:cNvPr>
          <p:cNvSpPr txBox="1"/>
          <p:nvPr/>
        </p:nvSpPr>
        <p:spPr>
          <a:xfrm>
            <a:off x="253585" y="9396570"/>
            <a:ext cx="6760531" cy="2185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050"/>
              </a:lnSpc>
              <a:spcBef>
                <a:spcPts val="675"/>
              </a:spcBef>
            </a:pPr>
            <a:r>
              <a:rPr lang="en-US" sz="700" b="1" dirty="0">
                <a:effectLst/>
                <a:latin typeface="Arial" panose="020B0604020202020204" pitchFamily="34" charset="0"/>
              </a:rPr>
              <a:t>February 2025    •    For more information, visit: </a:t>
            </a:r>
            <a:r>
              <a:rPr lang="en-US" sz="700" b="1" u="sng" dirty="0">
                <a:solidFill>
                  <a:srgbClr val="008080"/>
                </a:solidFill>
                <a:effectLst/>
                <a:latin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www.fns.usda.gov/</a:t>
            </a:r>
            <a:r>
              <a:rPr lang="en-US" sz="700" b="1" u="sng" dirty="0" err="1">
                <a:solidFill>
                  <a:srgbClr val="008080"/>
                </a:solidFill>
                <a:effectLst/>
                <a:latin typeface="Arial" panose="020B0604020202020204" pitchFamily="34" charset="0"/>
              </a:rPr>
              <a:t>sunbucks</a:t>
            </a:r>
            <a:endParaRPr lang="en-US" sz="700" dirty="0">
              <a:solidFill>
                <a:srgbClr val="00808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329A7A5-5592-069C-47FB-F35FCC26FE70}"/>
              </a:ext>
            </a:extLst>
          </p:cNvPr>
          <p:cNvSpPr txBox="1"/>
          <p:nvPr/>
        </p:nvSpPr>
        <p:spPr>
          <a:xfrm>
            <a:off x="253585" y="9597292"/>
            <a:ext cx="7161976" cy="2185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050"/>
              </a:lnSpc>
              <a:spcBef>
                <a:spcPts val="675"/>
              </a:spcBef>
            </a:pPr>
            <a:r>
              <a:rPr lang="en-US" sz="700" b="1" dirty="0">
                <a:effectLst/>
                <a:latin typeface="Arial" panose="020B0604020202020204" pitchFamily="34" charset="0"/>
              </a:rPr>
              <a:t>[Insert State program name]</a:t>
            </a:r>
            <a:r>
              <a:rPr lang="en-US" sz="700" dirty="0">
                <a:effectLst/>
                <a:latin typeface="Arial" panose="020B0604020202020204" pitchFamily="34" charset="0"/>
              </a:rPr>
              <a:t> is made possible with funding from the U.S. Department of Agriculture, Food and Nutrition Service.</a:t>
            </a:r>
          </a:p>
        </p:txBody>
      </p:sp>
      <p:sp>
        <p:nvSpPr>
          <p:cNvPr id="32" name="Slide Number Placeholder 5">
            <a:extLst>
              <a:ext uri="{FF2B5EF4-FFF2-40B4-BE49-F238E27FC236}">
                <a16:creationId xmlns:a16="http://schemas.microsoft.com/office/drawing/2014/main" id="{5B25E6CC-1668-850F-172E-85FEA786DCE5}"/>
              </a:ext>
            </a:extLst>
          </p:cNvPr>
          <p:cNvSpPr txBox="1">
            <a:spLocks/>
          </p:cNvSpPr>
          <p:nvPr/>
        </p:nvSpPr>
        <p:spPr>
          <a:xfrm>
            <a:off x="7074920" y="9424324"/>
            <a:ext cx="427696" cy="21852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80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7540494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>
            <a:extLst>
              <a:ext uri="{FF2B5EF4-FFF2-40B4-BE49-F238E27FC236}">
                <a16:creationId xmlns:a16="http://schemas.microsoft.com/office/drawing/2014/main" id="{9E6CEF68-B444-5872-E22A-479E8A99C7E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31819" y="1377643"/>
            <a:ext cx="4015884" cy="773276"/>
          </a:xfrm>
        </p:spPr>
        <p:txBody>
          <a:bodyPr/>
          <a:lstStyle/>
          <a:p>
            <a:pPr rtl="0" eaLnBrk="1" latinLnBrk="0" hangingPunct="1">
              <a:lnSpc>
                <a:spcPct val="100000"/>
              </a:lnSpc>
            </a:pPr>
            <a:r>
              <a:rPr lang="en-US" sz="1800" b="1" kern="1200" dirty="0">
                <a:solidFill>
                  <a:srgbClr val="008080"/>
                </a:solidFill>
                <a:effectLst/>
                <a:ea typeface="+mn-ea"/>
                <a:cs typeface="+mn-cs"/>
              </a:rPr>
              <a:t>How do I enroll my child in [SUN Bucks/Summer EBT]?</a:t>
            </a:r>
            <a:endParaRPr lang="en-AR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BED1D1E-B876-2938-97B9-37D464D488AC}"/>
              </a:ext>
            </a:extLst>
          </p:cNvPr>
          <p:cNvSpPr txBox="1"/>
          <p:nvPr/>
        </p:nvSpPr>
        <p:spPr>
          <a:xfrm>
            <a:off x="242435" y="2138887"/>
            <a:ext cx="5058228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75"/>
              </a:spcBef>
            </a:pP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</a:rPr>
              <a:t>Many families get </a:t>
            </a:r>
            <a:r>
              <a:rPr lang="en-US" sz="11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</a:rPr>
              <a:t>[SUN Bucks/Summer EBT]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</a:rPr>
              <a:t> automatically if they are getting other benefits, but some families may need to apply.</a:t>
            </a:r>
          </a:p>
          <a:p>
            <a:pPr>
              <a:spcBef>
                <a:spcPts val="675"/>
              </a:spcBef>
            </a:pPr>
            <a:r>
              <a:rPr lang="en-US" sz="1400" b="1" dirty="0">
                <a:solidFill>
                  <a:srgbClr val="008080"/>
                </a:solidFill>
                <a:latin typeface="Arial" panose="020B0604020202020204" pitchFamily="34" charset="0"/>
              </a:rPr>
              <a:t>Do I need to fill out an application?</a:t>
            </a:r>
          </a:p>
          <a:p>
            <a:pPr>
              <a:spcBef>
                <a:spcPts val="675"/>
              </a:spcBef>
            </a:pP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</a:rPr>
              <a:t>If your household already participates in </a:t>
            </a:r>
            <a:r>
              <a:rPr lang="en-US" sz="11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</a:rPr>
              <a:t>[customize: SNAP, FDPIR, TANF, etc.]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</a:rPr>
              <a:t>, your child will be automatically enrolled in </a:t>
            </a:r>
            <a:r>
              <a:rPr lang="en-US" sz="11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</a:rPr>
              <a:t>[SUN Bucks/Summer EBT]</a:t>
            </a:r>
            <a:r>
              <a:rPr lang="en-US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. 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</a:rPr>
              <a:t>You do not need to fill out an application. You will </a:t>
            </a:r>
            <a:r>
              <a:rPr lang="en-US" sz="11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</a:rPr>
              <a:t>[customize: e.g., get a card in the mail, or the money will be added to your SNAP/WIC EBT card]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</a:rPr>
              <a:t>. Watch for the </a:t>
            </a:r>
            <a:r>
              <a:rPr lang="en-US" sz="11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</a:rPr>
              <a:t>[customize: e.g., card in the mail/added benefits on your card]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>
              <a:spcBef>
                <a:spcPts val="675"/>
              </a:spcBef>
            </a:pP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</a:rPr>
              <a:t>If you are not automatically enrolled and believe your children are eligible, you can 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apply for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1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</a:rPr>
              <a:t>[SUN Bucks/Summer EBT]</a:t>
            </a:r>
            <a:r>
              <a:rPr lang="en-US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.</a:t>
            </a:r>
          </a:p>
          <a:p>
            <a:pPr>
              <a:spcBef>
                <a:spcPts val="675"/>
              </a:spcBef>
            </a:pPr>
            <a:r>
              <a:rPr lang="en-US" sz="1400" b="1" dirty="0">
                <a:solidFill>
                  <a:srgbClr val="008080"/>
                </a:solidFill>
                <a:latin typeface="Arial" panose="020B0604020202020204" pitchFamily="34" charset="0"/>
              </a:rPr>
              <a:t>How do I apply for [SUN Bucks/Summer EBT]?</a:t>
            </a:r>
            <a:endParaRPr lang="en-US" sz="1400" b="1" dirty="0">
              <a:solidFill>
                <a:srgbClr val="008080"/>
              </a:solidFill>
              <a:effectLst/>
              <a:latin typeface="Arial" panose="020B0604020202020204" pitchFamily="34" charset="0"/>
            </a:endParaRPr>
          </a:p>
          <a:p>
            <a:pPr>
              <a:spcBef>
                <a:spcPts val="675"/>
              </a:spcBef>
            </a:pP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</a:rPr>
              <a:t>Click here to apply: </a:t>
            </a:r>
            <a:r>
              <a:rPr lang="en-US" sz="11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</a:rPr>
              <a:t>[insert link to apply for SUN Bucks/Summer EBT]</a:t>
            </a:r>
            <a:endParaRPr lang="en-US" sz="110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Arial" panose="020B0604020202020204" pitchFamily="34" charset="0"/>
            </a:endParaRPr>
          </a:p>
          <a:p>
            <a:pPr>
              <a:spcBef>
                <a:spcPts val="675"/>
              </a:spcBef>
            </a:pP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</a:rPr>
              <a:t>When applying, you will be asked to provide your child’s name, school, date of birth, address, and </a:t>
            </a:r>
            <a:r>
              <a:rPr lang="en-US" sz="11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</a:rPr>
              <a:t>[customize: add additional details]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</a:rPr>
              <a:t>. You will also be asked to report your household income. You will not need to provide any other documents or information including </a:t>
            </a:r>
            <a:r>
              <a:rPr lang="en-US" sz="11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</a:rPr>
              <a:t>[customize: e.g., social security number, pay stub]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7115DA8-458D-37C1-AB21-6D3466E77C75}"/>
              </a:ext>
            </a:extLst>
          </p:cNvPr>
          <p:cNvSpPr txBox="1"/>
          <p:nvPr/>
        </p:nvSpPr>
        <p:spPr>
          <a:xfrm>
            <a:off x="336957" y="6098950"/>
            <a:ext cx="7078604" cy="2092881"/>
          </a:xfrm>
          <a:prstGeom prst="rect">
            <a:avLst/>
          </a:prstGeom>
          <a:solidFill>
            <a:srgbClr val="FEF4DE"/>
          </a:solidFill>
          <a:ln>
            <a:noFill/>
          </a:ln>
        </p:spPr>
        <p:txBody>
          <a:bodyPr wrap="square" lIns="182880" tIns="182880" rIns="274320" bIns="182880" rtlCol="0">
            <a:spAutoFit/>
          </a:bodyPr>
          <a:lstStyle/>
          <a:p>
            <a:pPr>
              <a:spcBef>
                <a:spcPts val="675"/>
              </a:spcBef>
            </a:pPr>
            <a:r>
              <a:rPr lang="en-US" sz="1100" b="1" dirty="0">
                <a:solidFill>
                  <a:srgbClr val="BD4914"/>
                </a:solidFill>
                <a:effectLst/>
                <a:latin typeface="Arial" panose="020B0604020202020204" pitchFamily="34" charset="0"/>
              </a:rPr>
              <a:t>To apply or to find out what’s available for </a:t>
            </a:r>
            <a:r>
              <a:rPr lang="en-US" sz="1100" b="1" dirty="0">
                <a:solidFill>
                  <a:srgbClr val="BD4914"/>
                </a:solidFill>
                <a:latin typeface="Arial" panose="020B0604020202020204" pitchFamily="34" charset="0"/>
              </a:rPr>
              <a:t>y</a:t>
            </a:r>
            <a:r>
              <a:rPr lang="en-US" sz="1100" b="1" dirty="0">
                <a:solidFill>
                  <a:srgbClr val="BD4914"/>
                </a:solidFill>
                <a:effectLst/>
                <a:latin typeface="Arial" panose="020B0604020202020204" pitchFamily="34" charset="0"/>
              </a:rPr>
              <a:t>our family:</a:t>
            </a:r>
            <a:endParaRPr lang="en-US" sz="1100" dirty="0">
              <a:solidFill>
                <a:srgbClr val="BD4914"/>
              </a:solidFill>
              <a:effectLst/>
              <a:latin typeface="Arial" panose="020B0604020202020204" pitchFamily="34" charset="0"/>
            </a:endParaRPr>
          </a:p>
          <a:p>
            <a:pPr>
              <a:spcBef>
                <a:spcPts val="675"/>
              </a:spcBef>
            </a:pPr>
            <a:r>
              <a:rPr lang="en-US" sz="1100" dirty="0">
                <a:effectLst/>
                <a:latin typeface="Arial" panose="020B0604020202020204" pitchFamily="34" charset="0"/>
              </a:rPr>
              <a:t>Scan QR code with phone camera to apply online. </a:t>
            </a:r>
            <a:r>
              <a:rPr lang="en-US" sz="1100" b="1" dirty="0">
                <a:effectLst/>
                <a:latin typeface="Arial" panose="020B0604020202020204" pitchFamily="34" charset="0"/>
              </a:rPr>
              <a:t>[QR CODE] </a:t>
            </a:r>
            <a:endParaRPr lang="en-US" sz="1100" dirty="0">
              <a:effectLst/>
              <a:latin typeface="Arial" panose="020B0604020202020204" pitchFamily="34" charset="0"/>
            </a:endParaRPr>
          </a:p>
          <a:p>
            <a:pPr>
              <a:spcBef>
                <a:spcPts val="675"/>
              </a:spcBef>
            </a:pPr>
            <a:r>
              <a:rPr lang="en-US" sz="1100" b="1" dirty="0">
                <a:effectLst/>
                <a:latin typeface="Arial" panose="020B0604020202020204" pitchFamily="34" charset="0"/>
              </a:rPr>
              <a:t>[WEBSITE]</a:t>
            </a:r>
            <a:endParaRPr lang="en-US" sz="1100" dirty="0">
              <a:effectLst/>
              <a:latin typeface="Arial" panose="020B0604020202020204" pitchFamily="34" charset="0"/>
            </a:endParaRPr>
          </a:p>
          <a:p>
            <a:pPr>
              <a:spcBef>
                <a:spcPts val="675"/>
              </a:spcBef>
            </a:pPr>
            <a:r>
              <a:rPr lang="en-US" sz="1100" b="1" dirty="0">
                <a:effectLst/>
                <a:latin typeface="Arial" panose="020B0604020202020204" pitchFamily="34" charset="0"/>
              </a:rPr>
              <a:t>[PHONE NUMBER]</a:t>
            </a:r>
            <a:endParaRPr lang="en-US" sz="1100" dirty="0">
              <a:effectLst/>
              <a:latin typeface="Arial" panose="020B0604020202020204" pitchFamily="34" charset="0"/>
            </a:endParaRPr>
          </a:p>
          <a:p>
            <a:pPr>
              <a:spcBef>
                <a:spcPts val="675"/>
              </a:spcBef>
            </a:pPr>
            <a:r>
              <a:rPr lang="en-US" sz="1100" b="1" dirty="0">
                <a:effectLst/>
                <a:latin typeface="Arial" panose="020B0604020202020204" pitchFamily="34" charset="0"/>
              </a:rPr>
              <a:t>[MAILING ADDRESS OR FAX NUMBER </a:t>
            </a:r>
            <a:r>
              <a:rPr lang="en-US" sz="1100" b="1" dirty="0">
                <a:latin typeface="Arial" panose="020B0604020202020204" pitchFamily="34" charset="0"/>
              </a:rPr>
              <a:t>TO SEND </a:t>
            </a:r>
            <a:r>
              <a:rPr lang="en-US" sz="1100" b="1" dirty="0">
                <a:effectLst/>
                <a:latin typeface="Arial" panose="020B0604020202020204" pitchFamily="34" charset="0"/>
              </a:rPr>
              <a:t>PAPER APPLICATION TO]</a:t>
            </a:r>
            <a:endParaRPr lang="en-US" sz="1100" dirty="0">
              <a:effectLst/>
              <a:latin typeface="Arial" panose="020B0604020202020204" pitchFamily="34" charset="0"/>
            </a:endParaRPr>
          </a:p>
          <a:p>
            <a:pPr>
              <a:spcBef>
                <a:spcPts val="675"/>
              </a:spcBef>
            </a:pPr>
            <a:r>
              <a:rPr lang="en-US" sz="1100" dirty="0">
                <a:effectLst/>
                <a:latin typeface="Arial" panose="020B0604020202020204" pitchFamily="34" charset="0"/>
              </a:rPr>
              <a:t>Get a paper application: </a:t>
            </a:r>
            <a:r>
              <a:rPr lang="en-US" sz="1100" b="1" dirty="0">
                <a:effectLst/>
                <a:latin typeface="Arial" panose="020B0604020202020204" pitchFamily="34" charset="0"/>
              </a:rPr>
              <a:t>[WEBSITE]</a:t>
            </a:r>
            <a:endParaRPr lang="en-US" sz="1100" dirty="0">
              <a:effectLst/>
              <a:latin typeface="Arial" panose="020B0604020202020204" pitchFamily="34" charset="0"/>
            </a:endParaRPr>
          </a:p>
          <a:p>
            <a:pPr>
              <a:spcBef>
                <a:spcPts val="675"/>
              </a:spcBef>
            </a:pPr>
            <a:r>
              <a:rPr lang="en-US" sz="1100" dirty="0">
                <a:effectLst/>
                <a:latin typeface="Arial" panose="020B0604020202020204" pitchFamily="34" charset="0"/>
              </a:rPr>
              <a:t>Apply in person: </a:t>
            </a:r>
            <a:r>
              <a:rPr lang="en-US" sz="1100" b="1" dirty="0">
                <a:effectLst/>
                <a:latin typeface="Arial" panose="020B0604020202020204" pitchFamily="34" charset="0"/>
              </a:rPr>
              <a:t>[INSERT WHERE PEOPLE CAN GO TO APPLY IN PERSON]</a:t>
            </a:r>
            <a:endParaRPr lang="en-US" sz="1100" dirty="0">
              <a:effectLst/>
              <a:latin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2102B9B-5957-7434-1720-C44464B40B74}"/>
              </a:ext>
            </a:extLst>
          </p:cNvPr>
          <p:cNvSpPr txBox="1"/>
          <p:nvPr/>
        </p:nvSpPr>
        <p:spPr>
          <a:xfrm>
            <a:off x="253585" y="9396570"/>
            <a:ext cx="6760531" cy="2185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050"/>
              </a:lnSpc>
              <a:spcBef>
                <a:spcPts val="675"/>
              </a:spcBef>
            </a:pPr>
            <a:r>
              <a:rPr lang="en-US" sz="700" b="1" dirty="0">
                <a:effectLst/>
                <a:latin typeface="Arial" panose="020B0604020202020204" pitchFamily="34" charset="0"/>
              </a:rPr>
              <a:t>February 2025    •    For more information, visit: </a:t>
            </a:r>
            <a:r>
              <a:rPr lang="en-US" sz="700" b="1" u="sng" dirty="0">
                <a:solidFill>
                  <a:srgbClr val="008080"/>
                </a:solidFill>
                <a:effectLst/>
                <a:latin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www.fns.usda.gov/</a:t>
            </a:r>
            <a:r>
              <a:rPr lang="en-US" sz="700" b="1" u="sng" dirty="0" err="1">
                <a:solidFill>
                  <a:srgbClr val="008080"/>
                </a:solidFill>
                <a:effectLst/>
                <a:latin typeface="Arial" panose="020B0604020202020204" pitchFamily="34" charset="0"/>
              </a:rPr>
              <a:t>sunbucks</a:t>
            </a:r>
            <a:endParaRPr lang="en-US" sz="700" dirty="0">
              <a:solidFill>
                <a:srgbClr val="00808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7DC8CF1-46FC-99E9-6F77-8169FB50A82C}"/>
              </a:ext>
            </a:extLst>
          </p:cNvPr>
          <p:cNvSpPr txBox="1"/>
          <p:nvPr/>
        </p:nvSpPr>
        <p:spPr>
          <a:xfrm>
            <a:off x="253585" y="9597292"/>
            <a:ext cx="7161976" cy="2185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050"/>
              </a:lnSpc>
              <a:spcBef>
                <a:spcPts val="675"/>
              </a:spcBef>
            </a:pPr>
            <a:r>
              <a:rPr lang="en-US" sz="700" b="1" dirty="0">
                <a:effectLst/>
                <a:latin typeface="Arial" panose="020B0604020202020204" pitchFamily="34" charset="0"/>
              </a:rPr>
              <a:t>[Insert State program name]</a:t>
            </a:r>
            <a:r>
              <a:rPr lang="en-US" sz="700" dirty="0">
                <a:effectLst/>
                <a:latin typeface="Arial" panose="020B0604020202020204" pitchFamily="34" charset="0"/>
              </a:rPr>
              <a:t> is made possible with funding from the U.S. Department of Agriculture, Food and Nutrition Service.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DC0CEBBF-9263-FB89-725A-7AF8A736EDDD}"/>
              </a:ext>
            </a:extLst>
          </p:cNvPr>
          <p:cNvSpPr txBox="1">
            <a:spLocks/>
          </p:cNvSpPr>
          <p:nvPr/>
        </p:nvSpPr>
        <p:spPr>
          <a:xfrm>
            <a:off x="7074920" y="9424324"/>
            <a:ext cx="427696" cy="21852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80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89F6632-4D02-168B-46A5-9A46849D62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659" y="228519"/>
            <a:ext cx="770242" cy="396417"/>
          </a:xfrm>
          <a:prstGeom prst="rect">
            <a:avLst/>
          </a:prstGeom>
        </p:spPr>
      </p:pic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89DAF893-6D1F-BE4A-7778-440663ECCC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34658" y="1428117"/>
            <a:ext cx="4941811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67543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b9ed168-19c8-4633-a1ec-ec6df6c71bf0">
      <Terms xmlns="http://schemas.microsoft.com/office/infopath/2007/PartnerControls"/>
    </lcf76f155ced4ddcb4097134ff3c332f>
    <TaxCatchAll xmlns="73fb875a-8af9-4255-b008-0995492d31cd" xsi:nil="true"/>
    <LastModified xmlns="eb9ed168-19c8-4633-a1ec-ec6df6c71bf0">2025-02-05T20:22:28+00:00</LastModified>
    <OriginallyCreated xmlns="eb9ed168-19c8-4633-a1ec-ec6df6c71bf0" xsi:nil="true"/>
    <ProgramArea xmlns="eb9ed168-19c8-4633-a1ec-ec6df6c71bf0" xsi:nil="true"/>
    <Status xmlns="eb9ed168-19c8-4633-a1ec-ec6df6c71bf0">DRAFT</Status>
    <UnsubscribeRate xmlns="eb9ed168-19c8-4633-a1ec-ec6df6c71bf0" xsi:nil="true"/>
    <TaxKeywordTaxHTField xmlns="2cbf940b-6aba-4986-a9fb-a77064a2dcb6">
      <Terms xmlns="http://schemas.microsoft.com/office/infopath/2007/PartnerControls">
        <TermInfo xmlns="http://schemas.microsoft.com/office/infopath/2007/PartnerControls">
          <TermName xmlns="http://schemas.microsoft.com/office/infopath/2007/PartnerControls">SUN Bucks</TermName>
          <TermId xmlns="http://schemas.microsoft.com/office/infopath/2007/PartnerControls">11111111-1111-1111-1111-111111111111</TermId>
        </TermInfo>
        <TermInfo xmlns="http://schemas.microsoft.com/office/infopath/2007/PartnerControls">
          <TermName xmlns="http://schemas.microsoft.com/office/infopath/2007/PartnerControls">Summer EBT</TermName>
          <TermId xmlns="http://schemas.microsoft.com/office/infopath/2007/PartnerControls">11111111-1111-1111-1111-111111111111</TermId>
        </TermInfo>
      </Terms>
    </TaxKeywordTaxHTField>
    <ItemID xmlns="eb9ed168-19c8-4633-a1ec-ec6df6c71bf0" xsi:nil="true"/>
    <Region xmlns="eb9ed168-19c8-4633-a1ec-ec6df6c71bf0" xsi:nil="true"/>
    <ztdy xmlns="eb9ed168-19c8-4633-a1ec-ec6df6c71bf0" xsi:nil="true"/>
    <Type2 xmlns="eb9ed168-19c8-4633-a1ec-ec6df6c71bf0" xsi:nil="true"/>
    <OpenRate xmlns="eb9ed168-19c8-4633-a1ec-ec6df6c71bf0" xsi:nil="true"/>
    <ClicktoOpenRate xmlns="eb9ed168-19c8-4633-a1ec-ec6df6c71bf0" xsi:nil="true"/>
    <FileType xmlns="eb9ed168-19c8-4633-a1ec-ec6df6c71bf0" xsi:nil="true"/>
    <EmailsSent xmlns="eb9ed168-19c8-4633-a1ec-ec6df6c71bf0" xsi:nil="true"/>
    <lf72238c114b404fb1a75ce5a3e1294c xmlns="eb9ed168-19c8-4633-a1ec-ec6df6c71bf0">
      <Terms xmlns="http://schemas.microsoft.com/office/infopath/2007/PartnerControls"/>
    </lf72238c114b404fb1a75ce5a3e1294c>
    <DocumentType xmlns="eb9ed168-19c8-4633-a1ec-ec6df6c71bf0" xsi:nil="true"/>
    <_dlc_DocId xmlns="2cbf940b-6aba-4986-a9fb-a77064a2dcb6">6N43MEY3ZP3S-407578889-39639</_dlc_DocId>
    <_dlc_DocIdUrl xmlns="2cbf940b-6aba-4986-a9fb-a77064a2dcb6">
      <Url>https://usdagcc.sharepoint.com/sites/FNS-OPS-CommsD/_layouts/15/DocIdRedir.aspx?ID=6N43MEY3ZP3S-407578889-39639</Url>
      <Description>6N43MEY3ZP3S-407578889-39639</Description>
    </_dlc_DocIdUrl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2EA5F15B49BBD46BAD24569EAF4F923" ma:contentTypeVersion="38" ma:contentTypeDescription="Create a new document." ma:contentTypeScope="" ma:versionID="5ff3c6d95fa2e7171dc62cc4efd5a51f">
  <xsd:schema xmlns:xsd="http://www.w3.org/2001/XMLSchema" xmlns:xs="http://www.w3.org/2001/XMLSchema" xmlns:p="http://schemas.microsoft.com/office/2006/metadata/properties" xmlns:ns2="eb9ed168-19c8-4633-a1ec-ec6df6c71bf0" xmlns:ns3="2cbf940b-6aba-4986-a9fb-a77064a2dcb6" xmlns:ns4="73fb875a-8af9-4255-b008-0995492d31cd" targetNamespace="http://schemas.microsoft.com/office/2006/metadata/properties" ma:root="true" ma:fieldsID="9dc678e94515cd8d8f9fb1eadbf41bef" ns2:_="" ns3:_="" ns4:_="">
    <xsd:import namespace="eb9ed168-19c8-4633-a1ec-ec6df6c71bf0"/>
    <xsd:import namespace="2cbf940b-6aba-4986-a9fb-a77064a2dcb6"/>
    <xsd:import namespace="73fb875a-8af9-4255-b008-0995492d31cd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DocumentType" minOccurs="0"/>
                <xsd:element ref="ns3:SharedWithUsers" minOccurs="0"/>
                <xsd:element ref="ns3:SharedWithDetails" minOccurs="0"/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2:EmailsSent" minOccurs="0"/>
                <xsd:element ref="ns2:OpenRate" minOccurs="0"/>
                <xsd:element ref="ns2:ClicktoOpenRate" minOccurs="0"/>
                <xsd:element ref="ns2:UnsubscribeRate" minOccurs="0"/>
                <xsd:element ref="ns2:Region" minOccurs="0"/>
                <xsd:element ref="ns2:OriginallyCreated" minOccurs="0"/>
                <xsd:element ref="ns2:ztdy" minOccurs="0"/>
                <xsd:element ref="ns2:ItemID" minOccurs="0"/>
                <xsd:element ref="ns2:LastModified" minOccurs="0"/>
                <xsd:element ref="ns2:Type2" minOccurs="0"/>
                <xsd:element ref="ns2:MediaLengthInSeconds" minOccurs="0"/>
                <xsd:element ref="ns3:_dlc_DocId" minOccurs="0"/>
                <xsd:element ref="ns3:_dlc_DocIdUrl" minOccurs="0"/>
                <xsd:element ref="ns3:_dlc_DocIdPersistId" minOccurs="0"/>
                <xsd:element ref="ns2:FileType" minOccurs="0"/>
                <xsd:element ref="ns2:ProgramArea" minOccurs="0"/>
                <xsd:element ref="ns2:lcf76f155ced4ddcb4097134ff3c332f" minOccurs="0"/>
                <xsd:element ref="ns4:TaxCatchAll" minOccurs="0"/>
                <xsd:element ref="ns2:MediaServiceObjectDetectorVersions" minOccurs="0"/>
                <xsd:element ref="ns2:MediaServiceSearchProperties" minOccurs="0"/>
                <xsd:element ref="ns3:TaxKeywordTaxHTField" minOccurs="0"/>
                <xsd:element ref="ns2:lf72238c114b404fb1a75ce5a3e1294c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9ed168-19c8-4633-a1ec-ec6df6c71bf0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DRAFT" ma:format="Dropdown" ma:internalName="Status">
      <xsd:simpleType>
        <xsd:union memberTypes="dms:Text">
          <xsd:simpleType>
            <xsd:restriction base="dms:Choice">
              <xsd:enumeration value="FINAL"/>
              <xsd:enumeration value="DRAFT"/>
              <xsd:enumeration value="WITHDRAWN"/>
              <xsd:enumeration value="Ready for Review"/>
            </xsd:restriction>
          </xsd:simpleType>
        </xsd:union>
      </xsd:simpleType>
    </xsd:element>
    <xsd:element name="DocumentType" ma:index="3" nillable="true" ma:displayName="Document Type" ma:format="Dropdown" ma:internalName="DocumentType">
      <xsd:simpleType>
        <xsd:union memberTypes="dms:Text">
          <xsd:simpleType>
            <xsd:restriction base="dms:Choice">
              <xsd:enumeration value="Speech"/>
              <xsd:enumeration value="Interview Briefing"/>
              <xsd:enumeration value="Resource"/>
              <xsd:enumeration value="Procedural"/>
            </xsd:restriction>
          </xsd:simpleType>
        </xsd:union>
      </xsd:simpleType>
    </xsd:element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hidden="true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hidden="true" ma:internalName="MediaServiceLocation" ma:readOnly="true">
      <xsd:simpleType>
        <xsd:restriction base="dms:Text"/>
      </xsd:simpleType>
    </xsd:element>
    <xsd:element name="MediaServiceOCR" ma:index="18" nillable="true" ma:displayName="Extracted Text" ma:hidden="true" ma:internalName="MediaServiceOCR" ma:readOnly="true">
      <xsd:simpleType>
        <xsd:restriction base="dms:Note"/>
      </xsd:simpleType>
    </xsd:element>
    <xsd:element name="EmailsSent" ma:index="20" nillable="true" ma:displayName="Emails Sent" ma:decimals="0" ma:format="Dropdown" ma:internalName="EmailsSent" ma:percentage="FALSE">
      <xsd:simpleType>
        <xsd:restriction base="dms:Number"/>
      </xsd:simpleType>
    </xsd:element>
    <xsd:element name="OpenRate" ma:index="21" nillable="true" ma:displayName="Open Rate" ma:format="Dropdown" ma:internalName="OpenRate" ma:percentage="TRUE">
      <xsd:simpleType>
        <xsd:restriction base="dms:Number"/>
      </xsd:simpleType>
    </xsd:element>
    <xsd:element name="ClicktoOpenRate" ma:index="22" nillable="true" ma:displayName="Click to Open Rate" ma:format="Dropdown" ma:internalName="ClicktoOpenRate" ma:percentage="TRUE">
      <xsd:simpleType>
        <xsd:restriction base="dms:Number"/>
      </xsd:simpleType>
    </xsd:element>
    <xsd:element name="UnsubscribeRate" ma:index="23" nillable="true" ma:displayName="Unsubscribe Rate" ma:format="Dropdown" ma:internalName="UnsubscribeRate" ma:percentage="TRUE">
      <xsd:simpleType>
        <xsd:restriction base="dms:Number"/>
      </xsd:simpleType>
    </xsd:element>
    <xsd:element name="Region" ma:index="24" nillable="true" ma:displayName="Region" ma:format="Dropdown" ma:internalName="Region">
      <xsd:simpleType>
        <xsd:restriction base="dms:Text">
          <xsd:maxLength value="255"/>
        </xsd:restriction>
      </xsd:simpleType>
    </xsd:element>
    <xsd:element name="OriginallyCreated" ma:index="25" nillable="true" ma:displayName="Originally Created" ma:format="DateOnly" ma:internalName="OriginallyCreated">
      <xsd:simpleType>
        <xsd:restriction base="dms:DateTime"/>
      </xsd:simpleType>
    </xsd:element>
    <xsd:element name="ztdy" ma:index="26" nillable="true" ma:displayName="Last Updated" ma:internalName="ztdy">
      <xsd:simpleType>
        <xsd:restriction base="dms:DateTime"/>
      </xsd:simpleType>
    </xsd:element>
    <xsd:element name="ItemID" ma:index="27" nillable="true" ma:displayName="ItemID" ma:decimals="0" ma:description="This column matches documents saved on SharePoint to their associated record in COMPASS" ma:format="Dropdown" ma:internalName="ItemID" ma:percentage="FALSE">
      <xsd:simpleType>
        <xsd:restriction base="dms:Number"/>
      </xsd:simpleType>
    </xsd:element>
    <xsd:element name="LastModified" ma:index="28" nillable="true" ma:displayName="Last Modified" ma:default="[today]" ma:format="DateTime" ma:internalName="LastModified">
      <xsd:simpleType>
        <xsd:restriction base="dms:DateTime"/>
      </xsd:simpleType>
    </xsd:element>
    <xsd:element name="Type2" ma:index="29" nillable="true" ma:displayName="Type 2" ma:description="Type of briefing" ma:format="Dropdown" ma:internalName="Type2">
      <xsd:simpleType>
        <xsd:union memberTypes="dms:Text">
          <xsd:simpleType>
            <xsd:restriction base="dms:Choice">
              <xsd:enumeration value="Interview"/>
              <xsd:enumeration value="Speech"/>
              <xsd:enumeration value="Talking Points"/>
            </xsd:restriction>
          </xsd:simpleType>
        </xsd:union>
      </xsd:simpleType>
    </xsd:element>
    <xsd:element name="MediaLengthInSeconds" ma:index="30" nillable="true" ma:displayName="MediaLengthInSeconds" ma:hidden="true" ma:internalName="MediaLengthInSeconds" ma:readOnly="true">
      <xsd:simpleType>
        <xsd:restriction base="dms:Unknown"/>
      </xsd:simpleType>
    </xsd:element>
    <xsd:element name="FileType" ma:index="34" nillable="true" ma:displayName="File Type" ma:format="Dropdown" ma:internalName="FileType">
      <xsd:simpleType>
        <xsd:restriction base="dms:Choice">
          <xsd:enumeration value="Communications Plan"/>
          <xsd:enumeration value="Press Release"/>
          <xsd:enumeration value="Blog"/>
          <xsd:enumeration value="Social Media Content"/>
          <xsd:enumeration value="Talking Points"/>
          <xsd:enumeration value="Questions and Answers"/>
          <xsd:enumeration value="Source Material"/>
          <xsd:enumeration value="Infographic"/>
          <xsd:enumeration value="Background"/>
        </xsd:restriction>
      </xsd:simpleType>
    </xsd:element>
    <xsd:element name="ProgramArea" ma:index="35" nillable="true" ma:displayName="Program Area" ma:format="Dropdown" ma:internalName="ProgramArea">
      <xsd:simpleType>
        <xsd:restriction base="dms:Choice">
          <xsd:enumeration value="SNAP"/>
          <xsd:enumeration value="CN"/>
          <xsd:enumeration value="CNPP"/>
          <xsd:enumeration value="SNAS"/>
          <xsd:enumeration value="Agency"/>
          <xsd:enumeration value="Mission Area"/>
          <xsd:enumeration value="Department"/>
        </xsd:restriction>
      </xsd:simpleType>
    </xsd:element>
    <xsd:element name="lcf76f155ced4ddcb4097134ff3c332f" ma:index="37" nillable="true" ma:taxonomy="true" ma:internalName="lcf76f155ced4ddcb4097134ff3c332f" ma:taxonomyFieldName="MediaServiceImageTags" ma:displayName="Image Tags" ma:readOnly="false" ma:fieldId="{5cf76f15-5ced-4ddc-b409-7134ff3c332f}" ma:taxonomyMulti="true" ma:sspId="8ff62593-b918-4deb-ac08-0d74ac0cc7e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3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4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f72238c114b404fb1a75ce5a3e1294c" ma:index="44" nillable="true" ma:taxonomy="true" ma:internalName="lf72238c114b404fb1a75ce5a3e1294c" ma:taxonomyFieldName="Portfolio" ma:displayName="Portfolio" ma:default="" ma:fieldId="{5f72238c-114b-404f-b1a7-5ce5a3e1294c}" ma:sspId="8ff62593-b918-4deb-ac08-0d74ac0cc7e6" ma:termSetId="db8b019d-5474-42da-9c3a-c726b894899f" ma:anchorId="00000000-0000-0000-0000-000000000000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bf940b-6aba-4986-a9fb-a77064a2dcb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hidden="true" ma:internalName="SharedWithDetails" ma:readOnly="true">
      <xsd:simpleType>
        <xsd:restriction base="dms:Note"/>
      </xsd:simpleType>
    </xsd:element>
    <xsd:element name="_dlc_DocId" ma:index="31" nillable="true" ma:displayName="Document ID Value" ma:description="The value of the document ID assigned to this item." ma:indexed="true" ma:internalName="_dlc_DocId" ma:readOnly="true">
      <xsd:simpleType>
        <xsd:restriction base="dms:Text"/>
      </xsd:simpleType>
    </xsd:element>
    <xsd:element name="_dlc_DocIdUrl" ma:index="32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33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TaxKeywordTaxHTField" ma:index="42" nillable="true" ma:taxonomy="true" ma:internalName="TaxKeywordTaxHTField" ma:taxonomyFieldName="TaxKeyword" ma:displayName="Enterprise Keywords" ma:readOnly="false" ma:fieldId="{23f27201-bee3-471e-b2e7-b64fd8b7ca38}" ma:taxonomyMulti="true" ma:sspId="8ff62593-b918-4deb-ac08-0d74ac0cc7e6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fb875a-8af9-4255-b008-0995492d31cd" elementFormDefault="qualified">
    <xsd:import namespace="http://schemas.microsoft.com/office/2006/documentManagement/types"/>
    <xsd:import namespace="http://schemas.microsoft.com/office/infopath/2007/PartnerControls"/>
    <xsd:element name="TaxCatchAll" ma:index="38" nillable="true" ma:displayName="Taxonomy Catch All Column" ma:hidden="true" ma:list="{d976d5e6-56e2-4da2-a596-10eabbc312ed}" ma:internalName="TaxCatchAll" ma:showField="CatchAllData" ma:web="2cbf940b-6aba-4986-a9fb-a77064a2dcb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CDD5019F-6C91-417D-BE38-F9BC486F406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34D675D-C7A8-46A0-B20D-208DC5F9F729}">
  <ds:schemaRefs>
    <ds:schemaRef ds:uri="73fb875a-8af9-4255-b008-0995492d31cd"/>
    <ds:schemaRef ds:uri="http://purl.org/dc/dcmitype/"/>
    <ds:schemaRef ds:uri="eb9ed168-19c8-4633-a1ec-ec6df6c71bf0"/>
    <ds:schemaRef ds:uri="http://schemas.microsoft.com/office/2006/metadata/properties"/>
    <ds:schemaRef ds:uri="http://purl.org/dc/elements/1.1/"/>
    <ds:schemaRef ds:uri="http://schemas.microsoft.com/office/infopath/2007/PartnerControls"/>
    <ds:schemaRef ds:uri="http://schemas.microsoft.com/office/2006/documentManagement/types"/>
    <ds:schemaRef ds:uri="2cbf940b-6aba-4986-a9fb-a77064a2dcb6"/>
    <ds:schemaRef ds:uri="http://schemas.openxmlformats.org/package/2006/metadata/core-properties"/>
    <ds:schemaRef ds:uri="http://www.w3.org/XML/1998/namespac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0B81B840-8239-4C67-8BD6-1DC7A86EC5C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b9ed168-19c8-4633-a1ec-ec6df6c71bf0"/>
    <ds:schemaRef ds:uri="2cbf940b-6aba-4986-a9fb-a77064a2dcb6"/>
    <ds:schemaRef ds:uri="73fb875a-8af9-4255-b008-0995492d31c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9757BAD8-569E-4DDC-BF24-8E0D4E8756D9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106</TotalTime>
  <Words>730</Words>
  <Application>Microsoft Office PowerPoint</Application>
  <PresentationFormat>Custom</PresentationFormat>
  <Paragraphs>32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Aptos</vt:lpstr>
      <vt:lpstr>Arial</vt:lpstr>
      <vt:lpstr>Calibri</vt:lpstr>
      <vt:lpstr>Office Theme</vt:lpstr>
      <vt:lpstr>Learn How [SUN Bucks/Summer EBT] Can Help Your Family!</vt:lpstr>
      <vt:lpstr>How do I enroll my child in [SUN Bucks/Summer EBT]?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Learn How [SUN Bucks/Summer EBT] Can Help Your Family!</dc:title>
  <dc:subject/>
  <dc:creator>USDA Food and Nutrition Service</dc:creator>
  <cp:keywords>SUN Bucks ; Summer EBT</cp:keywords>
  <dc:description/>
  <cp:lastModifiedBy>Del Rosario, Katie - FNS</cp:lastModifiedBy>
  <cp:revision>6</cp:revision>
  <dcterms:created xsi:type="dcterms:W3CDTF">2025-01-07T17:14:11Z</dcterms:created>
  <dcterms:modified xsi:type="dcterms:W3CDTF">2025-02-11T16:23:36Z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0x01010032EA5F15B49BBD46BAD24569EAF4F923</vt:lpwstr>
  </property>
  <property fmtid="{D5CDD505-2E9C-101B-9397-08002B2CF9AE}" pid="3" name="_dlc_DocIdItemGuid">
    <vt:lpwstr>455ec35b-af82-44f1-92b2-7bb84996852c</vt:lpwstr>
  </property>
  <property fmtid="{D5CDD505-2E9C-101B-9397-08002B2CF9AE}" pid="4" name="MediaServiceImageTags">
    <vt:lpwstr/>
  </property>
  <property fmtid="{D5CDD505-2E9C-101B-9397-08002B2CF9AE}" pid="5" name="TaxKeyword">
    <vt:lpwstr/>
  </property>
  <property fmtid="{D5CDD505-2E9C-101B-9397-08002B2CF9AE}" pid="6" name="Portfolio">
    <vt:lpwstr/>
  </property>
</Properties>
</file>