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48"/>
  </p:notesMasterIdLst>
  <p:handoutMasterIdLst>
    <p:handoutMasterId r:id="rId49"/>
  </p:handoutMasterIdLst>
  <p:sldIdLst>
    <p:sldId id="256" r:id="rId6"/>
    <p:sldId id="294" r:id="rId7"/>
    <p:sldId id="258" r:id="rId8"/>
    <p:sldId id="267" r:id="rId9"/>
    <p:sldId id="277" r:id="rId10"/>
    <p:sldId id="288" r:id="rId11"/>
    <p:sldId id="257" r:id="rId12"/>
    <p:sldId id="2147481904" r:id="rId13"/>
    <p:sldId id="2147481887" r:id="rId14"/>
    <p:sldId id="276" r:id="rId15"/>
    <p:sldId id="2147481885" r:id="rId16"/>
    <p:sldId id="2147481886" r:id="rId17"/>
    <p:sldId id="2147481888" r:id="rId18"/>
    <p:sldId id="2147481889" r:id="rId19"/>
    <p:sldId id="393" r:id="rId20"/>
    <p:sldId id="2147481890" r:id="rId21"/>
    <p:sldId id="2147481891" r:id="rId22"/>
    <p:sldId id="2147481892" r:id="rId23"/>
    <p:sldId id="371" r:id="rId24"/>
    <p:sldId id="372" r:id="rId25"/>
    <p:sldId id="373" r:id="rId26"/>
    <p:sldId id="377" r:id="rId27"/>
    <p:sldId id="2147481893" r:id="rId28"/>
    <p:sldId id="2147481894" r:id="rId29"/>
    <p:sldId id="2147481895" r:id="rId30"/>
    <p:sldId id="2147481896" r:id="rId31"/>
    <p:sldId id="2147481897" r:id="rId32"/>
    <p:sldId id="2147481898" r:id="rId33"/>
    <p:sldId id="2147481899" r:id="rId34"/>
    <p:sldId id="2147481901" r:id="rId35"/>
    <p:sldId id="2147481900" r:id="rId36"/>
    <p:sldId id="2147481902" r:id="rId37"/>
    <p:sldId id="2147481903" r:id="rId38"/>
    <p:sldId id="2147481905" r:id="rId39"/>
    <p:sldId id="2147481906" r:id="rId40"/>
    <p:sldId id="2147481907" r:id="rId41"/>
    <p:sldId id="2147481908" r:id="rId42"/>
    <p:sldId id="2147481910" r:id="rId43"/>
    <p:sldId id="2147481909" r:id="rId44"/>
    <p:sldId id="2147481911" r:id="rId45"/>
    <p:sldId id="2147481912" r:id="rId46"/>
    <p:sldId id="2147481914" r:id="rId47"/>
  </p:sldIdLst>
  <p:sldSz cx="12192000" cy="6858000"/>
  <p:notesSz cx="9296400" cy="7010400"/>
  <p:defaultTextStyle>
    <a:defPPr>
      <a:defRPr lang="en-US"/>
    </a:defPPr>
    <a:lvl1pPr marL="0" algn="l" defTabSz="623438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1pPr>
    <a:lvl2pPr marL="311719" algn="l" defTabSz="623438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2pPr>
    <a:lvl3pPr marL="623438" algn="l" defTabSz="623438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3pPr>
    <a:lvl4pPr marL="935157" algn="l" defTabSz="623438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4pPr>
    <a:lvl5pPr marL="1246876" algn="l" defTabSz="623438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5pPr>
    <a:lvl6pPr marL="1558595" algn="l" defTabSz="623438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6pPr>
    <a:lvl7pPr marL="1870314" algn="l" defTabSz="623438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7pPr>
    <a:lvl8pPr marL="2182033" algn="l" defTabSz="623438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8pPr>
    <a:lvl9pPr marL="2493752" algn="l" defTabSz="623438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07" userDrawn="1">
          <p15:clr>
            <a:srgbClr val="A4A3A4"/>
          </p15:clr>
        </p15:guide>
        <p15:guide id="2" pos="1320" userDrawn="1">
          <p15:clr>
            <a:srgbClr val="A4A3A4"/>
          </p15:clr>
        </p15:guide>
        <p15:guide id="3" pos="502" userDrawn="1">
          <p15:clr>
            <a:srgbClr val="A4A3A4"/>
          </p15:clr>
        </p15:guide>
        <p15:guide id="4" orient="horz" pos="245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97A90D-C481-8C16-9ECE-6B617FE94B21}" name="Pam Atkinson" initials="PA" userId="S::patkinson@crosbymarketing.com::785894c3-500a-4d7e-8a95-c5d878f1a43a" providerId="AD"/>
  <p188:author id="{550BAF0E-065B-C03C-FE6D-9E3C1CA306AB}" name="Anna M. Zawislanski" initials="AZ" userId="S::azawislanski@crosbymarketing.com::6fbc4976-52d5-4d90-b74a-dee7b2bf736f" providerId="AD"/>
  <p188:author id="{1870AE1A-2836-F4B5-A159-F6821C68E72D}" name="Abbey Meltzer" initials="AM" userId="S::ameltzer@crosbymarketing.com::8978e23f-5eba-4a4e-af6b-3251af49e263" providerId="AD"/>
  <p188:author id="{D496BF31-471E-C33D-2A51-BBDAC655BDD5}" name="Saskia Moore" initials="SM" userId="S::smoore@crosbymarketing.com::df3c4b7b-e44a-4cfd-92a2-5ffe8a9d069a" providerId="AD"/>
  <p188:author id="{8EB5D433-EF1F-B5F6-086D-21D27A69CF8A}" name="Marcos Ballestero" initials="MB" userId="S::mballestero@crosbymarketing.com::15c86be1-cfde-4f8c-92e6-3c66cd3bb501" providerId="AD"/>
  <p188:author id="{D8B01E48-EBD6-93A0-3141-87EDFBE314BF}" name="Carrie C. Dooher" initials="CCD" userId="S::CDooher@crosbymarketing.com::8350965f-bb8d-4643-a6be-78482896f1c1" providerId="AD"/>
  <p188:author id="{D76B6E58-EF89-9FC6-498B-B9019E884ADB}" name="Carrie C. Dooher" initials="CD" userId="S::cdooher@crosbymarketing.com::8350965f-bb8d-4643-a6be-78482896f1c1" providerId="AD"/>
  <p188:author id="{2CE15F80-0644-C3E1-892C-CEE949E09D46}" name="Mysba Regis" initials="MR" userId="S::mregis@crosbymarketing.com::dee1ba3f-ec5d-4f62-a28a-049f0ab2b83e" providerId="AD"/>
  <p188:author id="{5E10D1AD-EF43-FD9D-2A40-4C2310ACF2D9}" name="Julian Hernandez" initials="JH" userId="S::jhernandez@crosbymarketing.com::ab9e382a-60c8-478a-9cc6-ec90ec5ae302" providerId="AD"/>
  <p188:author id="{B93AEDB3-078B-462E-A7E3-4973A6C2A055}" name="Anna M. Zawislanski" initials="AMZ" userId="S::AZawislanski@crosbymarketing.com::6fbc4976-52d5-4d90-b74a-dee7b2bf736f" providerId="AD"/>
  <p188:author id="{577F6BBA-A0D3-E12A-8B2F-97E3FF5B113E}" name="FNS-SNAP" initials="SNAP" userId="FNS-SNAP" providerId="None"/>
  <p188:author id="{95D30BC8-720D-1871-913D-4E904DBB1367}" name="Isabel Davis" initials="ID" userId="S::idavis@crosbymarketing.com::73a35780-1a63-4202-97cb-7f22feb76c18" providerId="AD"/>
  <p188:author id="{284DA1D2-8B4D-5461-12B3-1B07FA575341}" name="Pam Atkinson" initials="PA" userId="S::PAtkinson@crosbymarketing.com::785894c3-500a-4d7e-8a95-c5d878f1a43a" providerId="AD"/>
  <p188:author id="{D527A8D7-7D99-1B56-0E31-F3C2D343241F}" name="Jess Luna" initials="JML" userId="Jess Luna" providerId="None"/>
  <p188:author id="{E7C749FA-201A-B570-9CF9-3D85442666BA}" name="Julian Hernandez" initials="JH" userId="S::JHernandez@crosbymarketing.com::ab9e382a-60c8-478a-9cc6-ec90ec5ae302" providerId="AD"/>
  <p188:author id="{BE8D50FC-BDD6-F385-EAB5-5D9E83CD8152}" name="Ron Ordansa" initials="RO" userId="S::rordansa@crosbymarketing.com::80268992-4945-4d0a-a4f9-05c79f182b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194"/>
    <a:srgbClr val="266D5C"/>
    <a:srgbClr val="DBE6E3"/>
    <a:srgbClr val="FFFFFF"/>
    <a:srgbClr val="A0ACBA"/>
    <a:srgbClr val="E7F6F8"/>
    <a:srgbClr val="005440"/>
    <a:srgbClr val="268140"/>
    <a:srgbClr val="1D4927"/>
    <a:srgbClr val="0A51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264" y="306"/>
      </p:cViewPr>
      <p:guideLst>
        <p:guide orient="horz" pos="1407"/>
        <p:guide pos="1320"/>
        <p:guide pos="502"/>
        <p:guide orient="horz" pos="245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6DD489-6FAB-87C8-2CE8-0CCA1AF797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8250" cy="351848"/>
          </a:xfrm>
          <a:prstGeom prst="rect">
            <a:avLst/>
          </a:prstGeom>
        </p:spPr>
        <p:txBody>
          <a:bodyPr vert="horz" lIns="58238" tIns="29119" rIns="58238" bIns="29119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809B36-37CF-7498-4676-8D3320F985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6251" y="0"/>
            <a:ext cx="4028250" cy="351848"/>
          </a:xfrm>
          <a:prstGeom prst="rect">
            <a:avLst/>
          </a:prstGeom>
        </p:spPr>
        <p:txBody>
          <a:bodyPr vert="horz" lIns="58238" tIns="29119" rIns="58238" bIns="29119" rtlCol="0"/>
          <a:lstStyle>
            <a:lvl1pPr algn="r">
              <a:defRPr sz="800"/>
            </a:lvl1pPr>
          </a:lstStyle>
          <a:p>
            <a:fld id="{E3F49B4C-17F9-2944-90AC-30A008DB0768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88FC6E-D30D-C394-970D-2801FF1AB0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658552"/>
            <a:ext cx="4028250" cy="351848"/>
          </a:xfrm>
          <a:prstGeom prst="rect">
            <a:avLst/>
          </a:prstGeom>
        </p:spPr>
        <p:txBody>
          <a:bodyPr vert="horz" lIns="58238" tIns="29119" rIns="58238" bIns="29119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0B69D7-BDF2-B7C3-6ABE-F3050682D2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6251" y="6658552"/>
            <a:ext cx="4028250" cy="351848"/>
          </a:xfrm>
          <a:prstGeom prst="rect">
            <a:avLst/>
          </a:prstGeom>
        </p:spPr>
        <p:txBody>
          <a:bodyPr vert="horz" lIns="58238" tIns="29119" rIns="58238" bIns="29119" rtlCol="0" anchor="b"/>
          <a:lstStyle>
            <a:lvl1pPr algn="r">
              <a:defRPr sz="800"/>
            </a:lvl1pPr>
          </a:lstStyle>
          <a:p>
            <a:fld id="{D7CB888F-74AC-4D49-8146-9B0690A1A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23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8250" cy="351848"/>
          </a:xfrm>
          <a:prstGeom prst="rect">
            <a:avLst/>
          </a:prstGeom>
        </p:spPr>
        <p:txBody>
          <a:bodyPr vert="horz" lIns="58238" tIns="29119" rIns="58238" bIns="29119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6251" y="0"/>
            <a:ext cx="4028250" cy="351848"/>
          </a:xfrm>
          <a:prstGeom prst="rect">
            <a:avLst/>
          </a:prstGeom>
        </p:spPr>
        <p:txBody>
          <a:bodyPr vert="horz" lIns="58238" tIns="29119" rIns="58238" bIns="29119" rtlCol="0"/>
          <a:lstStyle>
            <a:lvl1pPr algn="r">
              <a:defRPr sz="800"/>
            </a:lvl1pPr>
          </a:lstStyle>
          <a:p>
            <a:fld id="{7E04EB22-74DF-6D46-ACCE-B365061FB16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8238" tIns="29119" rIns="58238" bIns="2911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451" y="3373534"/>
            <a:ext cx="7437500" cy="2760566"/>
          </a:xfrm>
          <a:prstGeom prst="rect">
            <a:avLst/>
          </a:prstGeom>
        </p:spPr>
        <p:txBody>
          <a:bodyPr vert="horz" lIns="58238" tIns="29119" rIns="58238" bIns="2911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58552"/>
            <a:ext cx="4028250" cy="351848"/>
          </a:xfrm>
          <a:prstGeom prst="rect">
            <a:avLst/>
          </a:prstGeom>
        </p:spPr>
        <p:txBody>
          <a:bodyPr vert="horz" lIns="58238" tIns="29119" rIns="58238" bIns="29119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6251" y="6658552"/>
            <a:ext cx="4028250" cy="351848"/>
          </a:xfrm>
          <a:prstGeom prst="rect">
            <a:avLst/>
          </a:prstGeom>
        </p:spPr>
        <p:txBody>
          <a:bodyPr vert="horz" lIns="58238" tIns="29119" rIns="58238" bIns="29119" rtlCol="0" anchor="b"/>
          <a:lstStyle>
            <a:lvl1pPr algn="r">
              <a:defRPr sz="800"/>
            </a:lvl1pPr>
          </a:lstStyle>
          <a:p>
            <a:fld id="{C925F789-5C1B-7042-8240-4B2145EB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3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23438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1pPr>
    <a:lvl2pPr marL="311719" algn="l" defTabSz="623438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2pPr>
    <a:lvl3pPr marL="623438" algn="l" defTabSz="623438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3pPr>
    <a:lvl4pPr marL="935157" algn="l" defTabSz="623438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4pPr>
    <a:lvl5pPr marL="1246876" algn="l" defTabSz="623438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5pPr>
    <a:lvl6pPr marL="1558595" algn="l" defTabSz="623438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6pPr>
    <a:lvl7pPr marL="1870314" algn="l" defTabSz="623438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7pPr>
    <a:lvl8pPr marL="2182033" algn="l" defTabSz="623438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8pPr>
    <a:lvl9pPr marL="2493752" algn="l" defTabSz="623438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886B6E-A0ED-4B35-8715-83E6445620F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11E135-BF3F-417A-9A02-3A72E5D3C3C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753FC-8D4E-9D0C-F0B8-121F9621E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60572238-01BE-1F2A-968F-E9151920CA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227B5420-9EC6-5B0A-C32F-1EBEA7868F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6FA2576D-BC28-1D9D-F493-6D99351A2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11E135-BF3F-417A-9A02-3A72E5D3C3C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8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E6D25-8AEF-254D-754E-97E3351BD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E1712D85-0033-5C4C-19E0-F37AA9357A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B3FBEFEB-5B7B-B5DA-4122-6A0B9FCCC1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A8790124-2D15-0D14-5513-598F7FBBB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11E135-BF3F-417A-9A02-3A72E5D3C3C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3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06C1E-CA84-6723-3393-7A6855A9A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8293A8B4-8D42-ED64-2DD6-F75C76DF14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A25186FB-3931-F7BD-2038-A12C64BED5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8EC2FD5A-345F-7F17-BE5F-E59B1574EC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11E135-BF3F-417A-9A02-3A72E5D3C3C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91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AF73E-D645-1F00-8B57-8BD9E8D52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78C09167-ADE8-AE5C-BF33-8AA4E0E453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DED952AD-C8EF-A7DD-827F-B146505DA9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D6A09A69-6F05-0DBF-A97D-1F4D21C871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11E135-BF3F-417A-9A02-3A72E5D3C3C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889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21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E409F-6824-FBC5-3CA7-5D89E4B8A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8F1A99-2F88-4159-0823-E6F13B4FD1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F07020-8F7A-6B6B-7C1D-78776AFA1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80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2F4AD-F519-2952-3A5B-E438D884CC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142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583F-A830-77F8-CD11-AC01F288A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881DBC-6A15-CDA2-BBC5-CFA7CB882C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A88456-5C41-5E37-8910-B7845A849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lvl="1" indent="0">
              <a:buFont typeface="Symbol" panose="05050102010706020507" pitchFamily="18" charset="2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20A0F-DE24-9787-4A6C-79962D897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545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8B40-0D15-C694-9FE6-D3920BBA7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7F8E57-780C-40AD-9E53-6D832C7036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A9E4FB-C186-0FDC-B810-7B32DCDF81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01EE5-752F-5480-D35D-7146B6E08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13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38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37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9DC54F-3397-4535-99B2-34978AAF05B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6669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471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9DCB2C-AF08-443B-B95B-4E345D02FD2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449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DFE82-DC11-3484-ADE4-DA670D70E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15C9FB44-8767-AC92-30F0-1F80A63600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52BE06EF-5CA7-7699-42E6-1EC0DBEF07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A945F-B253-8579-8073-6A01000898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9DCB2C-AF08-443B-B95B-4E345D02FD2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491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22FA7-6CB6-539C-C358-FD900381C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B285BC-9299-4EB4-9BCC-C64F8AAEEB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CA095E-63CF-400E-03EF-F1939F0DF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6A51E-7668-3062-CB39-46CE66B146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7066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B68C3-168F-8390-DA89-85D31C673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0A039A-7F96-6F73-E009-6E7A30C5FB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F13198-9C22-C89C-85A1-D5A098090F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082AE-91D9-48A9-E1CA-FC38197E8A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4919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960C3-EC69-3378-10E1-A8BC64618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4A1EBC-82E0-D523-3CDC-491F7E01B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E31CB4-CCF1-8A65-D1F8-028A3AC353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04044-83F3-37B5-813D-2DE5ABBBDB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95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E1BF5-7F8E-E9B0-1DE5-516670D47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3BE708-9154-A33A-E22E-2008858C0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5B630C-521A-B4B5-41CD-BBF2C180AB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1A873-94D8-D988-56CE-74F5A1DAF2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1686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40C9B-F490-B82A-27BD-5FD02F902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8FCD57-ED90-C2D3-8EC2-E076D00259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E88A23-4FB0-3B3E-0D63-80F6EA9E9C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DB97D-CECF-65B7-12B7-0FF61DF0F1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36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3925F-8B9F-145E-1E09-4CBC5FFC4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239854-D88E-DED5-CB01-D96390B2B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66CFE7-6BE5-3E35-9921-00B6360BB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3F5511-AFA5-EA9C-F584-CCE6FB0918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83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2B719E-C332-41FE-851F-5BD1182DAE5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F971B-C8E5-8458-550A-4CEB05A56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D8C672-FA14-D6B1-1A74-193A2D453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4E001E-93FA-88B5-B2D1-B5FF42DD6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0253D-2B39-07C9-565B-4FF8F94A4A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915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5551E-8446-6977-0CA4-0ADC95255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CA0FC3-9BB8-503E-7F2B-8DC9D7537E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711BA9-DC10-E1BB-8AAE-D92D55D7D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2A962-DB93-FE52-B60F-63AC2A7027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89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6018D-DFFC-1CE4-F9C1-574CFFBC1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6E541C-B4A5-4E28-A4C5-189089A0FF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766F63-7F97-4813-DF45-739FFD9503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6B57A-B59B-53F2-803F-D4B1D9657F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0870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A4D49-741C-2364-E764-264EC2341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47AF1F-97D7-A7BE-8168-1ECEBE9BA5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02D08-DF27-8ACC-7ED6-6B8AF9253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DA4CE-968A-D23C-478C-08C907BF68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49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68F72-0B6D-6EDE-B2D7-0E9A63121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C486AC-F7B7-D4E5-7B7A-E7E452815C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D21AB0-8D83-7BB3-49B0-36A924C259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CB797-929F-C20E-44AF-63BFB32BB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0780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AED88-AF57-5126-F1B0-B43DFE4B8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E7ACB1-45B7-80A4-B565-576926C3B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8D3636-B323-83A9-6B9C-763582B041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3A026-364F-49D9-08B0-3CFF65E256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471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63197-A9E8-19A1-E842-B97000BEF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936623-EB77-2931-3BAA-37D466C9D8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BC4BFB-0A4A-4783-A02D-7290AAD1D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5CD1C-9C6E-A208-9197-28EA0B8A7E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554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93BAD-0248-7256-E195-225DA8870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AD0E28-086F-FA96-3269-FF44230BD8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868BF5-228E-3F02-C8B7-230E509050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D0EDA-0B61-F4DC-4B8A-691ED8C3A3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829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EC5D2-1875-4AB5-99F2-1047B3F2B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42A181-803A-8D46-0DC1-1687FF2265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B98449-0E5D-6673-8961-D101F460E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47355-4F2A-162E-C60B-6EB97761F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8372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43828-3F06-413A-8C53-B1B2B8900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36478D-2248-B559-C3B7-2611C03708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571C7F-E60B-DD1B-DAF8-E900E8793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5FEDE7-FD45-7ED1-D007-B54AC16BB8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352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D9DCD3-42FA-40E6-9FC4-AE4689B243B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FA709-8667-1150-C693-96EE1B7CB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6FF2E6-3542-4CD7-A99C-39424A4A2F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FD22ED-F41A-C4F7-4A72-E4A5D17B09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5EFC4-E9DF-E8B7-4A2C-FA5BCF9DF8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04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55544-B337-EFD6-C62A-04F554145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ACAFFB-9178-5C97-8D81-1D20D4EBE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857696-193B-D505-9DEB-86B3AADE6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4174A-924C-8D5A-9C60-7F2606F019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762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14D59-DF14-E14C-2ED9-A607032A7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D379C4-2701-8D01-8DDA-7B671C19AD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10049E-945D-4D1E-646C-F54D96C53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43F23-ABE2-E043-2BC1-C248E3BFB1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4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20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38E1EB-3FC8-45B2-983B-2E805FE9C399}" type="slidenum">
              <a:rPr lang="en-US" alt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BD0E27-968C-4B2D-B1BA-BBF734CE12B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8C88A4-C958-4E20-A734-7DF6EFDC86D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6DACB-1A9B-3417-90A3-F219F6984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5B8CC1-01B0-BEC8-696C-6233C38A2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4CECB1-A5FC-5C8A-F636-206BEBAEA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82795-721B-28E3-8670-E110D4874F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EE1ED3-B3DC-43AE-A0CD-3D35D16B8D8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57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2794F-D570-F736-8480-317B61DBE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3A077F5B-1B0C-E0E9-D057-150E52F841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C9209200-D103-FF84-1441-DF4A26F10F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DDF26232-AFC8-695E-3BE9-CB0A186FB3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11E135-BF3F-417A-9A02-3A72E5D3C3C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77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3254C4-B2C1-D645-A19D-74447EB83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7" t="1" r="2252" b="43774"/>
          <a:stretch/>
        </p:blipFill>
        <p:spPr>
          <a:xfrm>
            <a:off x="0" y="4087300"/>
            <a:ext cx="12192000" cy="27707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883E9AB-624A-F09B-5395-F1BDF7C67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38500" y="1649375"/>
            <a:ext cx="1713107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3">
            <a:extLst>
              <a:ext uri="{FF2B5EF4-FFF2-40B4-BE49-F238E27FC236}">
                <a16:creationId xmlns:a16="http://schemas.microsoft.com/office/drawing/2014/main" id="{34342737-C11C-8A65-C7A3-D5BDD8D64A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0" y="2145137"/>
            <a:ext cx="8122227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4" name="Holder 3">
            <a:extLst>
              <a:ext uri="{FF2B5EF4-FFF2-40B4-BE49-F238E27FC236}">
                <a16:creationId xmlns:a16="http://schemas.microsoft.com/office/drawing/2014/main" id="{E0146528-046A-9679-28EF-107CF1B051E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38500" y="3946468"/>
            <a:ext cx="8122227" cy="7620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defRPr sz="2800" b="0" i="0">
                <a:solidFill>
                  <a:schemeClr val="bg1"/>
                </a:solidFill>
                <a:latin typeface="+mn-lt"/>
                <a:cs typeface="Arial"/>
              </a:defRPr>
            </a:lvl1pPr>
          </a:lstStyle>
          <a:p>
            <a:r>
              <a:rPr lang="en-US"/>
              <a:t>Optional Subtitle or Agency/Group/Presenter(s)</a:t>
            </a:r>
            <a:endParaRPr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7029957-6BA3-603E-392E-81096419E2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8500" y="5043921"/>
            <a:ext cx="8122227" cy="6137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Optional Agency/Group/Presenter(s) or other key information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80647DC-C66A-2865-DD53-4E84DEFD1F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8500" y="6258358"/>
            <a:ext cx="2972233" cy="26410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3" name="Picture 2" descr="USDA Food and Nutrition Administration logo">
            <a:extLst>
              <a:ext uri="{FF2B5EF4-FFF2-40B4-BE49-F238E27FC236}">
                <a16:creationId xmlns:a16="http://schemas.microsoft.com/office/drawing/2014/main" id="{35E21CEB-E8E5-BFCE-3307-4D8A62A37D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6042" y="339787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4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aker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8B7B886-3605-12F1-A6B5-79EE4DC55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69581" y="1895941"/>
            <a:ext cx="9225288" cy="3638418"/>
          </a:xfrm>
          <a:prstGeom prst="rect">
            <a:avLst/>
          </a:prstGeom>
          <a:solidFill>
            <a:srgbClr val="E7F6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>
              <a:latin typeface="+mj-lt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9F99A7F2-4F18-9B10-910F-50BB1407A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238" y="353601"/>
            <a:ext cx="11020632" cy="58872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8BF0D0D-A433-7ADE-8453-FB9D2329B3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4238" y="2264391"/>
            <a:ext cx="2879524" cy="287952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8FE7277-BB0C-3E9D-EABC-3D707D6101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75571" y="2378478"/>
            <a:ext cx="7237019" cy="95513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32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E0D03AEF-3DAB-801D-F9FA-749C883D4A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5571" y="3842065"/>
            <a:ext cx="7237019" cy="65076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24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B69BA54F-26DB-004E-D479-1C9300647FF2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5" descr="USDA Food and Nutrition Administration logo">
            <a:extLst>
              <a:ext uri="{FF2B5EF4-FFF2-40B4-BE49-F238E27FC236}">
                <a16:creationId xmlns:a16="http://schemas.microsoft.com/office/drawing/2014/main" id="{60A19384-848D-8C01-C96F-103DA150D1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2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aker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D0429D77-265C-BF98-633B-DB3C071DA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165891" y="2043450"/>
            <a:ext cx="3726419" cy="2813539"/>
          </a:xfrm>
          <a:prstGeom prst="rect">
            <a:avLst/>
          </a:prstGeom>
          <a:solidFill>
            <a:srgbClr val="E7F6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 b="0"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94B6E3-9453-5630-9083-380D360A1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68451" y="2043450"/>
            <a:ext cx="3726419" cy="2813539"/>
          </a:xfrm>
          <a:prstGeom prst="rect">
            <a:avLst/>
          </a:prstGeom>
          <a:solidFill>
            <a:srgbClr val="E7F6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 b="0">
              <a:latin typeface="+mj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EB4B6A-CF5E-6CC7-98CF-391EF54B28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238" y="353601"/>
            <a:ext cx="11020632" cy="58872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41980FB5-2DD6-BB30-E393-CE2E2F1572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74237" y="2390896"/>
            <a:ext cx="1879177" cy="187917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8FE7277-BB0C-3E9D-EABC-3D707D6101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1843" y="2391073"/>
            <a:ext cx="2954069" cy="99072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20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E0D03AEF-3DAB-801D-F9FA-749C883D4A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21843" y="3534235"/>
            <a:ext cx="2954069" cy="73583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18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3CABC4F4-EFCD-38E3-6D24-A02AF6CD2D6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78109" y="2390896"/>
            <a:ext cx="1879177" cy="187917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A3455E15-C04D-B623-C84E-E0CC03ACB55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25715" y="2391073"/>
            <a:ext cx="2954069" cy="99072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20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4467F118-9C56-AF81-224C-CC40C4CD0F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25715" y="3534235"/>
            <a:ext cx="2954069" cy="73583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18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7286CFCC-233B-0334-590D-8DE13F54CCC1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5" descr="USDA Food and Nutrition Administration logo">
            <a:extLst>
              <a:ext uri="{FF2B5EF4-FFF2-40B4-BE49-F238E27FC236}">
                <a16:creationId xmlns:a16="http://schemas.microsoft.com/office/drawing/2014/main" id="{73A47BD1-2D3F-9CF8-7B7C-B5346B85A2B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ak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1F2A9D56-A452-291C-3737-3E445659B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8622" y="2583491"/>
            <a:ext cx="3451864" cy="2839915"/>
          </a:xfrm>
          <a:prstGeom prst="rect">
            <a:avLst/>
          </a:prstGeom>
          <a:solidFill>
            <a:srgbClr val="E7F6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 b="0">
              <a:latin typeface="+mj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9F78069-E60B-8C79-DB6A-8BA6C5716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74238" y="2583491"/>
            <a:ext cx="3451864" cy="2839915"/>
          </a:xfrm>
          <a:prstGeom prst="rect">
            <a:avLst/>
          </a:prstGeom>
          <a:solidFill>
            <a:srgbClr val="E7F6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 b="0">
              <a:latin typeface="+mj-lt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7F1DBF2-F2A7-D79A-4895-4774C700C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43006" y="2583491"/>
            <a:ext cx="3451864" cy="2839915"/>
          </a:xfrm>
          <a:prstGeom prst="rect">
            <a:avLst/>
          </a:prstGeom>
          <a:solidFill>
            <a:srgbClr val="E7F6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 b="0">
              <a:latin typeface="+mj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76D85-E430-201B-7DA3-CA4BC39F4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238" y="353601"/>
            <a:ext cx="11020632" cy="58872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41980FB5-2DD6-BB30-E393-CE2E2F1572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5058" y="1630831"/>
            <a:ext cx="1404164" cy="140416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822156D6-62A4-0A5B-670D-2840068D61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059" y="3179029"/>
            <a:ext cx="3120983" cy="7942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20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3C3A4DC5-BD97-95AD-17D8-D1FB40D6CA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059" y="4153515"/>
            <a:ext cx="3120983" cy="73583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18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52" name="Picture Placeholder 16">
            <a:extLst>
              <a:ext uri="{FF2B5EF4-FFF2-40B4-BE49-F238E27FC236}">
                <a16:creationId xmlns:a16="http://schemas.microsoft.com/office/drawing/2014/main" id="{C818736A-CB06-B5AE-681E-1855E0C44DB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539442" y="1630831"/>
            <a:ext cx="1404164" cy="140416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53" name="Text Placeholder 15">
            <a:extLst>
              <a:ext uri="{FF2B5EF4-FFF2-40B4-BE49-F238E27FC236}">
                <a16:creationId xmlns:a16="http://schemas.microsoft.com/office/drawing/2014/main" id="{99EB6655-F426-01D3-E6DF-CA9EBEE14D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9443" y="3179029"/>
            <a:ext cx="3120983" cy="7942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20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54" name="Text Placeholder 15">
            <a:extLst>
              <a:ext uri="{FF2B5EF4-FFF2-40B4-BE49-F238E27FC236}">
                <a16:creationId xmlns:a16="http://schemas.microsoft.com/office/drawing/2014/main" id="{57C35C33-ED26-4439-A6BF-CA46561F7D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39443" y="4153515"/>
            <a:ext cx="3120983" cy="73583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18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45" name="Picture Placeholder 16">
            <a:extLst>
              <a:ext uri="{FF2B5EF4-FFF2-40B4-BE49-F238E27FC236}">
                <a16:creationId xmlns:a16="http://schemas.microsoft.com/office/drawing/2014/main" id="{76C1DE15-3056-B803-57D3-E54240A41AA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3826" y="1630831"/>
            <a:ext cx="1404164" cy="140416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46" name="Text Placeholder 15">
            <a:extLst>
              <a:ext uri="{FF2B5EF4-FFF2-40B4-BE49-F238E27FC236}">
                <a16:creationId xmlns:a16="http://schemas.microsoft.com/office/drawing/2014/main" id="{0A497F5E-30C4-D91D-255B-7AFE25F9941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3827" y="3179029"/>
            <a:ext cx="3120983" cy="7942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20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47" name="Text Placeholder 15">
            <a:extLst>
              <a:ext uri="{FF2B5EF4-FFF2-40B4-BE49-F238E27FC236}">
                <a16:creationId xmlns:a16="http://schemas.microsoft.com/office/drawing/2014/main" id="{FC2571DD-19F0-1F3F-D275-718CA88CAD0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23827" y="4153515"/>
            <a:ext cx="3120983" cy="73583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1800" b="0">
                <a:solidFill>
                  <a:schemeClr val="accent1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Speaker title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2A822D40-B162-6682-88C1-9B458E52A821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5" descr="USDA Food and Nutrition Administration logo">
            <a:extLst>
              <a:ext uri="{FF2B5EF4-FFF2-40B4-BE49-F238E27FC236}">
                <a16:creationId xmlns:a16="http://schemas.microsoft.com/office/drawing/2014/main" id="{515EF84A-AA76-1C78-47CB-FD46664432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1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E66AE7-4BBA-8A8E-703B-35618EFD8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4071" y="0"/>
            <a:ext cx="507422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588681-8FEC-B000-3525-3FCDC45C5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t="1684" r="24411" b="12572"/>
          <a:stretch/>
        </p:blipFill>
        <p:spPr>
          <a:xfrm>
            <a:off x="0" y="4392918"/>
            <a:ext cx="5074227" cy="246507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33BCEBE-12C6-86E7-5270-E62A3E92E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1419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2DC53DC0-3767-2BDF-2A4E-5ACF29ADA8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1419" y="2927125"/>
            <a:ext cx="3634740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C47A3A-EA57-1F02-6C30-259F2A6E89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802351"/>
            <a:ext cx="5498869" cy="3236296"/>
          </a:xfrm>
          <a:prstGeom prst="rect">
            <a:avLst/>
          </a:prstGeom>
        </p:spPr>
        <p:txBody>
          <a:bodyPr lIns="0" tIns="0" rIns="0" bIns="0"/>
          <a:lstStyle>
            <a:lvl1pPr marL="389649" indent="-389649">
              <a:spcAft>
                <a:spcPts val="818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8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2pPr>
            <a:lvl3pPr marL="1020663" indent="-304143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3pPr>
            <a:lvl4pPr marL="1408147" indent="-333366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4pPr>
            <a:lvl5pPr marL="1756667" indent="-322543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add agenda items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AAFC922-AFC6-5792-1039-FC673693ACBB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" name="Picture 2" descr="USDA Food and Nutrition Administration logo">
            <a:extLst>
              <a:ext uri="{FF2B5EF4-FFF2-40B4-BE49-F238E27FC236}">
                <a16:creationId xmlns:a16="http://schemas.microsoft.com/office/drawing/2014/main" id="{FF779A58-CA27-33BE-537C-9EAB71E541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5541" y="1117663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1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33BCEBE-12C6-86E7-5270-E62A3E92E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1419" y="2446422"/>
            <a:ext cx="1567818" cy="0"/>
          </a:xfrm>
          <a:prstGeom prst="line">
            <a:avLst/>
          </a:prstGeom>
          <a:ln w="1270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189EAB5-E341-AB23-ECD8-20A8593E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0" t="1203" r="22063" b="32246"/>
          <a:stretch>
            <a:fillRect/>
          </a:stretch>
        </p:blipFill>
        <p:spPr>
          <a:xfrm>
            <a:off x="-14071" y="4392914"/>
            <a:ext cx="5146140" cy="246508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B50071-457D-9529-943F-E14AC4194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V="1">
            <a:off x="5132069" y="1"/>
            <a:ext cx="0" cy="685799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9344AFD0-9631-C326-553F-573E1E5E5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1419" y="2927125"/>
            <a:ext cx="3634740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C47A3A-EA57-1F02-6C30-259F2A6E89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802351"/>
            <a:ext cx="5498869" cy="3236296"/>
          </a:xfrm>
          <a:prstGeom prst="rect">
            <a:avLst/>
          </a:prstGeom>
        </p:spPr>
        <p:txBody>
          <a:bodyPr lIns="0" tIns="0" rIns="0" bIns="0"/>
          <a:lstStyle>
            <a:lvl1pPr marL="389649" indent="-389649">
              <a:spcAft>
                <a:spcPts val="818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8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2pPr>
            <a:lvl3pPr marL="1020663" indent="-304143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3pPr>
            <a:lvl4pPr marL="1408147" indent="-333366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4pPr>
            <a:lvl5pPr marL="1756667" indent="-322543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add agenda items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2014F8F7-75BF-7AF4-D501-51C79F70DF5E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5" descr="USDA Food and Nutrition Administration logo">
            <a:extLst>
              <a:ext uri="{FF2B5EF4-FFF2-40B4-BE49-F238E27FC236}">
                <a16:creationId xmlns:a16="http://schemas.microsoft.com/office/drawing/2014/main" id="{56F08A12-77A8-A548-9C3D-EDC838B0C0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8039" y="1094069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39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E66AE7-4BBA-8A8E-703B-35618EFD8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4071" y="0"/>
            <a:ext cx="507422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588681-8FEC-B000-3525-3FCDC45C5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t="1684" r="24411" b="12572"/>
          <a:stretch/>
        </p:blipFill>
        <p:spPr>
          <a:xfrm>
            <a:off x="0" y="4392918"/>
            <a:ext cx="5074227" cy="246507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33BCEBE-12C6-86E7-5270-E62A3E92E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1419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0230E12D-129F-8882-FF49-7129A6258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1419" y="2927125"/>
            <a:ext cx="3634740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C47A3A-EA57-1F02-6C30-259F2A6E89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802351"/>
            <a:ext cx="5498869" cy="3236296"/>
          </a:xfrm>
          <a:prstGeom prst="rect">
            <a:avLst/>
          </a:prstGeom>
        </p:spPr>
        <p:txBody>
          <a:bodyPr lIns="0" tIns="0" rIns="0" bIns="0"/>
          <a:lstStyle>
            <a:lvl1pPr marL="389649" indent="-389649">
              <a:spcAft>
                <a:spcPts val="818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8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2pPr>
            <a:lvl3pPr marL="1020663" indent="-304143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3pPr>
            <a:lvl4pPr marL="1408147" indent="-333366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4pPr>
            <a:lvl5pPr marL="1756667" indent="-322543">
              <a:spcAft>
                <a:spcPts val="818"/>
              </a:spcAft>
              <a:buClrTx/>
              <a:buFont typeface="Arial" panose="020B0604020202020204" pitchFamily="34" charset="0"/>
              <a:buChar char="•"/>
              <a:tabLst/>
              <a:defRPr sz="2454" b="0" i="0">
                <a:solidFill>
                  <a:schemeClr val="tx1"/>
                </a:solidFill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add agenda items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FDB4875F-7B59-5642-71F0-F23E94404B41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Picture 2" descr="USDA Food and Nutrition Administration logo">
            <a:extLst>
              <a:ext uri="{FF2B5EF4-FFF2-40B4-BE49-F238E27FC236}">
                <a16:creationId xmlns:a16="http://schemas.microsoft.com/office/drawing/2014/main" id="{FB08EC8A-D169-D596-0ECF-B7797E81FB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5541" y="1117663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5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1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313D52-E95C-C57C-5004-B603769A4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-6736" r="8092" b="27888"/>
          <a:stretch/>
        </p:blipFill>
        <p:spPr>
          <a:xfrm>
            <a:off x="0" y="2297495"/>
            <a:ext cx="12192000" cy="456050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B9B96D2-D99C-554B-0AF5-00FB1D3D5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9212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>
            <a:extLst>
              <a:ext uri="{FF2B5EF4-FFF2-40B4-BE49-F238E27FC236}">
                <a16:creationId xmlns:a16="http://schemas.microsoft.com/office/drawing/2014/main" id="{10172161-319B-BBFA-EE67-34722C5EAA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767" y="2646454"/>
            <a:ext cx="10516466" cy="132592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ECDCC5F-C6B4-5DF9-6F7C-BE0A91553F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7766" y="4335391"/>
            <a:ext cx="10516466" cy="84317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2"/>
                </a:solidFill>
                <a:latin typeface="+mj-lt"/>
              </a:defRPr>
            </a:lvl1pPr>
            <a:lvl2pPr>
              <a:defRPr sz="1909">
                <a:solidFill>
                  <a:schemeClr val="bg2"/>
                </a:solidFill>
              </a:defRPr>
            </a:lvl2pPr>
            <a:lvl3pPr>
              <a:defRPr sz="1909">
                <a:solidFill>
                  <a:schemeClr val="bg2"/>
                </a:solidFill>
              </a:defRPr>
            </a:lvl3pPr>
            <a:lvl4pPr>
              <a:defRPr sz="1909">
                <a:solidFill>
                  <a:schemeClr val="bg2"/>
                </a:solidFill>
              </a:defRPr>
            </a:lvl4pPr>
            <a:lvl5pPr>
              <a:defRPr sz="1909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Optional section subtitle/presenter(s)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8FDE84DA-19A0-FB68-872B-9F6085A51DF8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5" name="Picture 2" descr="USDA Food and Nutrition Administration logo">
            <a:extLst>
              <a:ext uri="{FF2B5EF4-FFF2-40B4-BE49-F238E27FC236}">
                <a16:creationId xmlns:a16="http://schemas.microsoft.com/office/drawing/2014/main" id="{23E7777B-D2F0-0313-C06B-18FCEA9946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5541" y="1117663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5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2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192154-0AAF-C6D6-5D45-3462B965F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34503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8388928-9ACE-4DBF-49E2-87C5283C4C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t="1684" r="9565" b="32089"/>
          <a:stretch/>
        </p:blipFill>
        <p:spPr>
          <a:xfrm>
            <a:off x="5077475" y="4748810"/>
            <a:ext cx="7083142" cy="210919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C219B41-3C71-BC25-9C58-0FCC4A2DE8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4503" y="2732063"/>
            <a:ext cx="5659582" cy="1325923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B6DC270-AE9A-2A3A-B31D-3AD9056AAF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34503" y="4437971"/>
            <a:ext cx="5659582" cy="84317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2"/>
                </a:solidFill>
                <a:latin typeface="+mj-lt"/>
              </a:defRPr>
            </a:lvl1pPr>
            <a:lvl2pPr>
              <a:defRPr sz="1909">
                <a:solidFill>
                  <a:schemeClr val="bg2"/>
                </a:solidFill>
              </a:defRPr>
            </a:lvl2pPr>
            <a:lvl3pPr>
              <a:defRPr sz="1909">
                <a:solidFill>
                  <a:schemeClr val="bg2"/>
                </a:solidFill>
              </a:defRPr>
            </a:lvl3pPr>
            <a:lvl4pPr>
              <a:defRPr sz="1909">
                <a:solidFill>
                  <a:schemeClr val="bg2"/>
                </a:solidFill>
              </a:defRPr>
            </a:lvl4pPr>
            <a:lvl5pPr>
              <a:defRPr sz="1909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Optional section subtitle/presenter(s)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CD1E9B3-3A22-520C-1E02-8A73AFF8DE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77475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342E9127-E9F2-6AE9-CA0A-E5F01853C493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7" name="Picture 2" descr="USDA Food and Nutrition Administration logo">
            <a:extLst>
              <a:ext uri="{FF2B5EF4-FFF2-40B4-BE49-F238E27FC236}">
                <a16:creationId xmlns:a16="http://schemas.microsoft.com/office/drawing/2014/main" id="{C56A5951-3284-B367-A72E-44E0C62763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708625" y="1102303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0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6C9371-ECE2-5C43-D965-29321ED6D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r="3706" b="43109"/>
          <a:stretch>
            <a:fillRect/>
          </a:stretch>
        </p:blipFill>
        <p:spPr>
          <a:xfrm>
            <a:off x="0" y="4078428"/>
            <a:ext cx="12192001" cy="2839887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09374D2-758B-E994-CBAA-3C8639919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9212" y="2446422"/>
            <a:ext cx="1567818" cy="0"/>
          </a:xfrm>
          <a:prstGeom prst="line">
            <a:avLst/>
          </a:prstGeom>
          <a:ln w="1270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2">
            <a:extLst>
              <a:ext uri="{FF2B5EF4-FFF2-40B4-BE49-F238E27FC236}">
                <a16:creationId xmlns:a16="http://schemas.microsoft.com/office/drawing/2014/main" id="{9E3CB179-C9B9-21C2-3C2F-181B1DBD4E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767" y="2646454"/>
            <a:ext cx="10516466" cy="132592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6E228C5-F0F6-911C-08F4-B005A14404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7767" y="4335391"/>
            <a:ext cx="10516467" cy="84317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5"/>
                </a:solidFill>
                <a:latin typeface="+mj-lt"/>
              </a:defRPr>
            </a:lvl1pPr>
            <a:lvl2pPr>
              <a:defRPr sz="1909">
                <a:solidFill>
                  <a:schemeClr val="bg2"/>
                </a:solidFill>
              </a:defRPr>
            </a:lvl2pPr>
            <a:lvl3pPr>
              <a:defRPr sz="1909">
                <a:solidFill>
                  <a:schemeClr val="bg2"/>
                </a:solidFill>
              </a:defRPr>
            </a:lvl3pPr>
            <a:lvl4pPr>
              <a:defRPr sz="1909">
                <a:solidFill>
                  <a:schemeClr val="bg2"/>
                </a:solidFill>
              </a:defRPr>
            </a:lvl4pPr>
            <a:lvl5pPr>
              <a:defRPr sz="1909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Optional section subtitle/presenter(s)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B8543BE6-2EF3-6AC7-B325-4D413DB680ED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5" descr="USDA Food and Nutrition Administration logo">
            <a:extLst>
              <a:ext uri="{FF2B5EF4-FFF2-40B4-BE49-F238E27FC236}">
                <a16:creationId xmlns:a16="http://schemas.microsoft.com/office/drawing/2014/main" id="{5CDA55C3-D0F4-972A-D2FA-CC24DD195B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8038" y="1108039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9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2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9BE1F9-07E3-C16F-9DF5-84305F6DE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" t="1202" r="7216" b="37697"/>
          <a:stretch>
            <a:fillRect/>
          </a:stretch>
        </p:blipFill>
        <p:spPr>
          <a:xfrm>
            <a:off x="5077475" y="4594793"/>
            <a:ext cx="7114525" cy="226320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192154-0AAF-C6D6-5D45-3462B965F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34503" y="2446422"/>
            <a:ext cx="1567818" cy="0"/>
          </a:xfrm>
          <a:prstGeom prst="line">
            <a:avLst/>
          </a:prstGeom>
          <a:ln w="1270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7">
            <a:extLst>
              <a:ext uri="{FF2B5EF4-FFF2-40B4-BE49-F238E27FC236}">
                <a16:creationId xmlns:a16="http://schemas.microsoft.com/office/drawing/2014/main" id="{C720291D-5DC1-F660-0CCE-9663796D80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4503" y="2732063"/>
            <a:ext cx="5659582" cy="1325923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7436D042-46C7-DE5D-401D-2975D5CE17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34503" y="4437971"/>
            <a:ext cx="5659582" cy="84317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5"/>
                </a:solidFill>
                <a:latin typeface="+mj-lt"/>
              </a:defRPr>
            </a:lvl1pPr>
            <a:lvl2pPr>
              <a:defRPr sz="1909">
                <a:solidFill>
                  <a:schemeClr val="bg2"/>
                </a:solidFill>
              </a:defRPr>
            </a:lvl2pPr>
            <a:lvl3pPr>
              <a:defRPr sz="1909">
                <a:solidFill>
                  <a:schemeClr val="bg2"/>
                </a:solidFill>
              </a:defRPr>
            </a:lvl3pPr>
            <a:lvl4pPr>
              <a:defRPr sz="1909">
                <a:solidFill>
                  <a:schemeClr val="bg2"/>
                </a:solidFill>
              </a:defRPr>
            </a:lvl4pPr>
            <a:lvl5pPr>
              <a:defRPr sz="1909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Optional section subtitle/presenter(s)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CD1E9B3-3A22-520C-1E02-8A73AFF8DE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77475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342E9127-E9F2-6AE9-CA0A-E5F01853C493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5" descr="USDA Food and Nutrition Administration logo">
            <a:extLst>
              <a:ext uri="{FF2B5EF4-FFF2-40B4-BE49-F238E27FC236}">
                <a16:creationId xmlns:a16="http://schemas.microsoft.com/office/drawing/2014/main" id="{B5DCAB14-B0BD-FF0D-9DAA-3ABAC1D07E3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734503" y="1106646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8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D1244C-2A68-E7C4-D2A7-562A26DA4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t="1684" r="21349" b="32089"/>
          <a:stretch>
            <a:fillRect/>
          </a:stretch>
        </p:blipFill>
        <p:spPr>
          <a:xfrm>
            <a:off x="1" y="4764362"/>
            <a:ext cx="6093213" cy="21091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DA556D7-9A2E-E34E-BC5B-DA8DC04AA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6042" y="2034262"/>
            <a:ext cx="1713107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3">
            <a:extLst>
              <a:ext uri="{FF2B5EF4-FFF2-40B4-BE49-F238E27FC236}">
                <a16:creationId xmlns:a16="http://schemas.microsoft.com/office/drawing/2014/main" id="{06F5FED0-99AD-7364-FD10-689AD453D8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042" y="2344154"/>
            <a:ext cx="5304529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4" name="Holder 3">
            <a:extLst>
              <a:ext uri="{FF2B5EF4-FFF2-40B4-BE49-F238E27FC236}">
                <a16:creationId xmlns:a16="http://schemas.microsoft.com/office/drawing/2014/main" id="{E0146528-046A-9679-28EF-107CF1B051E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6042" y="4136709"/>
            <a:ext cx="5304529" cy="51466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defRPr sz="2400" b="0" i="0">
                <a:solidFill>
                  <a:schemeClr val="bg1"/>
                </a:solidFill>
                <a:latin typeface="+mn-lt"/>
                <a:cs typeface="Arial"/>
              </a:defRPr>
            </a:lvl1pPr>
          </a:lstStyle>
          <a:p>
            <a:r>
              <a:rPr lang="en-US"/>
              <a:t>Optional Subtitle or Agency/Group/ Presenter(s)</a:t>
            </a:r>
            <a:endParaRPr/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FE12B17F-EA2A-439D-37CB-C2B4E2C1E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6042" y="5086675"/>
            <a:ext cx="5304529" cy="6137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Optional Agency/Group/Presenter(s) or other key information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9DD3BAF-EBED-5DD0-AE1F-1A29CB872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6042" y="6180717"/>
            <a:ext cx="2972233" cy="26410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0641FCFB-D009-7AE1-5C98-E980D23D4A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3213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 algn="ctr">
              <a:defRPr sz="2454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2" name="Picture 2" descr="USDA Food and Nutrition Administration logo">
            <a:extLst>
              <a:ext uri="{FF2B5EF4-FFF2-40B4-BE49-F238E27FC236}">
                <a16:creationId xmlns:a16="http://schemas.microsoft.com/office/drawing/2014/main" id="{21341723-BC73-03C3-CEAF-A4FCB05B6D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6042" y="339787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0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1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E112BE-0C85-D9F2-8386-BAE62C7F9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-6736" r="8092" b="27888"/>
          <a:stretch/>
        </p:blipFill>
        <p:spPr>
          <a:xfrm>
            <a:off x="0" y="2297495"/>
            <a:ext cx="12192000" cy="456050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B7588E2-2B24-91D6-A12E-384A0FBDE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9212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2">
            <a:extLst>
              <a:ext uri="{FF2B5EF4-FFF2-40B4-BE49-F238E27FC236}">
                <a16:creationId xmlns:a16="http://schemas.microsoft.com/office/drawing/2014/main" id="{5318033B-7CA6-7F41-5B82-8A42A2264E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767" y="2646454"/>
            <a:ext cx="10516466" cy="132592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2C3520-AEEC-861F-E245-B5099F0730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7766" y="4335391"/>
            <a:ext cx="10516466" cy="84317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2"/>
                </a:solidFill>
                <a:latin typeface="+mj-lt"/>
              </a:defRPr>
            </a:lvl1pPr>
            <a:lvl2pPr>
              <a:defRPr sz="1909">
                <a:solidFill>
                  <a:schemeClr val="bg2"/>
                </a:solidFill>
              </a:defRPr>
            </a:lvl2pPr>
            <a:lvl3pPr>
              <a:defRPr sz="1909">
                <a:solidFill>
                  <a:schemeClr val="bg2"/>
                </a:solidFill>
              </a:defRPr>
            </a:lvl3pPr>
            <a:lvl4pPr>
              <a:defRPr sz="1909">
                <a:solidFill>
                  <a:schemeClr val="bg2"/>
                </a:solidFill>
              </a:defRPr>
            </a:lvl4pPr>
            <a:lvl5pPr>
              <a:defRPr sz="1909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Optional section subtitle/presenter(s)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2BE501B-3B7E-FEFF-AA8A-AD8B7DE7372C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4" name="Picture 2" descr="USDA Food and Nutrition Administration logo">
            <a:extLst>
              <a:ext uri="{FF2B5EF4-FFF2-40B4-BE49-F238E27FC236}">
                <a16:creationId xmlns:a16="http://schemas.microsoft.com/office/drawing/2014/main" id="{C4DC0328-718F-0AE7-2493-AC3922FF539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5541" y="1117663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5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2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F454BB-CBF8-69A2-93C4-26D017E75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34503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F15D2AB-6542-12D4-B0A0-AE2C20EDE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t="1684" r="9565" b="32089"/>
          <a:stretch/>
        </p:blipFill>
        <p:spPr>
          <a:xfrm>
            <a:off x="5077475" y="4748810"/>
            <a:ext cx="7083142" cy="2109190"/>
          </a:xfrm>
          <a:prstGeom prst="rect">
            <a:avLst/>
          </a:prstGeom>
        </p:spPr>
      </p:pic>
      <p:sp>
        <p:nvSpPr>
          <p:cNvPr id="6" name="Title 7">
            <a:extLst>
              <a:ext uri="{FF2B5EF4-FFF2-40B4-BE49-F238E27FC236}">
                <a16:creationId xmlns:a16="http://schemas.microsoft.com/office/drawing/2014/main" id="{4A897CFD-BC27-B08E-E774-6D0E53E96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4503" y="2732063"/>
            <a:ext cx="5659582" cy="1325923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E866FB-D2BE-FECB-456D-920E0E8516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34503" y="4437971"/>
            <a:ext cx="5659582" cy="84317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2"/>
                </a:solidFill>
                <a:latin typeface="+mj-lt"/>
              </a:defRPr>
            </a:lvl1pPr>
            <a:lvl2pPr>
              <a:defRPr sz="1909">
                <a:solidFill>
                  <a:schemeClr val="bg2"/>
                </a:solidFill>
              </a:defRPr>
            </a:lvl2pPr>
            <a:lvl3pPr>
              <a:defRPr sz="1909">
                <a:solidFill>
                  <a:schemeClr val="bg2"/>
                </a:solidFill>
              </a:defRPr>
            </a:lvl3pPr>
            <a:lvl4pPr>
              <a:defRPr sz="1909">
                <a:solidFill>
                  <a:schemeClr val="bg2"/>
                </a:solidFill>
              </a:defRPr>
            </a:lvl4pPr>
            <a:lvl5pPr>
              <a:defRPr sz="1909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Optional section subtitle/presenter(s)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C60E0ECC-A535-EDAD-3A37-406FAC4673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77475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D2AEA3FE-E7F8-A7FE-BA5D-CCF47DC69B3F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4" name="Picture 2" descr="USDA Food and Nutrition Administration logo">
            <a:extLst>
              <a:ext uri="{FF2B5EF4-FFF2-40B4-BE49-F238E27FC236}">
                <a16:creationId xmlns:a16="http://schemas.microsoft.com/office/drawing/2014/main" id="{B9646DB2-9D90-45D9-58DB-E2841D0621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708625" y="1102303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6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9CAD84-DBAA-F89D-C4CA-0072EC01AE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10803082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1A20008-3166-4355-F58E-BEC91C178D6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318" y="1637732"/>
            <a:ext cx="10803082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an image, table, or chart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A9DE1C2C-2301-5C42-9D3B-EB0AF967E9EE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5" descr="USDA Food and Nutrition Administration logo">
            <a:extLst>
              <a:ext uri="{FF2B5EF4-FFF2-40B4-BE49-F238E27FC236}">
                <a16:creationId xmlns:a16="http://schemas.microsoft.com/office/drawing/2014/main" id="{57901E6B-4F0A-161D-B3B6-3CC12D9ADF9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7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19CB176F-4A7A-B8EB-AA53-38531A38A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10803082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5918EFD9-E59D-E76E-1C0B-F54C3277D2B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9319" y="1637732"/>
            <a:ext cx="5130512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8025AE6A-ADF8-9F7F-A762-3AD9F9A0674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64357" y="1637732"/>
            <a:ext cx="5130512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Holder 6">
            <a:extLst>
              <a:ext uri="{FF2B5EF4-FFF2-40B4-BE49-F238E27FC236}">
                <a16:creationId xmlns:a16="http://schemas.microsoft.com/office/drawing/2014/main" id="{556EF200-CD95-CAE8-4F79-7212F7C56B64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5" descr="USDA Food and Nutrition Administration logo">
            <a:extLst>
              <a:ext uri="{FF2B5EF4-FFF2-40B4-BE49-F238E27FC236}">
                <a16:creationId xmlns:a16="http://schemas.microsoft.com/office/drawing/2014/main" id="{9F647801-0AD8-9B80-03F6-3E984B5BD7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9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text/one visual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>
            <a:extLst>
              <a:ext uri="{FF2B5EF4-FFF2-40B4-BE49-F238E27FC236}">
                <a16:creationId xmlns:a16="http://schemas.microsoft.com/office/drawing/2014/main" id="{6D7C3467-8660-74C2-302B-963997DE88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9" y="353602"/>
            <a:ext cx="4902570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D2F80D2-2C9C-EA56-62AC-C70C784B3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3466" y="1637732"/>
            <a:ext cx="4902571" cy="451672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818"/>
              </a:spcAft>
              <a:buClrTx/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26685" indent="-268425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2pPr>
            <a:lvl3pPr marL="101416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3pPr>
            <a:lvl4pPr marL="137242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4pPr>
            <a:lvl5pPr marL="1716619" indent="-282496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B1BF988B-D7C9-E1E7-2768-B78BD338BD3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838701" y="353601"/>
            <a:ext cx="5690260" cy="579446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1A63307-14CB-4B9C-1208-6F301CA133D4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5" descr="USDA Food and Nutrition Administration logo">
            <a:extLst>
              <a:ext uri="{FF2B5EF4-FFF2-40B4-BE49-F238E27FC236}">
                <a16:creationId xmlns:a16="http://schemas.microsoft.com/office/drawing/2014/main" id="{CE53A18A-AFBC-68BB-B5B6-2A38CA950E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9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ext/one visual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B4DD1D8F-B97A-4C3A-5C45-4BD56CCD1E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9" y="353602"/>
            <a:ext cx="6258107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04BA8D1-C4B8-E030-F97A-4693FAA150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318" y="1637732"/>
            <a:ext cx="2965955" cy="451672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818"/>
              </a:spcAft>
              <a:buClrTx/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26685" indent="-268425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2pPr>
            <a:lvl3pPr marL="101416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3pPr>
            <a:lvl4pPr marL="137242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4pPr>
            <a:lvl5pPr marL="1716619" indent="-282496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2A70168-BBCA-4FB8-37CB-F330364833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1470" y="1637732"/>
            <a:ext cx="2965955" cy="451672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818"/>
              </a:spcAft>
              <a:buClrTx/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26685" indent="-268425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2pPr>
            <a:lvl3pPr marL="101416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3pPr>
            <a:lvl4pPr marL="137242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4pPr>
            <a:lvl5pPr marL="1716619" indent="-282496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E23172FD-3F0A-23EA-5437-A766352767B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363621" y="0"/>
            <a:ext cx="4828379" cy="685800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6B7FC0B2-AB73-955F-470B-D07D7BA47854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5" descr="USDA Food and Nutrition Administration logo">
            <a:extLst>
              <a:ext uri="{FF2B5EF4-FFF2-40B4-BE49-F238E27FC236}">
                <a16:creationId xmlns:a16="http://schemas.microsoft.com/office/drawing/2014/main" id="{0B9E4A66-04FA-32C1-F522-412093FF80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6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text/two visual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5DA96E91-FEE7-5B27-4420-3FA2F826E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9" y="353602"/>
            <a:ext cx="5900511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3046AA0-1580-FC4C-1B02-711DD24CDA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3467" y="1637732"/>
            <a:ext cx="5900511" cy="451672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818"/>
              </a:spcAft>
              <a:buClrTx/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26685" indent="-268425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2pPr>
            <a:lvl3pPr marL="101416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3pPr>
            <a:lvl4pPr marL="137242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4pPr>
            <a:lvl5pPr marL="1716619" indent="-282496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C8ECCC-328F-C0F8-840E-CDFC91832B6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14526" y="2031"/>
            <a:ext cx="5077474" cy="3429000"/>
          </a:xfrm>
          <a:prstGeom prst="rect">
            <a:avLst/>
          </a:prstGeom>
        </p:spPr>
        <p:txBody>
          <a:bodyPr/>
          <a:lstStyle>
            <a:lvl1pPr>
              <a:defRPr sz="2182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image, table, or chart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B0EEA112-5F7D-E0F8-EC8D-E3A7AA04763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114526" y="3429000"/>
            <a:ext cx="5077474" cy="3429000"/>
          </a:xfrm>
          <a:prstGeom prst="rect">
            <a:avLst/>
          </a:prstGeom>
        </p:spPr>
        <p:txBody>
          <a:bodyPr/>
          <a:lstStyle>
            <a:lvl1pPr>
              <a:defRPr sz="2182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image, a table, or chart</a:t>
            </a:r>
          </a:p>
        </p:txBody>
      </p:sp>
      <p:sp>
        <p:nvSpPr>
          <p:cNvPr id="3" name="Holder 6">
            <a:extLst>
              <a:ext uri="{FF2B5EF4-FFF2-40B4-BE49-F238E27FC236}">
                <a16:creationId xmlns:a16="http://schemas.microsoft.com/office/drawing/2014/main" id="{9B2722E8-8BAC-6B9D-1D59-E851A1C711C5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5" descr="USDA Food and Nutrition Administration logo">
            <a:extLst>
              <a:ext uri="{FF2B5EF4-FFF2-40B4-BE49-F238E27FC236}">
                <a16:creationId xmlns:a16="http://schemas.microsoft.com/office/drawing/2014/main" id="{A542AD93-DFBB-73A8-21F0-47C5FBA007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4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text/three visual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B8ADB7F7-340B-E14A-21CA-D100E3EA6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9" y="353602"/>
            <a:ext cx="5900511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876C31E-A868-3B99-FAB0-D310DEF1A2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3467" y="1637732"/>
            <a:ext cx="5900511" cy="451672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818"/>
              </a:spcAft>
              <a:buClrTx/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26685" indent="-268425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2pPr>
            <a:lvl3pPr marL="101416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3pPr>
            <a:lvl4pPr marL="137242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4pPr>
            <a:lvl5pPr marL="1716619" indent="-282496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D5A6F844-093D-604C-2DEF-7052ED3A359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005610" y="11982"/>
            <a:ext cx="5191852" cy="3473532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9AAC8CC0-ACBD-2993-3DCB-9825E25A675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005610" y="3485514"/>
            <a:ext cx="2582883" cy="3372486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A415A69A-5576-2C54-4411-B5822227FFD9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588494" y="3485514"/>
            <a:ext cx="2582883" cy="3372486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3" name="Holder 6">
            <a:extLst>
              <a:ext uri="{FF2B5EF4-FFF2-40B4-BE49-F238E27FC236}">
                <a16:creationId xmlns:a16="http://schemas.microsoft.com/office/drawing/2014/main" id="{D8DEE384-21F6-EA00-B17C-A8C1D6CA93CA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5" descr="USDA Food and Nutrition Administration logo">
            <a:extLst>
              <a:ext uri="{FF2B5EF4-FFF2-40B4-BE49-F238E27FC236}">
                <a16:creationId xmlns:a16="http://schemas.microsoft.com/office/drawing/2014/main" id="{87AC8616-D11F-E67E-C28B-0A950E69BF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text/four visual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0898A782-596B-7142-79AA-3199EB7451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9" y="353602"/>
            <a:ext cx="5900511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4BE990C-F793-8553-A07D-30B640902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3467" y="1637732"/>
            <a:ext cx="5900511" cy="451672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818"/>
              </a:spcAft>
              <a:buClrTx/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26685" indent="-268425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2pPr>
            <a:lvl3pPr marL="101416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3pPr>
            <a:lvl4pPr marL="1372429" indent="-297649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4pPr>
            <a:lvl5pPr marL="1716619" indent="-282496">
              <a:spcAft>
                <a:spcPts val="818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78F80C09-65CD-C773-93E9-0254EEE40F1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969164" y="11983"/>
            <a:ext cx="2582883" cy="3372486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729902B7-EC30-3D5A-820B-E7CB0B3F63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609117" y="11983"/>
            <a:ext cx="2582883" cy="3372486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97D5D0B4-07DE-D41B-3D35-4CB63DC66EF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969164" y="3485514"/>
            <a:ext cx="2582883" cy="3372486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B3C0A2C4-FD4D-7644-02FF-D5504888635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9583486" y="3473532"/>
            <a:ext cx="2582883" cy="3372486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3" name="Holder 6">
            <a:extLst>
              <a:ext uri="{FF2B5EF4-FFF2-40B4-BE49-F238E27FC236}">
                <a16:creationId xmlns:a16="http://schemas.microsoft.com/office/drawing/2014/main" id="{3266AFD8-A308-297C-29EE-CD5A3F9CC81C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5" descr="USDA Food and Nutrition Administration logo">
            <a:extLst>
              <a:ext uri="{FF2B5EF4-FFF2-40B4-BE49-F238E27FC236}">
                <a16:creationId xmlns:a16="http://schemas.microsoft.com/office/drawing/2014/main" id="{410B2D5B-3578-9F3E-9E39-779EF47B311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7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>
            <a:extLst>
              <a:ext uri="{FF2B5EF4-FFF2-40B4-BE49-F238E27FC236}">
                <a16:creationId xmlns:a16="http://schemas.microsoft.com/office/drawing/2014/main" id="{87F18C20-D70B-A44E-F674-BE0E6324C9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10803082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9519CC3-D4A2-4CA0-1015-B4A82C8BCD7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43466" y="1637732"/>
            <a:ext cx="3321108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5AC1BBD-6FE7-3BF0-95D1-CB9006BB25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08613" y="1637732"/>
            <a:ext cx="3321108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1242FBC5-A25B-1297-691C-2A353766C81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273761" y="1637732"/>
            <a:ext cx="3321108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CCF16F21-A47C-382C-ED5A-69F593CAACBE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5" descr="USDA Food and Nutrition Administration logo">
            <a:extLst>
              <a:ext uri="{FF2B5EF4-FFF2-40B4-BE49-F238E27FC236}">
                <a16:creationId xmlns:a16="http://schemas.microsoft.com/office/drawing/2014/main" id="{1E93CD2F-54AD-010E-1BE3-AB5CF9FD4F2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D1244C-2A68-E7C4-D2A7-562A26DA4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t="1684" r="42115" b="32089"/>
          <a:stretch>
            <a:fillRect/>
          </a:stretch>
        </p:blipFill>
        <p:spPr>
          <a:xfrm>
            <a:off x="0" y="4764362"/>
            <a:ext cx="4348595" cy="210919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5C1B103-B231-54FB-AE9E-A0DC92338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6042" y="1321299"/>
            <a:ext cx="1713107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3">
            <a:extLst>
              <a:ext uri="{FF2B5EF4-FFF2-40B4-BE49-F238E27FC236}">
                <a16:creationId xmlns:a16="http://schemas.microsoft.com/office/drawing/2014/main" id="{975B9D28-87F3-A9A6-6548-486A68CA7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99" y="1562815"/>
            <a:ext cx="3634740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4" name="Holder 3">
            <a:extLst>
              <a:ext uri="{FF2B5EF4-FFF2-40B4-BE49-F238E27FC236}">
                <a16:creationId xmlns:a16="http://schemas.microsoft.com/office/drawing/2014/main" id="{E0146528-046A-9679-28EF-107CF1B051E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2099" y="3296336"/>
            <a:ext cx="3636509" cy="70379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defRPr sz="2000" b="0" i="0">
                <a:solidFill>
                  <a:schemeClr val="bg1"/>
                </a:solidFill>
                <a:latin typeface="+mn-lt"/>
                <a:cs typeface="Arial"/>
              </a:defRPr>
            </a:lvl1pPr>
          </a:lstStyle>
          <a:p>
            <a:r>
              <a:rPr lang="en-US"/>
              <a:t>Optional Subtitle or Agency/ Group/ Presenter(s)</a:t>
            </a:r>
            <a:endParaRPr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3D63F676-362B-F61A-3810-5E6293C27E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071" y="4241648"/>
            <a:ext cx="3636509" cy="5227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Optional Agency/Group/ Presenter(s) or other key information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0641FCFB-D009-7AE1-5C98-E980D23D4A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8596" y="0"/>
            <a:ext cx="7843405" cy="576698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 algn="ctr">
              <a:defRPr sz="2454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60E3BB-BA23-C57D-5C42-36BCBFF7A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5798093"/>
            <a:ext cx="12192000" cy="1075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>
              <a:latin typeface="+mn-lt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9DD3BAF-EBED-5DD0-AE1F-1A29CB872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072" y="6180398"/>
            <a:ext cx="2972233" cy="26410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accent5"/>
                </a:solidFill>
                <a:latin typeface="+mn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7" name="Picture 2" descr="USDA Food and Nutrition Administration logo">
            <a:extLst>
              <a:ext uri="{FF2B5EF4-FFF2-40B4-BE49-F238E27FC236}">
                <a16:creationId xmlns:a16="http://schemas.microsoft.com/office/drawing/2014/main" id="{E3F61180-4493-E71C-4AC7-4BC1D9B289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6042" y="339787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4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 block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D6926137-02E5-CA5E-030B-0387CEDD5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10803082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2" name="Picture Placeholder 18">
            <a:extLst>
              <a:ext uri="{FF2B5EF4-FFF2-40B4-BE49-F238E27FC236}">
                <a16:creationId xmlns:a16="http://schemas.microsoft.com/office/drawing/2014/main" id="{0C61684B-77DD-EE9E-33D7-11D23D13519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076707" y="1444300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9519CC3-D4A2-4CA0-1015-B4A82C8BCD7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43466" y="2130911"/>
            <a:ext cx="3321108" cy="402355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CB52CB73-2DC2-F01F-2F3C-CFE01B367A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853546" y="1412316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5AC1BBD-6FE7-3BF0-95D1-CB9006BB25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08613" y="2098927"/>
            <a:ext cx="3321108" cy="4055534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7D4E9233-50D2-AB2B-69D2-96713960EE1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607002" y="1412316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1242FBC5-A25B-1297-691C-2A353766C81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273761" y="2098927"/>
            <a:ext cx="3321108" cy="4055534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CCF16F21-A47C-382C-ED5A-69F593CAACBE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8" name="Picture 5" descr="USDA Food and Nutrition Administration logo">
            <a:extLst>
              <a:ext uri="{FF2B5EF4-FFF2-40B4-BE49-F238E27FC236}">
                <a16:creationId xmlns:a16="http://schemas.microsoft.com/office/drawing/2014/main" id="{0D924B95-F59A-CE4D-BE6B-776ECD45216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5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nten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3">
            <a:extLst>
              <a:ext uri="{FF2B5EF4-FFF2-40B4-BE49-F238E27FC236}">
                <a16:creationId xmlns:a16="http://schemas.microsoft.com/office/drawing/2014/main" id="{0E69CCBB-E809-D546-A224-6EAB87096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10803082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9A6E91FE-899F-1875-1534-66385FEE887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43466" y="1637732"/>
            <a:ext cx="2480767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C2B3DDF1-59BF-D46A-2C20-101B3DB7609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66111" y="1637731"/>
            <a:ext cx="2480767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D9D48A51-0B65-A722-71A9-7F68EC67ABE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86878" y="1637731"/>
            <a:ext cx="2480767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64F06E3E-E0F0-9EA5-9EAC-7708A87054F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258300" y="1637730"/>
            <a:ext cx="2480767" cy="451673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A1C0F9-F043-32A4-EC41-83A3EBA45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14287" y="1665646"/>
            <a:ext cx="0" cy="4472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3510D1B-DF8E-A09A-392E-672EBF907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18081" y="1665646"/>
            <a:ext cx="0" cy="4472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5A00CDC-79C9-AE10-ED00-E4D0A648C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055821" y="1665646"/>
            <a:ext cx="0" cy="4472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Holder 6">
            <a:extLst>
              <a:ext uri="{FF2B5EF4-FFF2-40B4-BE49-F238E27FC236}">
                <a16:creationId xmlns:a16="http://schemas.microsoft.com/office/drawing/2014/main" id="{ED86B045-83B9-8B17-A145-489878DB1162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5" descr="USDA Food and Nutrition Administration logo">
            <a:extLst>
              <a:ext uri="{FF2B5EF4-FFF2-40B4-BE49-F238E27FC236}">
                <a16:creationId xmlns:a16="http://schemas.microsoft.com/office/drawing/2014/main" id="{2B341188-5B4C-2EBC-9C2B-90BA1D58ED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3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ntent block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E118EF8-DDFF-7351-23C5-774D3E7C8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10803082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A1C0F9-F043-32A4-EC41-83A3EBA45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14287" y="1665646"/>
            <a:ext cx="0" cy="4472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3510D1B-DF8E-A09A-392E-672EBF907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18081" y="1665646"/>
            <a:ext cx="0" cy="4472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5A00CDC-79C9-AE10-ED00-E4D0A648C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055821" y="1665646"/>
            <a:ext cx="0" cy="4472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8">
            <a:extLst>
              <a:ext uri="{FF2B5EF4-FFF2-40B4-BE49-F238E27FC236}">
                <a16:creationId xmlns:a16="http://schemas.microsoft.com/office/drawing/2014/main" id="{8964618A-35C9-5079-39ED-7B127A17810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633086" y="1412316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9A6E91FE-899F-1875-1534-66385FEE887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43466" y="2143716"/>
            <a:ext cx="2480767" cy="401074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CBD6E18F-1216-225D-A0DB-4064BA7A1FA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79181" y="1450701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C2B3DDF1-59BF-D46A-2C20-101B3DB7609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66111" y="2143715"/>
            <a:ext cx="2480767" cy="401074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CE177BFA-9571-980E-FBD1-CECC4F80E75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2355" y="1450701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D9D48A51-0B65-A722-71A9-7F68EC67ABE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86878" y="2143715"/>
            <a:ext cx="2480767" cy="401074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18">
            <a:extLst>
              <a:ext uri="{FF2B5EF4-FFF2-40B4-BE49-F238E27FC236}">
                <a16:creationId xmlns:a16="http://schemas.microsoft.com/office/drawing/2014/main" id="{B157CDC5-B01F-23CE-4B93-E7F67C4AA6A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171370" y="1441395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64F06E3E-E0F0-9EA5-9EAC-7708A87054F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258300" y="2143715"/>
            <a:ext cx="2480767" cy="401074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add text or use icons to add visuals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D86B045-83B9-8B17-A145-489878DB1162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" name="Picture 5" descr="USDA Food and Nutrition Administration logo">
            <a:extLst>
              <a:ext uri="{FF2B5EF4-FFF2-40B4-BE49-F238E27FC236}">
                <a16:creationId xmlns:a16="http://schemas.microsoft.com/office/drawing/2014/main" id="{770DE2FE-DF13-4574-248C-709D931B6AC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7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opic-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9CAD84-DBAA-F89D-C4CA-0072EC01AE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9" y="353601"/>
            <a:ext cx="3594168" cy="558317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24" name="Picture Placeholder 18">
            <a:extLst>
              <a:ext uri="{FF2B5EF4-FFF2-40B4-BE49-F238E27FC236}">
                <a16:creationId xmlns:a16="http://schemas.microsoft.com/office/drawing/2014/main" id="{560711F5-B0CE-2B97-ECD0-AD035807F5F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26211" y="353601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820E8-202D-7DBC-CB3F-636C4C4B72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30655" y="353601"/>
            <a:ext cx="6010654" cy="3722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206BDB8-4F28-8115-8026-D5A8B1D97F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30655" y="725812"/>
            <a:ext cx="6010654" cy="74442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b="0"/>
              <a:t>Supporting text or bullets</a:t>
            </a:r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18">
            <a:extLst>
              <a:ext uri="{FF2B5EF4-FFF2-40B4-BE49-F238E27FC236}">
                <a16:creationId xmlns:a16="http://schemas.microsoft.com/office/drawing/2014/main" id="{583CAC41-106F-A353-8540-A042745D380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26211" y="1842447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6D76639-48DF-5A5D-E650-11BC557F73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30655" y="1842447"/>
            <a:ext cx="6010654" cy="3722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5C6276B-BAF0-17D0-D6FE-6CE9F3E53C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30655" y="2214658"/>
            <a:ext cx="6010654" cy="74442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b="0"/>
              <a:t>Supporting text or bullets</a:t>
            </a:r>
            <a:endParaRPr lang="en-US"/>
          </a:p>
          <a:p>
            <a:pPr lvl="0"/>
            <a:endParaRPr lang="en-US"/>
          </a:p>
        </p:txBody>
      </p:sp>
      <p:sp>
        <p:nvSpPr>
          <p:cNvPr id="26" name="Picture Placeholder 18">
            <a:extLst>
              <a:ext uri="{FF2B5EF4-FFF2-40B4-BE49-F238E27FC236}">
                <a16:creationId xmlns:a16="http://schemas.microsoft.com/office/drawing/2014/main" id="{D6D148BB-3771-F123-2EC7-986EA9FEC15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26211" y="3331292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B2FDCA4-BAD0-4622-CBD9-10FBD36C3A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30655" y="3331292"/>
            <a:ext cx="6010654" cy="3722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51A79B6-B43C-8721-3D48-F3AD97FEED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30655" y="3703503"/>
            <a:ext cx="6010654" cy="74442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b="0"/>
              <a:t>Supporting text or bullets</a:t>
            </a:r>
            <a:endParaRPr lang="en-US"/>
          </a:p>
          <a:p>
            <a:pPr lvl="0"/>
            <a:endParaRPr lang="en-US"/>
          </a:p>
        </p:txBody>
      </p:sp>
      <p:sp>
        <p:nvSpPr>
          <p:cNvPr id="27" name="Picture Placeholder 18">
            <a:extLst>
              <a:ext uri="{FF2B5EF4-FFF2-40B4-BE49-F238E27FC236}">
                <a16:creationId xmlns:a16="http://schemas.microsoft.com/office/drawing/2014/main" id="{4089E4AC-C034-12C1-3E2D-156741F5FAD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745573" y="4820138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4DAA0CE-3B82-2631-58B2-3E71C40255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30655" y="4820138"/>
            <a:ext cx="6010654" cy="3722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E4499FF-ECDC-7653-39BC-59BD7D8B09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0655" y="5192349"/>
            <a:ext cx="6010654" cy="74442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b="0"/>
              <a:t>Supporting text or bullets</a:t>
            </a:r>
            <a:endParaRPr lang="en-US"/>
          </a:p>
          <a:p>
            <a:pPr lvl="0"/>
            <a:endParaRPr lang="en-US"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FDD33FA-C6FF-E3D8-A581-EBAFFCCBE641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Picture 5" descr="USDA Food and Nutrition Administration logo">
            <a:extLst>
              <a:ext uri="{FF2B5EF4-FFF2-40B4-BE49-F238E27FC236}">
                <a16:creationId xmlns:a16="http://schemas.microsoft.com/office/drawing/2014/main" id="{DA0D654A-DC62-FFE5-40C7-C15E926900D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4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opic-supporting text/one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3">
            <a:extLst>
              <a:ext uri="{FF2B5EF4-FFF2-40B4-BE49-F238E27FC236}">
                <a16:creationId xmlns:a16="http://schemas.microsoft.com/office/drawing/2014/main" id="{78E07CEA-8FD2-9798-91FC-DA36F88E8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5973011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1C781C9-B88E-84D5-3FAD-7A257C5C3FF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8957" y="1586554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E64AB47-EE21-A275-2441-81BD0DFCF5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510" y="1586554"/>
            <a:ext cx="4877819" cy="3722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2DEA86-080D-4E2C-E743-2454DEE85B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74510" y="1958765"/>
            <a:ext cx="4877819" cy="74442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b="0"/>
              <a:t>Supporting text or bullets</a:t>
            </a:r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18">
            <a:extLst>
              <a:ext uri="{FF2B5EF4-FFF2-40B4-BE49-F238E27FC236}">
                <a16:creationId xmlns:a16="http://schemas.microsoft.com/office/drawing/2014/main" id="{4E957BF1-9521-2671-C342-4F717B7FA0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38957" y="3075399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663A870-FA3F-DD42-C74C-157B32FA5E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74510" y="3075399"/>
            <a:ext cx="4877819" cy="3722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83D5A9C-E4F4-56CE-1B1B-2BE2FDE91C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74510" y="3447610"/>
            <a:ext cx="4877819" cy="74442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b="0"/>
              <a:t>Supporting text or bullets</a:t>
            </a:r>
            <a:endParaRPr lang="en-US"/>
          </a:p>
          <a:p>
            <a:pPr lvl="0"/>
            <a:endParaRPr lang="en-US"/>
          </a:p>
        </p:txBody>
      </p:sp>
      <p:sp>
        <p:nvSpPr>
          <p:cNvPr id="23" name="Picture Placeholder 18">
            <a:extLst>
              <a:ext uri="{FF2B5EF4-FFF2-40B4-BE49-F238E27FC236}">
                <a16:creationId xmlns:a16="http://schemas.microsoft.com/office/drawing/2014/main" id="{B9B5A871-0DDD-4BBD-A0EF-4AF9E748FBE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8957" y="4519338"/>
            <a:ext cx="654627" cy="654627"/>
          </a:xfrm>
          <a:prstGeom prst="ellipse">
            <a:avLst/>
          </a:prstGeo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DCF410B-270C-BCE0-97C7-8B83E8862C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74510" y="4519338"/>
            <a:ext cx="4877819" cy="3722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6AD04F4-62D3-FB1F-CB12-DAAAD5C535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74510" y="4891549"/>
            <a:ext cx="4877819" cy="74442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Aft>
                <a:spcPts val="818"/>
              </a:spcAft>
              <a:buFont typeface="Arial" panose="020B0604020202020204" pitchFamily="34" charset="0"/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671062" indent="-312802">
              <a:spcAft>
                <a:spcPts val="818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2pPr>
            <a:lvl3pPr marL="1020663" indent="-3041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3pPr>
            <a:lvl4pPr marL="1408147" indent="-333366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4pPr>
            <a:lvl5pPr marL="1756667" indent="-322543">
              <a:spcAft>
                <a:spcPts val="818"/>
              </a:spcAft>
              <a:buFont typeface="Arial" panose="020B0604020202020204" pitchFamily="34" charset="0"/>
              <a:buChar char="•"/>
              <a:tabLst/>
              <a:defRPr sz="2454">
                <a:solidFill>
                  <a:srgbClr val="525063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b="0"/>
              <a:t>Supporting text or bullets</a:t>
            </a:r>
            <a:endParaRPr lang="en-US"/>
          </a:p>
          <a:p>
            <a:pPr lvl="0"/>
            <a:endParaRPr lang="en-US"/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8AE4394E-E945-A65C-B1B6-B2CCA83F284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033255" y="0"/>
            <a:ext cx="5158745" cy="685800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defRPr sz="2182" b="0">
                <a:latin typeface="+mj-lt"/>
              </a:defRPr>
            </a:lvl1pPr>
            <a:lvl2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2pPr>
            <a:lvl3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3pPr>
            <a:lvl4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4pPr>
            <a:lvl5pPr>
              <a:lnSpc>
                <a:spcPct val="1250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182"/>
            </a:lvl5pPr>
          </a:lstStyle>
          <a:p>
            <a:pPr lvl="0"/>
            <a:r>
              <a:rPr lang="en-US"/>
              <a:t>Click icon to add image, table, or chart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DDC9ED24-70F6-1C96-E6CF-23718E24828E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5" descr="USDA Food and Nutrition Administration logo">
            <a:extLst>
              <a:ext uri="{FF2B5EF4-FFF2-40B4-BE49-F238E27FC236}">
                <a16:creationId xmlns:a16="http://schemas.microsoft.com/office/drawing/2014/main" id="{C09AEEBF-C0FE-C425-48EF-CAB5E3E94C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13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B4C4F9-4706-BEE5-321E-C3B10405B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-6736" r="8092" b="35053"/>
          <a:stretch/>
        </p:blipFill>
        <p:spPr>
          <a:xfrm>
            <a:off x="0" y="2810332"/>
            <a:ext cx="12192000" cy="41460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A571C0-719F-7963-F723-EEE7DD37C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756016" y="1802350"/>
            <a:ext cx="1254117" cy="112221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6687023-5864-68D2-0EDC-512EC07CB7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767" y="364765"/>
            <a:ext cx="10516466" cy="701795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8FE7277-BB0C-3E9D-EABC-3D707D6101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8477" y="1764943"/>
            <a:ext cx="9146393" cy="4121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4800" b="0">
                <a:solidFill>
                  <a:schemeClr val="bg2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Quotation</a:t>
            </a:r>
          </a:p>
          <a:p>
            <a:pPr lvl="0"/>
            <a:endParaRPr lang="en-US"/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95E911A4-360A-3E4C-CA76-87652C695105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5" name="Picture 2" descr="USDA Food and Nutrition Administration logo">
            <a:extLst>
              <a:ext uri="{FF2B5EF4-FFF2-40B4-BE49-F238E27FC236}">
                <a16:creationId xmlns:a16="http://schemas.microsoft.com/office/drawing/2014/main" id="{BEAE6D75-01FB-E384-B348-8FD7A2380E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288" y="6345164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9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B70F61-E21A-FA45-720C-C6F9A2F3C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r="3706" b="49431"/>
          <a:stretch/>
        </p:blipFill>
        <p:spPr>
          <a:xfrm>
            <a:off x="-1" y="4333687"/>
            <a:ext cx="12192001" cy="25243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D9D4D0-BF55-851A-BAEC-9103F9A3C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6016" y="1802350"/>
            <a:ext cx="1254117" cy="1122218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01C17420-E65C-947C-F83A-2862B2028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767" y="364765"/>
            <a:ext cx="10516466" cy="701795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99E936D9-E144-634E-1728-6B4D3B82B1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8477" y="1764943"/>
            <a:ext cx="9146393" cy="4121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4800" b="0">
                <a:solidFill>
                  <a:schemeClr val="accent5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Quotation</a:t>
            </a:r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24F118F5-607C-BE41-8D91-D0DAB0F9F289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5" descr="USDA Food and Nutrition Administration logo">
            <a:extLst>
              <a:ext uri="{FF2B5EF4-FFF2-40B4-BE49-F238E27FC236}">
                <a16:creationId xmlns:a16="http://schemas.microsoft.com/office/drawing/2014/main" id="{0F405DA5-D7C6-D1AC-9303-BAEEB1A339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19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3F0887-9267-1F80-76C3-C40607871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-6736" r="8092" b="35053"/>
          <a:stretch/>
        </p:blipFill>
        <p:spPr>
          <a:xfrm>
            <a:off x="0" y="2810332"/>
            <a:ext cx="12192000" cy="41460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A571C0-719F-7963-F723-EEE7DD37C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756016" y="1802350"/>
            <a:ext cx="1254117" cy="112221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AD88205-1E52-9FEC-0949-53B886A9F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767" y="364765"/>
            <a:ext cx="10516466" cy="701795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8FE7277-BB0C-3E9D-EABC-3D707D6101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8477" y="1764943"/>
            <a:ext cx="9146393" cy="4121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spcAft>
                <a:spcPts val="818"/>
              </a:spcAft>
              <a:defRPr sz="4800" b="0">
                <a:solidFill>
                  <a:schemeClr val="bg2"/>
                </a:solidFill>
                <a:latin typeface="+mj-lt"/>
              </a:defRPr>
            </a:lvl1pPr>
            <a:lvl2pPr>
              <a:defRPr sz="4909" b="1">
                <a:solidFill>
                  <a:schemeClr val="bg2"/>
                </a:solidFill>
              </a:defRPr>
            </a:lvl2pPr>
            <a:lvl3pPr>
              <a:defRPr sz="4909" b="1">
                <a:solidFill>
                  <a:schemeClr val="bg2"/>
                </a:solidFill>
              </a:defRPr>
            </a:lvl3pPr>
            <a:lvl4pPr>
              <a:defRPr sz="4909" b="1">
                <a:solidFill>
                  <a:schemeClr val="bg2"/>
                </a:solidFill>
              </a:defRPr>
            </a:lvl4pPr>
            <a:lvl5pPr>
              <a:defRPr sz="4909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Quotation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4E9A5E8B-18BA-F9E7-C4B1-834B5B7EFE99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5" name="Picture 2" descr="USDA Food and Nutrition Administration logo">
            <a:extLst>
              <a:ext uri="{FF2B5EF4-FFF2-40B4-BE49-F238E27FC236}">
                <a16:creationId xmlns:a16="http://schemas.microsoft.com/office/drawing/2014/main" id="{6A4A2C23-F18E-639D-3355-A316D584826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32381" y="6327912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1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38615C-0FC4-0E2E-DAF7-8C5C7AD13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-6736" r="8092" b="54659"/>
          <a:stretch/>
        </p:blipFill>
        <p:spPr>
          <a:xfrm>
            <a:off x="0" y="3845903"/>
            <a:ext cx="12192000" cy="3012098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011B4C6-0AB7-7FE1-EF46-DA295C9CE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9318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68F0247D-696C-7094-0F42-63A6679CFF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2858355"/>
            <a:ext cx="4868574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Thank you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6733CEA-1843-C479-7C87-0083DB8835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8198" y="2858355"/>
            <a:ext cx="5394484" cy="1058714"/>
          </a:xfrm>
          <a:prstGeom prst="rect">
            <a:avLst/>
          </a:prstGeom>
        </p:spPr>
        <p:txBody>
          <a:bodyPr/>
          <a:lstStyle>
            <a:lvl1pPr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contact info or resources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2BF7357C-7AAD-8A6F-50B9-06541563892A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9" name="Picture 2" descr="USDA Food and Nutrition Administration logo">
            <a:extLst>
              <a:ext uri="{FF2B5EF4-FFF2-40B4-BE49-F238E27FC236}">
                <a16:creationId xmlns:a16="http://schemas.microsoft.com/office/drawing/2014/main" id="{03006AC1-7BC8-646B-2D2F-29ADF33C9E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5541" y="1117663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9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BF3C86-312E-0927-A8A7-3D16548F0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t="1684" r="24411" b="31031"/>
          <a:stretch/>
        </p:blipFill>
        <p:spPr>
          <a:xfrm>
            <a:off x="0" y="4534095"/>
            <a:ext cx="6096000" cy="232390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929469-F7B1-09D3-5586-498B5AC2D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9318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3">
            <a:extLst>
              <a:ext uri="{FF2B5EF4-FFF2-40B4-BE49-F238E27FC236}">
                <a16:creationId xmlns:a16="http://schemas.microsoft.com/office/drawing/2014/main" id="{1E3B6FA8-E254-1C78-D866-244E1DE3A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2858355"/>
            <a:ext cx="4868574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Thank you title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79ADF7E-F129-217B-D97B-135F2D2946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9318" y="4186810"/>
            <a:ext cx="4868574" cy="1280690"/>
          </a:xfrm>
          <a:prstGeom prst="rect">
            <a:avLst/>
          </a:prstGeom>
        </p:spPr>
        <p:txBody>
          <a:bodyPr/>
          <a:lstStyle>
            <a:lvl1pPr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contact info or resources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9C5B8A4-A348-A1DF-CE51-40C42529C6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45F7F78C-9C77-6832-72FA-96B3EC852696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2" descr="USDA Food and Nutrition Administration logo">
            <a:extLst>
              <a:ext uri="{FF2B5EF4-FFF2-40B4-BE49-F238E27FC236}">
                <a16:creationId xmlns:a16="http://schemas.microsoft.com/office/drawing/2014/main" id="{C445AA47-892E-E17F-D5C1-DC3F947A60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5541" y="1117663"/>
            <a:ext cx="3634740" cy="3869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6C9371-ECE2-5C43-D965-29321ED6D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r="3706" b="43109"/>
          <a:stretch>
            <a:fillRect/>
          </a:stretch>
        </p:blipFill>
        <p:spPr>
          <a:xfrm>
            <a:off x="0" y="4078428"/>
            <a:ext cx="12192001" cy="2839887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B9D5B3-7142-5EEC-6FC8-443EA085A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38500" y="1649375"/>
            <a:ext cx="1713107" cy="0"/>
          </a:xfrm>
          <a:prstGeom prst="line">
            <a:avLst/>
          </a:prstGeom>
          <a:ln w="1270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3">
            <a:extLst>
              <a:ext uri="{FF2B5EF4-FFF2-40B4-BE49-F238E27FC236}">
                <a16:creationId xmlns:a16="http://schemas.microsoft.com/office/drawing/2014/main" id="{B10D3695-2139-EEC2-66FE-7031104A53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0" y="2145137"/>
            <a:ext cx="8122227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79196063-0A65-949B-8A26-BAB75912B3F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38500" y="3946468"/>
            <a:ext cx="8122227" cy="7620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defRPr sz="2800" b="0" i="0">
                <a:solidFill>
                  <a:schemeClr val="accent5"/>
                </a:solidFill>
                <a:latin typeface="+mj-lt"/>
                <a:cs typeface="Arial"/>
              </a:defRPr>
            </a:lvl1pPr>
          </a:lstStyle>
          <a:p>
            <a:r>
              <a:rPr lang="en-US"/>
              <a:t>Optional Subtitle or Agency/Group/Presenter(s)</a:t>
            </a:r>
            <a:endParaRPr/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0C72DD4C-0852-C589-9C33-DAC3A2C0B3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8500" y="5043921"/>
            <a:ext cx="8122227" cy="6137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Agency/Group/Presenter(s) or other key information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470D957-8F6D-2612-A75D-19D216F5D9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8500" y="6258358"/>
            <a:ext cx="2972233" cy="26410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accent5"/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6" name="Picture 5" descr="USDA Food and Nutrition Administration logo">
            <a:extLst>
              <a:ext uri="{FF2B5EF4-FFF2-40B4-BE49-F238E27FC236}">
                <a16:creationId xmlns:a16="http://schemas.microsoft.com/office/drawing/2014/main" id="{B79570AF-7AB2-B678-E69C-F6586550AF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6042" y="330748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0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B70F61-E21A-FA45-720C-C6F9A2F3C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r="3706" b="49431"/>
          <a:stretch/>
        </p:blipFill>
        <p:spPr>
          <a:xfrm>
            <a:off x="-1" y="4333687"/>
            <a:ext cx="12192001" cy="252431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1D55F7-D3B3-9CEC-208B-789866E43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9318" y="2446422"/>
            <a:ext cx="1567818" cy="0"/>
          </a:xfrm>
          <a:prstGeom prst="line">
            <a:avLst/>
          </a:prstGeom>
          <a:ln w="1270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E7F625B2-DD59-1944-2575-0F8E1A3CD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2858355"/>
            <a:ext cx="4868574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Thank you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2941F3E-A19C-3D0E-4DD8-0B92FCE5A0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8198" y="2858355"/>
            <a:ext cx="5394484" cy="1058714"/>
          </a:xfrm>
          <a:prstGeom prst="rect">
            <a:avLst/>
          </a:prstGeom>
        </p:spPr>
        <p:txBody>
          <a:bodyPr/>
          <a:lstStyle>
            <a:lvl1pPr>
              <a:defRPr sz="1800" b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contact info or resources</a:t>
            </a:r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24F118F5-607C-BE41-8D91-D0DAB0F9F289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5" descr="USDA Food and Nutrition Administration logo">
            <a:extLst>
              <a:ext uri="{FF2B5EF4-FFF2-40B4-BE49-F238E27FC236}">
                <a16:creationId xmlns:a16="http://schemas.microsoft.com/office/drawing/2014/main" id="{AC9EAFDB-7290-8731-5E75-DCBC3684D5C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8038" y="1108039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3127917-D870-E030-642A-882813848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" t="2" r="8323" b="6681"/>
          <a:stretch/>
        </p:blipFill>
        <p:spPr>
          <a:xfrm>
            <a:off x="-1" y="4411579"/>
            <a:ext cx="6095999" cy="24464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1D55F7-D3B3-9CEC-208B-789866E43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9318" y="2446422"/>
            <a:ext cx="1567818" cy="0"/>
          </a:xfrm>
          <a:prstGeom prst="line">
            <a:avLst/>
          </a:prstGeom>
          <a:ln w="1270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6BCDB2E8-5FE1-825B-19F7-F82AAB50ED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2858355"/>
            <a:ext cx="4868574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Thank you title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955AB24-40B0-2EB8-E9E0-D66E5D1DB1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318" y="4186810"/>
            <a:ext cx="4868574" cy="1280690"/>
          </a:xfrm>
          <a:prstGeom prst="rect">
            <a:avLst/>
          </a:prstGeom>
        </p:spPr>
        <p:txBody>
          <a:bodyPr/>
          <a:lstStyle>
            <a:lvl1pPr>
              <a:defRPr sz="1800" b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contact info or resources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9C5B8A4-A348-A1DF-CE51-40C42529C6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9C15EEEF-1A9B-5D6E-6102-14BBF04F472B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5" descr="USDA Food and Nutrition Administration logo">
            <a:extLst>
              <a:ext uri="{FF2B5EF4-FFF2-40B4-BE49-F238E27FC236}">
                <a16:creationId xmlns:a16="http://schemas.microsoft.com/office/drawing/2014/main" id="{5C512EBE-5F28-D8E3-A6D5-9893B21292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8038" y="1108039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1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1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3F0887-9267-1F80-76C3-C40607871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-6736" r="8092" b="35053"/>
          <a:stretch/>
        </p:blipFill>
        <p:spPr>
          <a:xfrm>
            <a:off x="0" y="2810332"/>
            <a:ext cx="12192000" cy="4146078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DED380-2440-F63B-7901-284034502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9318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002090BB-EF65-D3FD-CFB2-41811860D8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2858355"/>
            <a:ext cx="4868574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Thank you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BC5FFD1-0FF7-07A2-A9D8-DE2C00B7AF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8198" y="2858355"/>
            <a:ext cx="5394484" cy="1058714"/>
          </a:xfrm>
          <a:prstGeom prst="rect">
            <a:avLst/>
          </a:prstGeom>
        </p:spPr>
        <p:txBody>
          <a:bodyPr/>
          <a:lstStyle>
            <a:lvl1pPr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contact info or resources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4E9A5E8B-18BA-F9E7-C4B1-834B5B7EFE99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5" name="Picture 2" descr="USDA Food and Nutrition Administration logo">
            <a:extLst>
              <a:ext uri="{FF2B5EF4-FFF2-40B4-BE49-F238E27FC236}">
                <a16:creationId xmlns:a16="http://schemas.microsoft.com/office/drawing/2014/main" id="{E30417D8-DA6D-302B-CB62-3424B08AB9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5541" y="1117663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0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13C1FE0-0EB4-2450-2831-7D57CBED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t="1684" r="24411" b="31031"/>
          <a:stretch/>
        </p:blipFill>
        <p:spPr>
          <a:xfrm>
            <a:off x="0" y="4534095"/>
            <a:ext cx="6096000" cy="2323906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9548776-3730-9635-1C86-CD93E1857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9317" y="2446422"/>
            <a:ext cx="1567818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3">
            <a:extLst>
              <a:ext uri="{FF2B5EF4-FFF2-40B4-BE49-F238E27FC236}">
                <a16:creationId xmlns:a16="http://schemas.microsoft.com/office/drawing/2014/main" id="{C4A319ED-865A-DFB9-73A6-ECA08F38D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2858355"/>
            <a:ext cx="4868574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Thank you title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A1F4568-931A-2C55-5241-888F263CD9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318" y="4186810"/>
            <a:ext cx="4868574" cy="1280690"/>
          </a:xfrm>
          <a:prstGeom prst="rect">
            <a:avLst/>
          </a:prstGeom>
        </p:spPr>
        <p:txBody>
          <a:bodyPr/>
          <a:lstStyle>
            <a:lvl1pPr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contact info or resources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C49E2696-59B8-FC8F-47C4-C9F50215C8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 b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2E16105-4D40-F534-6FF1-6204EB0647D5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2" descr="USDA Food and Nutrition Administration logo">
            <a:extLst>
              <a:ext uri="{FF2B5EF4-FFF2-40B4-BE49-F238E27FC236}">
                <a16:creationId xmlns:a16="http://schemas.microsoft.com/office/drawing/2014/main" id="{ED3C4037-52F7-AB42-453F-987C2D183E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5541" y="1117663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B4C4F9-4706-BEE5-321E-C3B10405B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-6736" r="8092" b="35053"/>
          <a:stretch/>
        </p:blipFill>
        <p:spPr>
          <a:xfrm>
            <a:off x="0" y="2810332"/>
            <a:ext cx="12192000" cy="414607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D0D6E2DC-4ECD-1379-D9BB-81762288E6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10803082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95E911A4-360A-3E4C-CA76-87652C695105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4" name="Picture 2" descr="USDA Food and Nutrition Administration logo">
            <a:extLst>
              <a:ext uri="{FF2B5EF4-FFF2-40B4-BE49-F238E27FC236}">
                <a16:creationId xmlns:a16="http://schemas.microsoft.com/office/drawing/2014/main" id="{4F5C1001-1BF1-2490-CD69-5C526713A4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9540" y="6348575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7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B70F61-E21A-FA45-720C-C6F9A2F3C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r="3706" b="49431"/>
          <a:stretch/>
        </p:blipFill>
        <p:spPr>
          <a:xfrm>
            <a:off x="-1" y="4333687"/>
            <a:ext cx="12192001" cy="2524313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DB996B33-5E1F-371A-5216-AC3DE9C323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10803082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24F118F5-607C-BE41-8D91-D0DAB0F9F289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tx1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" name="Picture 5" descr="USDA Food and Nutrition Administration logo">
            <a:extLst>
              <a:ext uri="{FF2B5EF4-FFF2-40B4-BE49-F238E27FC236}">
                <a16:creationId xmlns:a16="http://schemas.microsoft.com/office/drawing/2014/main" id="{4155DA53-EA80-99DE-96E3-98741F3F475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9540" y="6345165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6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3F0887-9267-1F80-76C3-C40607871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-6736" r="8092" b="35053"/>
          <a:stretch/>
        </p:blipFill>
        <p:spPr>
          <a:xfrm>
            <a:off x="0" y="2810332"/>
            <a:ext cx="12192000" cy="414607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D95566C8-BEAA-5A58-D406-94214CC42F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318" y="353602"/>
            <a:ext cx="10803082" cy="10587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36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or key takeaway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4E9A5E8B-18BA-F9E7-C4B1-834B5B7EFE99}"/>
              </a:ext>
            </a:extLst>
          </p:cNvPr>
          <p:cNvSpPr txBox="1">
            <a:spLocks/>
          </p:cNvSpPr>
          <p:nvPr userDrawn="1"/>
        </p:nvSpPr>
        <p:spPr>
          <a:xfrm>
            <a:off x="9258300" y="6585238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955" b="0" smtClean="0">
                <a:solidFill>
                  <a:schemeClr val="bg2"/>
                </a:solidFill>
                <a:latin typeface="+mj-lt"/>
              </a:rPr>
              <a:pPr/>
              <a:t>‹#›</a:t>
            </a:fld>
            <a:endParaRPr lang="en-US" sz="955" b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3" name="Picture 2" descr="USDA Food and Nutrition Administration logo">
            <a:extLst>
              <a:ext uri="{FF2B5EF4-FFF2-40B4-BE49-F238E27FC236}">
                <a16:creationId xmlns:a16="http://schemas.microsoft.com/office/drawing/2014/main" id="{1D23CEE8-87CC-4DB3-CB0C-0A9759DB31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9540" y="6345164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8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146398-6DE1-504C-F665-B5A98E645A79}"/>
              </a:ext>
            </a:extLst>
          </p:cNvPr>
          <p:cNvSpPr/>
          <p:nvPr/>
        </p:nvSpPr>
        <p:spPr>
          <a:xfrm>
            <a:off x="1" y="0"/>
            <a:ext cx="848839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5" name="Picture 4" descr="A large building with columns&#10;&#10;AI-generated content may be incorrect.">
            <a:extLst>
              <a:ext uri="{FF2B5EF4-FFF2-40B4-BE49-F238E27FC236}">
                <a16:creationId xmlns:a16="http://schemas.microsoft.com/office/drawing/2014/main" id="{51F1CA36-1424-8DE9-165F-B967EA76B3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8" r="4416"/>
          <a:stretch/>
        </p:blipFill>
        <p:spPr>
          <a:xfrm>
            <a:off x="1" y="0"/>
            <a:ext cx="849507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775" y="3191100"/>
            <a:ext cx="5867400" cy="1858963"/>
          </a:xfrm>
          <a:prstGeom prst="rect">
            <a:avLst/>
          </a:prstGeom>
          <a:ln>
            <a:noFill/>
          </a:ln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775" y="5356724"/>
            <a:ext cx="5867400" cy="121919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3CB6B6-9F60-C5A8-3E68-8F1BA23F1006}"/>
              </a:ext>
            </a:extLst>
          </p:cNvPr>
          <p:cNvSpPr/>
          <p:nvPr/>
        </p:nvSpPr>
        <p:spPr>
          <a:xfrm>
            <a:off x="-6679" y="2505029"/>
            <a:ext cx="6096000" cy="23239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5400000" algn="t" rotWithShape="0">
              <a:schemeClr val="accent1">
                <a:lumMod val="50000"/>
                <a:alpha val="7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5840" rtlCol="0" anchor="ctr"/>
          <a:lstStyle/>
          <a:p>
            <a:pPr algn="l"/>
            <a:endParaRPr lang="en-US" sz="1200" spc="15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2" name="Picture 11" descr="A tractor spraying a field of crops&#10;&#10;AI-generated content may be incorrect.">
            <a:extLst>
              <a:ext uri="{FF2B5EF4-FFF2-40B4-BE49-F238E27FC236}">
                <a16:creationId xmlns:a16="http://schemas.microsoft.com/office/drawing/2014/main" id="{BDD8D68B-8A4C-2F9E-2CB7-C33641DF2C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32"/>
          <a:stretch/>
        </p:blipFill>
        <p:spPr>
          <a:xfrm>
            <a:off x="7464726" y="2"/>
            <a:ext cx="4727276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ED4EAF-D49D-FBE2-27FC-F35CB697EE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55" y="184681"/>
            <a:ext cx="1801034" cy="19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00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Green Title and Content Grocery Sto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pushing a shopping cart&#10;&#10;AI-generated content may be incorrect.">
            <a:extLst>
              <a:ext uri="{FF2B5EF4-FFF2-40B4-BE49-F238E27FC236}">
                <a16:creationId xmlns:a16="http://schemas.microsoft.com/office/drawing/2014/main" id="{7A84A2D0-8AB9-9DF7-43EB-F634AB11B0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" b="1729"/>
          <a:stretch/>
        </p:blipFill>
        <p:spPr>
          <a:xfrm>
            <a:off x="-1" y="4764"/>
            <a:ext cx="12192312" cy="6848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400801"/>
            <a:ext cx="2743200" cy="452437"/>
          </a:xfrm>
          <a:prstGeom prst="rect">
            <a:avLst/>
          </a:prstGeom>
        </p:spPr>
        <p:txBody>
          <a:bodyPr anchor="ctr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0DB1172-7ED9-4E01-B494-779CEA1A74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06181B-0032-98F3-30EB-DE86350462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21" y="6527722"/>
            <a:ext cx="1801034" cy="19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600FB0-255E-7D02-37D8-8DB171167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6042" y="2034262"/>
            <a:ext cx="1713107" cy="0"/>
          </a:xfrm>
          <a:prstGeom prst="line">
            <a:avLst/>
          </a:prstGeom>
          <a:ln w="1270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20D2D0B-6B0D-525C-B296-ECDF9256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r="16638" b="43109"/>
          <a:stretch>
            <a:fillRect/>
          </a:stretch>
        </p:blipFill>
        <p:spPr>
          <a:xfrm>
            <a:off x="1" y="4764362"/>
            <a:ext cx="6093213" cy="2107276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6D6F91DE-CD54-6B32-8E12-D3E64CA5A0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042" y="2344154"/>
            <a:ext cx="5304529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A46604D2-32C8-E95E-7D88-F288D1D4619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6042" y="4136709"/>
            <a:ext cx="5304529" cy="51466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defRPr sz="2800" b="0" i="0">
                <a:solidFill>
                  <a:schemeClr val="accent5"/>
                </a:solidFill>
                <a:latin typeface="+mj-lt"/>
                <a:cs typeface="Arial"/>
              </a:defRPr>
            </a:lvl1pPr>
          </a:lstStyle>
          <a:p>
            <a:r>
              <a:rPr lang="en-US"/>
              <a:t>Optional Subtitle or Agency/Group/Presenter(s)</a:t>
            </a:r>
            <a:endParaRPr/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950CFBDF-5C7C-2753-E5E3-3F0978A702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6042" y="5086675"/>
            <a:ext cx="5304529" cy="6137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Agency/Group/Presenter(s) or other key information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6ED1E24A-3081-9ADE-F349-DB9903B04C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6042" y="6180717"/>
            <a:ext cx="2972233" cy="26410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accent5"/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0641FCFB-D009-7AE1-5C98-E980D23D4A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3213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2454">
                <a:latin typeface="+mj-lt"/>
              </a:defRPr>
            </a:lvl1pPr>
          </a:lstStyle>
          <a:p>
            <a:endParaRPr lang="en-US"/>
          </a:p>
        </p:txBody>
      </p:sp>
      <p:pic>
        <p:nvPicPr>
          <p:cNvPr id="2" name="Picture 5" descr="USDA Food and Nutrition Administration logo">
            <a:extLst>
              <a:ext uri="{FF2B5EF4-FFF2-40B4-BE49-F238E27FC236}">
                <a16:creationId xmlns:a16="http://schemas.microsoft.com/office/drawing/2014/main" id="{348FE995-2C59-6FBB-468B-00534B664F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6042" y="330748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2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0D5917-35A3-C0B0-AF1D-3CB0DF4F5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6042" y="1321299"/>
            <a:ext cx="1713107" cy="0"/>
          </a:xfrm>
          <a:prstGeom prst="line">
            <a:avLst/>
          </a:prstGeom>
          <a:ln w="1270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0134EB6-FE72-85F3-9876-93516D51A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r="39445" b="43109"/>
          <a:stretch>
            <a:fillRect/>
          </a:stretch>
        </p:blipFill>
        <p:spPr>
          <a:xfrm>
            <a:off x="0" y="4764362"/>
            <a:ext cx="4348595" cy="2107276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5FBC67FB-EBAB-F040-88EE-9F4F87477F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99" y="1562815"/>
            <a:ext cx="3634740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CAABD228-9C4B-5645-5D12-2B60FDD545C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2099" y="3296336"/>
            <a:ext cx="3636509" cy="70379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defRPr sz="2000" b="0" i="0">
                <a:solidFill>
                  <a:schemeClr val="accent5"/>
                </a:solidFill>
                <a:latin typeface="+mj-lt"/>
                <a:cs typeface="Arial"/>
              </a:defRPr>
            </a:lvl1pPr>
          </a:lstStyle>
          <a:p>
            <a:r>
              <a:rPr lang="en-US"/>
              <a:t>Optional Subtitle or Agency/ Group/Presenter(s)</a:t>
            </a:r>
            <a:endParaRPr/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4447A28D-B73C-E386-AF30-E2052F52F0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071" y="4241648"/>
            <a:ext cx="3636509" cy="5227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Agency/Group/ Presenter(s) or other key information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0641FCFB-D009-7AE1-5C98-E980D23D4A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8596" y="0"/>
            <a:ext cx="7843405" cy="576698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2454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60E3BB-BA23-C57D-5C42-36BCBFF7A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5798093"/>
            <a:ext cx="12192000" cy="10754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>
              <a:latin typeface="+mj-lt"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9F5D378-8265-BD8D-9772-316BE803A9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072" y="6180398"/>
            <a:ext cx="2972233" cy="26410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" name="Picture 5" descr="USDA Food and Nutrition Administration logo">
            <a:extLst>
              <a:ext uri="{FF2B5EF4-FFF2-40B4-BE49-F238E27FC236}">
                <a16:creationId xmlns:a16="http://schemas.microsoft.com/office/drawing/2014/main" id="{FB62362E-F3CD-473B-F913-14452A70962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6042" y="330748"/>
            <a:ext cx="3634733" cy="3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8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796C3A4-4404-90E8-17C7-69CC0E1C9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7" t="1" r="2252" b="43774"/>
          <a:stretch/>
        </p:blipFill>
        <p:spPr>
          <a:xfrm>
            <a:off x="0" y="4087300"/>
            <a:ext cx="12192000" cy="27707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10CBD4-7C0C-B423-985F-70312C871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38500" y="1649375"/>
            <a:ext cx="1713107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3">
            <a:extLst>
              <a:ext uri="{FF2B5EF4-FFF2-40B4-BE49-F238E27FC236}">
                <a16:creationId xmlns:a16="http://schemas.microsoft.com/office/drawing/2014/main" id="{64AA7DC3-ECD7-0B3B-D6C4-83824A6C95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0" y="2145137"/>
            <a:ext cx="8122227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7BA2B105-9C4A-32DB-F746-4E233B029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38500" y="3946468"/>
            <a:ext cx="8122227" cy="7620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defRPr sz="2800" b="0" i="0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r>
              <a:rPr lang="en-US"/>
              <a:t>Optional Subtitle or Agency/Group/Presenter(s)</a:t>
            </a:r>
            <a:endParaRPr/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D9570273-3AB5-9815-21B4-3EF618FC18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8500" y="5043921"/>
            <a:ext cx="8122227" cy="6137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Agency/Group/Presenter(s) or other key information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2440A4FE-7759-C388-36D5-6118E70189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8500" y="6258358"/>
            <a:ext cx="2972233" cy="26410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" name="Picture 2" descr="USDA Food and Nutrition Administration logo">
            <a:extLst>
              <a:ext uri="{FF2B5EF4-FFF2-40B4-BE49-F238E27FC236}">
                <a16:creationId xmlns:a16="http://schemas.microsoft.com/office/drawing/2014/main" id="{4CE55231-46CB-3ED1-4A9F-FDB714D115A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6042" y="339787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5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9448DE2-AD31-8DA5-F228-0472299AC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t="1684" r="21349" b="32089"/>
          <a:stretch>
            <a:fillRect/>
          </a:stretch>
        </p:blipFill>
        <p:spPr>
          <a:xfrm>
            <a:off x="1" y="4764362"/>
            <a:ext cx="6093213" cy="21091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1021970-9100-CA95-6A9A-DE6DBB468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6042" y="2034262"/>
            <a:ext cx="1713107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3">
            <a:extLst>
              <a:ext uri="{FF2B5EF4-FFF2-40B4-BE49-F238E27FC236}">
                <a16:creationId xmlns:a16="http://schemas.microsoft.com/office/drawing/2014/main" id="{818CD98A-DBE8-1B83-8FF1-C21D95729E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042" y="2344154"/>
            <a:ext cx="5304529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7901BE91-BB6B-464B-85B5-8A68C207DE0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6042" y="4136709"/>
            <a:ext cx="5304529" cy="51466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defRPr sz="2400" b="0" i="0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r>
              <a:rPr lang="en-US"/>
              <a:t>Optional Subtitle or Agency/Group/ Presenter(s)</a:t>
            </a:r>
            <a:endParaRPr/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1D6F16D8-D215-9805-4728-E9983110CA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6042" y="5086675"/>
            <a:ext cx="5304529" cy="6137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Agency/Group/Presenter(s) or other key information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C83CAB7-1477-6DCA-8FD6-D90D19F38A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6042" y="6180717"/>
            <a:ext cx="2972233" cy="26410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0641FCFB-D009-7AE1-5C98-E980D23D4A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3213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2454">
                <a:latin typeface="+mj-lt"/>
              </a:defRPr>
            </a:lvl1pPr>
          </a:lstStyle>
          <a:p>
            <a:endParaRPr lang="en-US"/>
          </a:p>
        </p:txBody>
      </p:sp>
      <p:pic>
        <p:nvPicPr>
          <p:cNvPr id="2" name="Picture 2" descr="USDA Food and Nutrition Administration logo">
            <a:extLst>
              <a:ext uri="{FF2B5EF4-FFF2-40B4-BE49-F238E27FC236}">
                <a16:creationId xmlns:a16="http://schemas.microsoft.com/office/drawing/2014/main" id="{A300F8DE-B933-52C9-FB8C-C95E155241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6042" y="339787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7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656558-6B1B-543C-37F5-64B528E48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6042" y="1321299"/>
            <a:ext cx="1713107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4ACC1EB-B9A2-2C29-32D3-6E8C78BA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t="1684" r="42115" b="32089"/>
          <a:stretch>
            <a:fillRect/>
          </a:stretch>
        </p:blipFill>
        <p:spPr>
          <a:xfrm>
            <a:off x="0" y="4764362"/>
            <a:ext cx="4348595" cy="210919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232A4141-BDF0-B11F-BD7C-F9BE01D57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99" y="1562815"/>
            <a:ext cx="3634740" cy="14657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091"/>
              </a:lnSpc>
              <a:spcAft>
                <a:spcPts val="1227"/>
              </a:spcAft>
              <a:defRPr sz="4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5D9CBF72-9234-7E91-24CF-99C97A267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2099" y="3296336"/>
            <a:ext cx="3636509" cy="70379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80000"/>
              </a:lnSpc>
              <a:defRPr sz="2000" b="0" i="0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r>
              <a:rPr lang="en-US"/>
              <a:t>Optional Subtitle or Agency/Group/ Presenter(s)</a:t>
            </a:r>
            <a:endParaRPr/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9A5E9A50-A27C-14D2-3E94-BD9496958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071" y="4241648"/>
            <a:ext cx="3636509" cy="5227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Optional Agency/Group/ Presenter(s) or other key information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0641FCFB-D009-7AE1-5C98-E980D23D4A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8596" y="0"/>
            <a:ext cx="7843405" cy="576698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2454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60E3BB-BA23-C57D-5C42-36BCBFF7A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5798093"/>
            <a:ext cx="12192000" cy="1075459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7">
              <a:latin typeface="+mj-lt"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0347AE7C-F003-F5C0-7769-E33240A82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072" y="6180398"/>
            <a:ext cx="2972233" cy="26410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accent1"/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" name="Picture 2" descr="USDA Food and Nutrition Administration logo">
            <a:extLst>
              <a:ext uri="{FF2B5EF4-FFF2-40B4-BE49-F238E27FC236}">
                <a16:creationId xmlns:a16="http://schemas.microsoft.com/office/drawing/2014/main" id="{DF67E0A4-0C41-1C32-2684-CBF9A5EF916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6042" y="339787"/>
            <a:ext cx="3634740" cy="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8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6">
            <a:extLst>
              <a:ext uri="{FF2B5EF4-FFF2-40B4-BE49-F238E27FC236}">
                <a16:creationId xmlns:a16="http://schemas.microsoft.com/office/drawing/2014/main" id="{FDC8E3B3-3A62-289B-834E-83018327C0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0938" y="6600193"/>
            <a:ext cx="2804160" cy="14689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800" b="0" i="0">
                <a:solidFill>
                  <a:schemeClr val="tx1"/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>
              <a:latin typeface="+mj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8" r:id="rId2"/>
    <p:sldLayoutId id="2147483732" r:id="rId3"/>
    <p:sldLayoutId id="2147483702" r:id="rId4"/>
    <p:sldLayoutId id="2147483761" r:id="rId5"/>
    <p:sldLayoutId id="2147483764" r:id="rId6"/>
    <p:sldLayoutId id="2147483760" r:id="rId7"/>
    <p:sldLayoutId id="2147483763" r:id="rId8"/>
    <p:sldLayoutId id="2147483765" r:id="rId9"/>
    <p:sldLayoutId id="2147483718" r:id="rId10"/>
    <p:sldLayoutId id="2147483719" r:id="rId11"/>
    <p:sldLayoutId id="2147483720" r:id="rId12"/>
    <p:sldLayoutId id="2147483683" r:id="rId13"/>
    <p:sldLayoutId id="2147483770" r:id="rId14"/>
    <p:sldLayoutId id="2147483771" r:id="rId15"/>
    <p:sldLayoutId id="2147483692" r:id="rId16"/>
    <p:sldLayoutId id="2147483721" r:id="rId17"/>
    <p:sldLayoutId id="2147483776" r:id="rId18"/>
    <p:sldLayoutId id="2147483777" r:id="rId19"/>
    <p:sldLayoutId id="2147483722" r:id="rId20"/>
    <p:sldLayoutId id="2147483667" r:id="rId21"/>
    <p:sldLayoutId id="2147483757" r:id="rId22"/>
    <p:sldLayoutId id="2147483681" r:id="rId23"/>
    <p:sldLayoutId id="2147483696" r:id="rId24"/>
    <p:sldLayoutId id="2147483688" r:id="rId25"/>
    <p:sldLayoutId id="2147483686" r:id="rId26"/>
    <p:sldLayoutId id="2147483715" r:id="rId27"/>
    <p:sldLayoutId id="2147483716" r:id="rId28"/>
    <p:sldLayoutId id="2147483684" r:id="rId29"/>
    <p:sldLayoutId id="2147483758" r:id="rId30"/>
    <p:sldLayoutId id="2147483725" r:id="rId31"/>
    <p:sldLayoutId id="2147483759" r:id="rId32"/>
    <p:sldLayoutId id="2147483687" r:id="rId33"/>
    <p:sldLayoutId id="2147483730" r:id="rId34"/>
    <p:sldLayoutId id="2147483717" r:id="rId35"/>
    <p:sldLayoutId id="2147483778" r:id="rId36"/>
    <p:sldLayoutId id="2147483685" r:id="rId37"/>
    <p:sldLayoutId id="2147483724" r:id="rId38"/>
    <p:sldLayoutId id="2147483662" r:id="rId39"/>
    <p:sldLayoutId id="2147483728" r:id="rId40"/>
    <p:sldLayoutId id="2147483723" r:id="rId41"/>
    <p:sldLayoutId id="2147483779" r:id="rId42"/>
    <p:sldLayoutId id="2147483698" r:id="rId43"/>
    <p:sldLayoutId id="2147483780" r:id="rId44"/>
    <p:sldLayoutId id="2147483781" r:id="rId45"/>
    <p:sldLayoutId id="2147483782" r:id="rId46"/>
    <p:sldLayoutId id="2147483783" r:id="rId47"/>
    <p:sldLayoutId id="2147483784" r:id="rId4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58570">
        <a:defRPr>
          <a:latin typeface="+mn-lt"/>
          <a:ea typeface="+mn-ea"/>
          <a:cs typeface="+mn-cs"/>
        </a:defRPr>
      </a:lvl2pPr>
      <a:lvl3pPr marL="717140">
        <a:defRPr>
          <a:latin typeface="+mn-lt"/>
          <a:ea typeface="+mn-ea"/>
          <a:cs typeface="+mn-cs"/>
        </a:defRPr>
      </a:lvl3pPr>
      <a:lvl4pPr marL="1075711">
        <a:defRPr>
          <a:latin typeface="+mn-lt"/>
          <a:ea typeface="+mn-ea"/>
          <a:cs typeface="+mn-cs"/>
        </a:defRPr>
      </a:lvl4pPr>
      <a:lvl5pPr marL="1434282">
        <a:defRPr>
          <a:latin typeface="+mn-lt"/>
          <a:ea typeface="+mn-ea"/>
          <a:cs typeface="+mn-cs"/>
        </a:defRPr>
      </a:lvl5pPr>
      <a:lvl6pPr marL="1792852">
        <a:defRPr>
          <a:latin typeface="+mn-lt"/>
          <a:ea typeface="+mn-ea"/>
          <a:cs typeface="+mn-cs"/>
        </a:defRPr>
      </a:lvl6pPr>
      <a:lvl7pPr marL="2151422">
        <a:defRPr>
          <a:latin typeface="+mn-lt"/>
          <a:ea typeface="+mn-ea"/>
          <a:cs typeface="+mn-cs"/>
        </a:defRPr>
      </a:lvl7pPr>
      <a:lvl8pPr marL="2509992">
        <a:defRPr>
          <a:latin typeface="+mn-lt"/>
          <a:ea typeface="+mn-ea"/>
          <a:cs typeface="+mn-cs"/>
        </a:defRPr>
      </a:lvl8pPr>
      <a:lvl9pPr marL="286856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58570">
        <a:defRPr>
          <a:latin typeface="+mn-lt"/>
          <a:ea typeface="+mn-ea"/>
          <a:cs typeface="+mn-cs"/>
        </a:defRPr>
      </a:lvl2pPr>
      <a:lvl3pPr marL="717140">
        <a:defRPr>
          <a:latin typeface="+mn-lt"/>
          <a:ea typeface="+mn-ea"/>
          <a:cs typeface="+mn-cs"/>
        </a:defRPr>
      </a:lvl3pPr>
      <a:lvl4pPr marL="1075711">
        <a:defRPr>
          <a:latin typeface="+mn-lt"/>
          <a:ea typeface="+mn-ea"/>
          <a:cs typeface="+mn-cs"/>
        </a:defRPr>
      </a:lvl4pPr>
      <a:lvl5pPr marL="1434282">
        <a:defRPr>
          <a:latin typeface="+mn-lt"/>
          <a:ea typeface="+mn-ea"/>
          <a:cs typeface="+mn-cs"/>
        </a:defRPr>
      </a:lvl5pPr>
      <a:lvl6pPr marL="1792852">
        <a:defRPr>
          <a:latin typeface="+mn-lt"/>
          <a:ea typeface="+mn-ea"/>
          <a:cs typeface="+mn-cs"/>
        </a:defRPr>
      </a:lvl6pPr>
      <a:lvl7pPr marL="2151422">
        <a:defRPr>
          <a:latin typeface="+mn-lt"/>
          <a:ea typeface="+mn-ea"/>
          <a:cs typeface="+mn-cs"/>
        </a:defRPr>
      </a:lvl7pPr>
      <a:lvl8pPr marL="2509992">
        <a:defRPr>
          <a:latin typeface="+mn-lt"/>
          <a:ea typeface="+mn-ea"/>
          <a:cs typeface="+mn-cs"/>
        </a:defRPr>
      </a:lvl8pPr>
      <a:lvl9pPr marL="2868562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ts.gov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ns.usda.gov/snap/advanced-automation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5.xml"/><Relationship Id="rId5" Type="http://schemas.openxmlformats.org/officeDocument/2006/relationships/hyperlink" Target="https://www.fns.usda.gov/snap/fr-011916" TargetMode="External"/><Relationship Id="rId4" Type="http://schemas.openxmlformats.org/officeDocument/2006/relationships/hyperlink" Target="https://www.fns.usda.gov/snap/nonmerit-personnel-administration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gditshared.servicenowservices.com/hhs_grants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nts.gov/forms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ns.usda.gov/snap/ptig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5.xml"/><Relationship Id="rId4" Type="http://schemas.openxmlformats.org/officeDocument/2006/relationships/hyperlink" Target="https://grants.gov/search-results-detail/362497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gov/search-results-detail/36249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4800"/>
              <a:t>FY 2026 SNAP </a:t>
            </a:r>
            <a:br>
              <a:rPr lang="en-US" sz="4800"/>
            </a:br>
            <a:r>
              <a:rPr lang="en-US" sz="4800"/>
              <a:t>Process and Technology Improvement Grants (PTIGs)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236DDF-2C85-33EE-61C3-6DD10F85FD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FB894FC-1E27-B7F0-BBF8-E9FFACBF65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A722DB-8FFB-9F5E-8C6C-CC0D6DE751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June 17,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Objective One:</a:t>
            </a:r>
            <a:br>
              <a:rPr lang="en-US" altLang="en-US" sz="2400">
                <a:solidFill>
                  <a:schemeClr val="accent1"/>
                </a:solidFill>
              </a:rPr>
            </a:br>
            <a:r>
              <a:rPr lang="en-US" altLang="en-US" sz="2000">
                <a:solidFill>
                  <a:schemeClr val="accent1"/>
                </a:solidFill>
              </a:rPr>
              <a:t>Modernize SNAP customer service and client communication.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1295400" y="1536700"/>
            <a:ext cx="9804400" cy="49676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Times New Roman"/>
              </a:rPr>
              <a:t>Proposals will use technology-based tools to improve the customer experience and allow households to manage their cases. </a:t>
            </a:r>
            <a:br>
              <a:rPr lang="en-US">
                <a:cs typeface="Times New Roman"/>
              </a:rPr>
            </a:br>
            <a:endParaRPr lang="en-US">
              <a:cs typeface="Times New Roman" panose="02020603050405020304" pitchFamily="18" charset="0"/>
            </a:endParaRPr>
          </a:p>
          <a:p>
            <a:pPr marL="0" lvl="1"/>
            <a:r>
              <a:rPr lang="en-US">
                <a:cs typeface="Times New Roman"/>
              </a:rPr>
              <a:t>Examples: 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Creating or improving client self-service options;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Improving communication with applicants and participants with electronic notices (eNotices) and text messaging reminders;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Ensuring applications, verification requirements, notices, and other client communications are clear, in plain language, and easy to understand;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Reducing technology-based barriers to improve service delivery; or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Developing and/or enhancing mobile responsive websites, mobile applications, online applications, and online portals.</a:t>
            </a:r>
          </a:p>
        </p:txBody>
      </p:sp>
    </p:spTree>
    <p:extLst>
      <p:ext uri="{BB962C8B-B14F-4D97-AF65-F5344CB8AC3E}">
        <p14:creationId xmlns:p14="http://schemas.microsoft.com/office/powerpoint/2010/main" val="192034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15291-0B77-6291-12D6-C48ABB78C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1FFED3EC-29BD-D14E-E27A-B5DE76BA1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Objective Two:</a:t>
            </a:r>
            <a:br>
              <a:rPr lang="en-US" altLang="en-US" sz="2400">
                <a:solidFill>
                  <a:schemeClr val="accent1"/>
                </a:solidFill>
              </a:rPr>
            </a:br>
            <a:r>
              <a:rPr lang="en-US" altLang="en-US" sz="2000">
                <a:solidFill>
                  <a:schemeClr val="accent1"/>
                </a:solidFill>
              </a:rPr>
              <a:t>Improve administrative infrastructure and day-to-day SNAP operations.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3AB05F80-6EA3-EC6E-5058-E24F34FDC18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95400" y="1449197"/>
            <a:ext cx="10528300" cy="47196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Times New Roman" panose="02020603050405020304" pitchFamily="18" charset="0"/>
                <a:cs typeface="Times New Roman"/>
              </a:rPr>
              <a:t>Proposals will employ technology to improve service levels, reduce administrative burden, and accurate and timely case processing, as required by law</a:t>
            </a:r>
            <a:r>
              <a:rPr lang="en-US" altLang="en-US">
                <a:cs typeface="Times New Roman"/>
              </a:rPr>
              <a:t>.</a:t>
            </a:r>
            <a:endParaRPr lang="en-US">
              <a:cs typeface="Times New Roman"/>
            </a:endParaRPr>
          </a:p>
          <a:p>
            <a:pPr marL="0" lvl="1"/>
            <a:endParaRPr lang="en-US">
              <a:cs typeface="Times New Roman" panose="02020603050405020304" pitchFamily="18" charset="0"/>
            </a:endParaRPr>
          </a:p>
          <a:p>
            <a:pPr marL="0" lvl="1"/>
            <a:r>
              <a:rPr lang="en-US">
                <a:cs typeface="Times New Roman"/>
              </a:rPr>
              <a:t>Examples: </a:t>
            </a: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Increasing State call center capacity;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Improving paper document processing using intelligent or optical character recognition (I/OCR), or robotic process automation (RPA) technology;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Developing workload management dashboards or data analysis tools;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Creating a hard-coded or scripted policy chat bot that would give eligibility workers answers to SNAP policy questions;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Enhancing eligibility systems and applications; or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Developing workload management dashboards, data analysis tools, or risk assessment tools.</a:t>
            </a:r>
          </a:p>
        </p:txBody>
      </p:sp>
    </p:spTree>
    <p:extLst>
      <p:ext uri="{BB962C8B-B14F-4D97-AF65-F5344CB8AC3E}">
        <p14:creationId xmlns:p14="http://schemas.microsoft.com/office/powerpoint/2010/main" val="27012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6664D-FC54-2776-B163-991D4DDDB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0B547A5B-CFE9-9D41-5571-BBBFD8C96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318" y="353602"/>
            <a:ext cx="10993582" cy="1058714"/>
          </a:xfrm>
        </p:spPr>
        <p:txBody>
          <a:bodyPr/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Objective Three:</a:t>
            </a:r>
            <a:br>
              <a:rPr lang="en-US" altLang="en-US" sz="2400">
                <a:solidFill>
                  <a:schemeClr val="accent1"/>
                </a:solidFill>
              </a:rPr>
            </a:br>
            <a:r>
              <a:rPr lang="en-US" altLang="en-US" sz="2000">
                <a:solidFill>
                  <a:schemeClr val="accent1"/>
                </a:solidFill>
              </a:rPr>
              <a:t>Invest in technology and systems to coordinate application and eligibility determination processes.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A16F39E2-9988-A75C-76A6-39F7A830CD0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95400" y="1676400"/>
            <a:ext cx="10477500" cy="50879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Times New Roman" panose="02020603050405020304" pitchFamily="18" charset="0"/>
                <a:cs typeface="Times New Roman"/>
              </a:rPr>
              <a:t>Proposals will improve administrative efficiency, as allowable by program requirements, when processing combined applications. </a:t>
            </a:r>
            <a:br>
              <a:rPr lang="en-US">
                <a:ea typeface="Times New Roman" panose="02020603050405020304" pitchFamily="18" charset="0"/>
              </a:rPr>
            </a:br>
            <a:endParaRPr lang="en-US">
              <a:cs typeface="Times New Roman" panose="02020603050405020304" pitchFamily="18" charset="0"/>
            </a:endParaRPr>
          </a:p>
          <a:p>
            <a:pPr marL="0" lvl="1"/>
            <a:r>
              <a:rPr lang="en-US">
                <a:cs typeface="Times New Roman"/>
              </a:rPr>
              <a:t>Examples: </a:t>
            </a: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Developing combined applications and partnerships across State-operated assistance programs;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Enhancing cross-program enrollment through integrated mobile applications, online portals, and automated technologies for data population;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Improving data sharing and verification between SNAP and other Federal, State, and local assistance programs within the State agency; or</a:t>
            </a:r>
            <a:br>
              <a:rPr lang="en-US">
                <a:cs typeface="Times New Roman"/>
              </a:rPr>
            </a:br>
            <a:endParaRPr lang="en-US">
              <a:cs typeface="Times New Roman"/>
            </a:endParaRPr>
          </a:p>
          <a:p>
            <a:pPr marL="331470" indent="-285750">
              <a:buFont typeface="Arial" panose="020B0604020202020204" pitchFamily="34" charset="0"/>
              <a:buChar char="•"/>
            </a:pPr>
            <a:r>
              <a:rPr lang="en-US">
                <a:cs typeface="Times New Roman"/>
              </a:rPr>
              <a:t>Creating a technology improvement plan to enhance or develop accurate cross-enrollment or administration, as permitted by law.</a:t>
            </a:r>
          </a:p>
        </p:txBody>
      </p:sp>
    </p:spTree>
    <p:extLst>
      <p:ext uri="{BB962C8B-B14F-4D97-AF65-F5344CB8AC3E}">
        <p14:creationId xmlns:p14="http://schemas.microsoft.com/office/powerpoint/2010/main" val="256242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06403-2C8F-3FDE-586E-61F0397C8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AB78981F-760E-8651-029C-A7932D1AE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Bonus Points</a:t>
            </a:r>
            <a:endParaRPr lang="en-US" altLang="en-US" sz="2000">
              <a:solidFill>
                <a:schemeClr val="accent1"/>
              </a:solidFill>
            </a:endParaRP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D0839C13-277F-27AE-32B9-D9F371FF975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70000" y="1784760"/>
            <a:ext cx="10312400" cy="47196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sz="2400">
                <a:cs typeface="Times New Roman"/>
              </a:rPr>
              <a:t>Proposals may receive up to nine total bonus points; up to three bonus points will be available for each bonus point area:</a:t>
            </a:r>
            <a:br>
              <a:rPr lang="en-US" altLang="en-US" sz="2400">
                <a:cs typeface="Times New Roman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 panose="02020603050405020304" pitchFamily="18" charset="0"/>
              </a:rPr>
              <a:t>Proposals that are particularly data-driven;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 panose="02020603050405020304" pitchFamily="18" charset="0"/>
              </a:rPr>
              <a:t>Proposals from grantees that have never received a PTIG;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194945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 panose="02020603050405020304" pitchFamily="18" charset="0"/>
              </a:rPr>
              <a:t>Proposals that approach solutions from a human-centered design (HCD) perspective.</a:t>
            </a:r>
            <a:endParaRPr lang="en-US" sz="280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27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99B71-F1EF-948E-2DA6-3866A8559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C7718A90-6F65-A87C-8D90-7EA6D40AC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Recap</a:t>
            </a:r>
            <a:endParaRPr lang="en-US" altLang="en-US" sz="2000">
              <a:solidFill>
                <a:schemeClr val="accent1"/>
              </a:solidFill>
            </a:endParaRP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400DAED6-8BE8-2B6A-BD2A-CA4FE667DC8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08100" y="1155700"/>
            <a:ext cx="10274300" cy="523439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18770" indent="-318770">
              <a:defRPr/>
            </a:pPr>
            <a:r>
              <a:rPr lang="en-US" sz="2800" b="1">
                <a:cs typeface="Times New Roman"/>
              </a:rPr>
              <a:t>Purpose</a:t>
            </a:r>
            <a:r>
              <a:rPr lang="en-US" sz="2800">
                <a:cs typeface="Times New Roman"/>
              </a:rPr>
              <a:t>: </a:t>
            </a:r>
          </a:p>
          <a:p>
            <a:pPr marL="318770" indent="-318770">
              <a:buFont typeface="Arial" panose="020B0604020202020204" pitchFamily="34" charset="0"/>
              <a:buChar char="•"/>
              <a:defRPr/>
            </a:pPr>
            <a:r>
              <a:rPr lang="en-US" altLang="en-US" sz="2400">
                <a:cs typeface="Times New Roman"/>
              </a:rPr>
              <a:t>Develop and implement projects that use technology to improve the quality and efficiency of SNAP application and eligibility determination systems.</a:t>
            </a:r>
            <a:endParaRPr lang="en-US" sz="2400">
              <a:cs typeface="Times New Roman"/>
            </a:endParaRPr>
          </a:p>
          <a:p>
            <a:pPr marL="318770" indent="-318770">
              <a:buFont typeface="Arial" panose="020B0604020202020204" pitchFamily="34" charset="0"/>
              <a:buChar char="•"/>
              <a:defRPr/>
            </a:pPr>
            <a:endParaRPr lang="en-US" sz="2400">
              <a:cs typeface="Times New Roman" panose="02020603050405020304" pitchFamily="18" charset="0"/>
            </a:endParaRPr>
          </a:p>
          <a:p>
            <a:r>
              <a:rPr lang="en-US" sz="2800" b="1">
                <a:cs typeface="Times New Roman"/>
              </a:rPr>
              <a:t>Objectives</a:t>
            </a:r>
            <a:r>
              <a:rPr lang="en-US" sz="2800">
                <a:cs typeface="Times New Roman"/>
              </a:rPr>
              <a:t>: </a:t>
            </a:r>
          </a:p>
          <a:p>
            <a:pPr marL="457200" indent="-457200">
              <a:buSzPct val="85000"/>
              <a:buFont typeface="+mj-lt"/>
              <a:buAutoNum type="arabicPeriod"/>
            </a:pPr>
            <a:r>
              <a:rPr lang="en-US" altLang="en-US" sz="2400">
                <a:cs typeface="Times New Roman"/>
              </a:rPr>
              <a:t>Modernize SNAP customer service and client communication.</a:t>
            </a:r>
          </a:p>
          <a:p>
            <a:pPr marL="457200" indent="-457200">
              <a:buSzPct val="85000"/>
              <a:buFont typeface="+mj-lt"/>
              <a:buAutoNum type="arabicPeriod"/>
            </a:pPr>
            <a:r>
              <a:rPr lang="en-US" altLang="en-US" sz="2400">
                <a:cs typeface="Times New Roman"/>
              </a:rPr>
              <a:t>Improve administrative infrastructure and day-to-day SNAP operations.</a:t>
            </a:r>
          </a:p>
          <a:p>
            <a:pPr marL="457200" indent="-457200">
              <a:buSzPct val="85000"/>
              <a:buFont typeface="+mj-lt"/>
              <a:buAutoNum type="arabicPeriod"/>
            </a:pPr>
            <a:r>
              <a:rPr lang="en-US" altLang="en-US" sz="2400">
                <a:cs typeface="Times New Roman"/>
              </a:rPr>
              <a:t>Invest in technology and systems to encourage cross-collaboration and cross-enrollment</a:t>
            </a:r>
            <a:r>
              <a:rPr lang="en-US" sz="2400">
                <a:cs typeface="Times New Roman"/>
              </a:rPr>
              <a:t>.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18770" indent="-318770">
              <a:defRPr/>
            </a:pPr>
            <a:r>
              <a:rPr lang="en-US" sz="2800" b="1">
                <a:cs typeface="Times New Roman"/>
              </a:rPr>
              <a:t>Due Date</a:t>
            </a:r>
            <a:r>
              <a:rPr lang="en-US" sz="2800">
                <a:cs typeface="Times New Roman"/>
              </a:rPr>
              <a:t>: 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/>
              </a:rPr>
              <a:t>Applications must be submitted to </a:t>
            </a:r>
            <a:r>
              <a:rPr lang="en-US" sz="2400" u="sng">
                <a:cs typeface="Times New Roman"/>
                <a:hlinkClick r:id="rId3"/>
              </a:rPr>
              <a:t>www.Grants.gov</a:t>
            </a:r>
            <a:r>
              <a:rPr lang="en-US" sz="2400">
                <a:cs typeface="Times New Roman"/>
              </a:rPr>
              <a:t> by </a:t>
            </a:r>
            <a:r>
              <a:rPr lang="en-US" sz="2400" b="1">
                <a:cs typeface="Times New Roman"/>
              </a:rPr>
              <a:t>June 29, 11:59 pm EDT</a:t>
            </a:r>
          </a:p>
        </p:txBody>
      </p:sp>
    </p:spTree>
    <p:extLst>
      <p:ext uri="{BB962C8B-B14F-4D97-AF65-F5344CB8AC3E}">
        <p14:creationId xmlns:p14="http://schemas.microsoft.com/office/powerpoint/2010/main" val="262545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66AF9D9-DEDD-E079-ED76-1AED31AEA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Advanced Automation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57F38-318A-365A-5315-A93CB88D3E7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11275" y="1412316"/>
            <a:ext cx="9940925" cy="50920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cs typeface="Times New Roman"/>
              </a:rPr>
              <a:t>Federal law and SNAP regulations require that States use employees hired under a merit system of personnel administration to conduct SNAP certification functions. ​</a:t>
            </a:r>
          </a:p>
          <a:p>
            <a:endParaRPr lang="en-US" sz="2400">
              <a:cs typeface="Times New Roman" panose="02020603050405020304" pitchFamily="18" charset="0"/>
            </a:endParaRPr>
          </a:p>
          <a:p>
            <a:r>
              <a:rPr lang="en-US" sz="2400">
                <a:cs typeface="Times New Roman"/>
              </a:rPr>
              <a:t>SNAP certification functions include: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Conducting interviews;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Determining households’ eligibility and benefit levels; and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Making changes to participants’ cases that may affect their eligibility and benefits.</a:t>
            </a:r>
          </a:p>
        </p:txBody>
      </p:sp>
    </p:spTree>
    <p:extLst>
      <p:ext uri="{BB962C8B-B14F-4D97-AF65-F5344CB8AC3E}">
        <p14:creationId xmlns:p14="http://schemas.microsoft.com/office/powerpoint/2010/main" val="151013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87E50-6A4B-96BD-C3E4-AD7D297D4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0CEBBA-569A-95F8-2D3E-E4B01F66E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eaLnBrk="1" hangingPunct="1"/>
            <a:r>
              <a:rPr lang="en-US" altLang="en-US" sz="4400" dirty="0">
                <a:solidFill>
                  <a:schemeClr val="accent1"/>
                </a:solidFill>
              </a:rPr>
              <a:t>Advanced Automation Examples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127FE77-2CC1-A342-7E43-772BD2746019}"/>
              </a:ext>
            </a:extLst>
          </p:cNvPr>
          <p:cNvGraphicFramePr>
            <a:graphicFrameLocks noGrp="1"/>
          </p:cNvGraphicFramePr>
          <p:nvPr/>
        </p:nvGraphicFramePr>
        <p:xfrm>
          <a:off x="1999488" y="1397001"/>
          <a:ext cx="8403336" cy="4455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1408">
                  <a:extLst>
                    <a:ext uri="{9D8B030D-6E8A-4147-A177-3AD203B41FA5}">
                      <a16:colId xmlns:a16="http://schemas.microsoft.com/office/drawing/2014/main" val="2504282600"/>
                    </a:ext>
                  </a:extLst>
                </a:gridCol>
                <a:gridCol w="6281928">
                  <a:extLst>
                    <a:ext uri="{9D8B030D-6E8A-4147-A177-3AD203B41FA5}">
                      <a16:colId xmlns:a16="http://schemas.microsoft.com/office/drawing/2014/main" val="3592292224"/>
                    </a:ext>
                  </a:extLst>
                </a:gridCol>
              </a:tblGrid>
              <a:tr h="47587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/>
                        </a:rPr>
                        <a:t>Type</a:t>
                      </a:r>
                    </a:p>
                  </a:txBody>
                  <a:tcPr marL="69397" marR="69397" marT="34699" marB="34699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/>
                        </a:rPr>
                        <a:t>Description</a:t>
                      </a:r>
                    </a:p>
                  </a:txBody>
                  <a:tcPr marL="69397" marR="69397" marT="34699" marB="34699" anchor="ctr"/>
                </a:tc>
                <a:extLst>
                  <a:ext uri="{0D108BD9-81ED-4DB2-BD59-A6C34878D82A}">
                    <a16:rowId xmlns:a16="http://schemas.microsoft.com/office/drawing/2014/main" val="1321873021"/>
                  </a:ext>
                </a:extLst>
              </a:tr>
              <a:tr h="975849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1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No-Change </a:t>
                      </a:r>
                    </a:p>
                    <a:p>
                      <a:pPr algn="l" fontAlgn="base"/>
                      <a:r>
                        <a:rPr lang="en-US" sz="1800" b="1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Periodic Reports</a:t>
                      </a:r>
                      <a:r>
                        <a:rPr lang="en-US" sz="1800" b="0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​</a:t>
                      </a:r>
                    </a:p>
                  </a:txBody>
                  <a:tcPr marL="69397" marR="69397" marT="34699" marB="34699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0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Uses RPA to automatically process no-change periodic reports and create a task for a merit worker to process reports that are incomplete or indicate changes​</a:t>
                      </a:r>
                    </a:p>
                  </a:txBody>
                  <a:tcPr marL="69397" marR="69397" marT="34699" marB="34699" anchor="ctr"/>
                </a:tc>
                <a:extLst>
                  <a:ext uri="{0D108BD9-81ED-4DB2-BD59-A6C34878D82A}">
                    <a16:rowId xmlns:a16="http://schemas.microsoft.com/office/drawing/2014/main" val="2849408915"/>
                  </a:ext>
                </a:extLst>
              </a:tr>
              <a:tr h="675863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1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Data Population</a:t>
                      </a:r>
                      <a:r>
                        <a:rPr lang="en-US" sz="1800" b="0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​</a:t>
                      </a:r>
                    </a:p>
                  </a:txBody>
                  <a:tcPr marL="69397" marR="69397" marT="34699" marB="34699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0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Uses optical character recognition (OCR) or other automation to streamline uploading case information​</a:t>
                      </a:r>
                    </a:p>
                  </a:txBody>
                  <a:tcPr marL="69397" marR="69397" marT="34699" marB="34699" anchor="ctr"/>
                </a:tc>
                <a:extLst>
                  <a:ext uri="{0D108BD9-81ED-4DB2-BD59-A6C34878D82A}">
                    <a16:rowId xmlns:a16="http://schemas.microsoft.com/office/drawing/2014/main" val="42387847"/>
                  </a:ext>
                </a:extLst>
              </a:tr>
              <a:tr h="975849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1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Interactive </a:t>
                      </a:r>
                    </a:p>
                    <a:p>
                      <a:pPr algn="l" fontAlgn="base"/>
                      <a:r>
                        <a:rPr lang="en-US" sz="1800" b="1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Voice Response</a:t>
                      </a:r>
                      <a:r>
                        <a:rPr lang="en-US" sz="1800" b="0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 marL="69397" marR="69397" marT="34699" marB="34699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0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Uses pre-recorded messages or text-to-speech technology to engage callers, allowing them to provide and access information without a worker​</a:t>
                      </a:r>
                    </a:p>
                  </a:txBody>
                  <a:tcPr marL="69397" marR="69397" marT="34699" marB="34699" anchor="ctr"/>
                </a:tc>
                <a:extLst>
                  <a:ext uri="{0D108BD9-81ED-4DB2-BD59-A6C34878D82A}">
                    <a16:rowId xmlns:a16="http://schemas.microsoft.com/office/drawing/2014/main" val="3419055156"/>
                  </a:ext>
                </a:extLst>
              </a:tr>
              <a:tr h="675863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1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Chatbots</a:t>
                      </a:r>
                      <a:r>
                        <a:rPr lang="en-US" sz="1800" b="0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​</a:t>
                      </a:r>
                    </a:p>
                  </a:txBody>
                  <a:tcPr marL="69397" marR="69397" marT="34699" marB="34699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0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Uses a scripted bot to respond to general inquiries about case status​</a:t>
                      </a:r>
                    </a:p>
                  </a:txBody>
                  <a:tcPr marL="69397" marR="69397" marT="34699" marB="34699" anchor="ctr"/>
                </a:tc>
                <a:extLst>
                  <a:ext uri="{0D108BD9-81ED-4DB2-BD59-A6C34878D82A}">
                    <a16:rowId xmlns:a16="http://schemas.microsoft.com/office/drawing/2014/main" val="1563489439"/>
                  </a:ext>
                </a:extLst>
              </a:tr>
              <a:tr h="675863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1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Baby Bot</a:t>
                      </a:r>
                    </a:p>
                  </a:txBody>
                  <a:tcPr marL="69397" marR="69397" marT="34699" marB="34699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Uses information from Presumptive Eligibility Determiners in hospitals to populate the case file</a:t>
                      </a:r>
                    </a:p>
                  </a:txBody>
                  <a:tcPr marL="69397" marR="69397" marT="34699" marB="34699" anchor="ctr"/>
                </a:tc>
                <a:extLst>
                  <a:ext uri="{0D108BD9-81ED-4DB2-BD59-A6C34878D82A}">
                    <a16:rowId xmlns:a16="http://schemas.microsoft.com/office/drawing/2014/main" val="660403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257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5E105-B1FB-DE1A-456F-9561189A1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8E80FF7-6A6E-50AC-275B-8D01CDE5A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eaLnBrk="1" hangingPunct="1"/>
            <a:r>
              <a:rPr lang="en-US" altLang="en-US" sz="4400" dirty="0">
                <a:solidFill>
                  <a:schemeClr val="accent1"/>
                </a:solidFill>
              </a:rPr>
              <a:t>Advanced Automation Information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3410C5-EB31-E4F6-BF67-DD486526CCC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11275" y="1582738"/>
            <a:ext cx="9636125" cy="52752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Outline the scope and type of advanced automation your project includes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Questions to consider: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857250" lvl="1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Does your project include generative AI?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857250" lvl="1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What level of access would the advanced automation have in your system(s)?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857250" lvl="1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Are there case identifiers to track when advanced automation is used for a case?</a:t>
            </a:r>
          </a:p>
        </p:txBody>
      </p:sp>
    </p:spTree>
    <p:extLst>
      <p:ext uri="{BB962C8B-B14F-4D97-AF65-F5344CB8AC3E}">
        <p14:creationId xmlns:p14="http://schemas.microsoft.com/office/powerpoint/2010/main" val="421113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94445-451D-A478-24A8-5D3931152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4275FC5-7D09-B68E-F5C9-44A7E4335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eaLnBrk="1" hangingPunct="1"/>
            <a:r>
              <a:rPr lang="en-US" altLang="en-US" sz="4400">
                <a:solidFill>
                  <a:schemeClr val="accent1"/>
                </a:solidFill>
              </a:rPr>
              <a:t>Advanced Automation Resources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02CD0-E1EF-46D5-DFC4-7B8EAE416DB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38290" y="1786283"/>
            <a:ext cx="8085137" cy="2794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268140"/>
                </a:solidFill>
                <a:cs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Advanced Automation in SNAP Memo</a:t>
            </a:r>
            <a:br>
              <a:rPr lang="en-US" sz="3200">
                <a:solidFill>
                  <a:srgbClr val="268140"/>
                </a:solidFill>
                <a:cs typeface="Times New Roman"/>
              </a:rPr>
            </a:br>
            <a:endParaRPr lang="en-US" sz="3200">
              <a:solidFill>
                <a:srgbClr val="268140"/>
              </a:solidFill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268140"/>
                </a:solidFill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March 2024 Nonmerit Toolkit and Memo</a:t>
            </a:r>
            <a:br>
              <a:rPr lang="en-US" sz="3200">
                <a:solidFill>
                  <a:srgbClr val="268140"/>
                </a:solidFill>
                <a:cs typeface="Times New Roman"/>
              </a:rPr>
            </a:br>
            <a:endParaRPr lang="en-US" sz="3200">
              <a:solidFill>
                <a:srgbClr val="268140"/>
              </a:solidFill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268140"/>
                </a:solidFill>
                <a:cs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Major Change Resources</a:t>
            </a:r>
            <a:endParaRPr lang="en-US" sz="3200">
              <a:solidFill>
                <a:srgbClr val="26814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7758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Review Criteria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A6D3BF-D39D-5704-8FF3-7DFDA275B6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8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Webinar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689600" y="570450"/>
            <a:ext cx="5498869" cy="548744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/>
                <a:cs typeface="Times New Roman"/>
              </a:rPr>
              <a:t>PTIG Basics </a:t>
            </a:r>
            <a:br>
              <a:rPr lang="en-US" sz="3200">
                <a:latin typeface="Times New Roman"/>
                <a:cs typeface="Times New Roman"/>
              </a:rPr>
            </a:br>
            <a:endParaRPr lang="en-US" sz="32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/>
                <a:cs typeface="Times New Roman"/>
              </a:rPr>
              <a:t>Fiscal Year (FY) 2026 Objective Areas</a:t>
            </a:r>
            <a:br>
              <a:rPr lang="en-US" sz="3200">
                <a:latin typeface="Times New Roman"/>
                <a:cs typeface="Times New Roman"/>
              </a:rPr>
            </a:br>
            <a:endParaRPr lang="en-US" sz="320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Review Criteria </a:t>
            </a:r>
            <a:b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Submission</a:t>
            </a:r>
            <a:b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  <a:p>
            <a:pPr marL="318770" indent="-318770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9445" lvl="1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33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>
                <a:solidFill>
                  <a:schemeClr val="accent1"/>
                </a:solidFill>
              </a:rPr>
              <a:t>Review Criteria Elements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4294967295"/>
          </p:nvPr>
        </p:nvSpPr>
        <p:spPr>
          <a:xfrm>
            <a:off x="1309688" y="1412316"/>
            <a:ext cx="10102994" cy="509905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cs typeface="Times New Roman"/>
              </a:rPr>
              <a:t>Project design (35 points)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cs typeface="Times New Roman"/>
              </a:rPr>
              <a:t>Impact and evaluation (30 points)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cs typeface="Times New Roman"/>
              </a:rPr>
              <a:t>Budget and economic efficiency (20 points)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cs typeface="Times New Roman"/>
              </a:rPr>
              <a:t>Organizational experience, staff capability, and management (15 points)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cs typeface="Times New Roman"/>
              </a:rPr>
              <a:t>Bonus points (up to 9 points)</a:t>
            </a:r>
            <a:br>
              <a:rPr lang="en-US" altLang="en-US" sz="2400">
                <a:cs typeface="Times New Roman"/>
              </a:rPr>
            </a:br>
            <a:endParaRPr lang="en-US" altLang="en-US" sz="2400">
              <a:cs typeface="Times New Roman"/>
            </a:endParaRPr>
          </a:p>
          <a:p>
            <a:pPr eaLnBrk="1" hangingPunct="1"/>
            <a:r>
              <a:rPr lang="en-US" altLang="en-US" sz="2800" b="1">
                <a:cs typeface="Times New Roman"/>
              </a:rPr>
              <a:t>Total points: 109</a:t>
            </a:r>
            <a:br>
              <a:rPr lang="en-US" altLang="en-US" sz="2800" b="1">
                <a:cs typeface="Times New Roman"/>
              </a:rPr>
            </a:br>
            <a:endParaRPr lang="en-US" altLang="en-US" sz="2400" b="1">
              <a:cs typeface="Times New Roman"/>
            </a:endParaRPr>
          </a:p>
          <a:p>
            <a:r>
              <a:rPr lang="en-US" sz="2400" b="1">
                <a:cs typeface="Times New Roman"/>
              </a:rPr>
              <a:t>Note</a:t>
            </a:r>
            <a:r>
              <a:rPr lang="en-US" sz="2400">
                <a:cs typeface="Times New Roman"/>
              </a:rPr>
              <a:t>: Review criteria is based on application content as outlined in the RFA. For more information, please see the RFA posted on Grants.gov.</a:t>
            </a:r>
          </a:p>
          <a:p>
            <a:pPr marL="318770" indent="-318770"/>
            <a:endParaRPr lang="en-US" altLang="en-US" sz="3600">
              <a:cs typeface="Times New Roman" panose="02020603050405020304" pitchFamily="18" charset="0"/>
            </a:endParaRPr>
          </a:p>
          <a:p>
            <a:pPr marL="318770" indent="-318770"/>
            <a:endParaRPr lang="en-US" altLang="en-US"/>
          </a:p>
          <a:p>
            <a:pPr marL="318770" indent="-318770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551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>
                <a:solidFill>
                  <a:schemeClr val="accent1"/>
                </a:solidFill>
              </a:rPr>
              <a:t>Review Criteria: </a:t>
            </a:r>
            <a:br>
              <a:rPr lang="en-US" altLang="en-US" sz="4800">
                <a:solidFill>
                  <a:schemeClr val="accent1"/>
                </a:solidFill>
              </a:rPr>
            </a:br>
            <a:r>
              <a:rPr lang="en-US" altLang="en-US" sz="3600">
                <a:solidFill>
                  <a:schemeClr val="accent1"/>
                </a:solidFill>
              </a:rPr>
              <a:t>Project Design</a:t>
            </a:r>
            <a:endParaRPr lang="en-US" sz="360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08100" y="1854201"/>
            <a:ext cx="10020300" cy="46501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cs typeface="Times New Roman"/>
              </a:rPr>
              <a:t>The proposal clearly defines the problem, the solution, the intended impact and outcomes, and demonstrates that the solution is innovative.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r>
              <a:rPr lang="en-US" sz="2400">
                <a:cs typeface="Times New Roman"/>
              </a:rPr>
              <a:t>The Project Design section should include:</a:t>
            </a:r>
            <a:endParaRPr lang="en-US" sz="2400">
              <a:ea typeface="+mn-lt"/>
              <a:cs typeface="Times New Roman"/>
            </a:endParaRPr>
          </a:p>
          <a:p>
            <a:pPr marL="709295" lvl="1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Problem Analysis</a:t>
            </a:r>
            <a:endParaRPr lang="en-US" sz="2400">
              <a:ea typeface="+mn-lt"/>
              <a:cs typeface="Times New Roman"/>
            </a:endParaRPr>
          </a:p>
          <a:p>
            <a:pPr marL="709295" lvl="1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Implementation</a:t>
            </a:r>
          </a:p>
          <a:p>
            <a:pPr marL="709295" lvl="1" indent="-3429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Times New Roman"/>
              </a:rPr>
              <a:t>Innovative Aspect(s)</a:t>
            </a:r>
          </a:p>
          <a:p>
            <a:pPr marL="709295" lvl="1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Sustainability</a:t>
            </a:r>
            <a:endParaRPr lang="en-US" sz="2400">
              <a:ea typeface="+mn-lt"/>
              <a:cs typeface="Times New Roman"/>
            </a:endParaRPr>
          </a:p>
          <a:p>
            <a:pPr marL="709295" lvl="1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Letters of Commitment or Endorsement</a:t>
            </a:r>
          </a:p>
          <a:p>
            <a:pPr marL="318770" indent="-318770">
              <a:buClr>
                <a:srgbClr val="7598D9"/>
              </a:buClr>
            </a:pPr>
            <a:endParaRPr lang="en-US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253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4400">
                <a:solidFill>
                  <a:schemeClr val="accent1"/>
                </a:solidFill>
              </a:rPr>
              <a:t>Special Instructions:</a:t>
            </a:r>
            <a:br>
              <a:rPr lang="en-US" sz="4400">
                <a:solidFill>
                  <a:schemeClr val="accent1"/>
                </a:solidFill>
              </a:rPr>
            </a:br>
            <a:r>
              <a:rPr lang="en-US" sz="3600">
                <a:solidFill>
                  <a:schemeClr val="accent1"/>
                </a:solidFill>
              </a:rPr>
              <a:t>Letter of Commitment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00018" y="1749425"/>
            <a:ext cx="10282382" cy="4448175"/>
          </a:xfrm>
        </p:spPr>
        <p:txBody>
          <a:bodyPr>
            <a:normAutofit/>
          </a:bodyPr>
          <a:lstStyle/>
          <a:p>
            <a:r>
              <a:rPr lang="en-US" sz="2200">
                <a:cs typeface="Times New Roman" panose="02020603050405020304" pitchFamily="18" charset="0"/>
              </a:rPr>
              <a:t>A</a:t>
            </a:r>
            <a:r>
              <a:rPr lang="en-US" sz="2200" b="1">
                <a:cs typeface="Times New Roman" panose="02020603050405020304" pitchFamily="18" charset="0"/>
              </a:rPr>
              <a:t> Letter of Commitment </a:t>
            </a:r>
            <a:r>
              <a:rPr lang="en-US" sz="2200">
                <a:cs typeface="Times New Roman" panose="02020603050405020304" pitchFamily="18" charset="0"/>
              </a:rPr>
              <a:t>is required if the grant proposal is from a State agency working in partnership with another organization(s). </a:t>
            </a:r>
            <a:br>
              <a:rPr lang="en-US" sz="2200">
                <a:cs typeface="Times New Roman" panose="02020603050405020304" pitchFamily="18" charset="0"/>
              </a:rPr>
            </a:br>
            <a:endParaRPr lang="en-US" sz="2200">
              <a:cs typeface="Times New Roman" panose="02020603050405020304" pitchFamily="18" charset="0"/>
            </a:endParaRPr>
          </a:p>
          <a:p>
            <a:r>
              <a:rPr lang="en-US" sz="2200">
                <a:cs typeface="Times New Roman" panose="02020603050405020304" pitchFamily="18" charset="0"/>
              </a:rPr>
              <a:t>The letter(s) of commitment must describe: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cs typeface="Times New Roman" panose="02020603050405020304" pitchFamily="18" charset="0"/>
              </a:rPr>
              <a:t>The organization’s role in the project;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cs typeface="Times New Roman" panose="02020603050405020304" pitchFamily="18" charset="0"/>
              </a:rPr>
              <a:t>The amount of time the partner organization intends to commit to the project; and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cs typeface="Times New Roman" panose="02020603050405020304" pitchFamily="18" charset="0"/>
              </a:rPr>
              <a:t>An attestation that it will cooperate with the grant applicant in implementing the project.</a:t>
            </a:r>
          </a:p>
        </p:txBody>
      </p:sp>
    </p:spTree>
    <p:extLst>
      <p:ext uri="{BB962C8B-B14F-4D97-AF65-F5344CB8AC3E}">
        <p14:creationId xmlns:p14="http://schemas.microsoft.com/office/powerpoint/2010/main" val="319425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1C6A7-43A8-8FE5-544C-3AFEB1C9F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D830F-8BDC-F039-1DFE-9226904F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4400">
                <a:solidFill>
                  <a:schemeClr val="accent1"/>
                </a:solidFill>
              </a:rPr>
              <a:t>Special Instructions: </a:t>
            </a:r>
            <a:br>
              <a:rPr lang="en-US" sz="4400">
                <a:solidFill>
                  <a:schemeClr val="accent1"/>
                </a:solidFill>
              </a:rPr>
            </a:br>
            <a:r>
              <a:rPr lang="en-US" sz="3600">
                <a:solidFill>
                  <a:schemeClr val="accent1"/>
                </a:solidFill>
              </a:rPr>
              <a:t>Letter of Endorsement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4AD53-926A-D280-5E88-34DC7E4E7AB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95400" y="1689100"/>
            <a:ext cx="10553700" cy="4559300"/>
          </a:xfrm>
        </p:spPr>
        <p:txBody>
          <a:bodyPr>
            <a:normAutofit/>
          </a:bodyPr>
          <a:lstStyle/>
          <a:p>
            <a:r>
              <a:rPr lang="en-US" sz="2200">
                <a:cs typeface="Times New Roman" panose="02020603050405020304" pitchFamily="18" charset="0"/>
              </a:rPr>
              <a:t>Grant proposals from entities other than a State agency must demonstrate that the State SNAP agency strongly endorses and/or is involved in the proposed project through a </a:t>
            </a:r>
            <a:r>
              <a:rPr lang="en-US" sz="2200" b="1">
                <a:cs typeface="Times New Roman" panose="02020603050405020304" pitchFamily="18" charset="0"/>
              </a:rPr>
              <a:t>Letter of Endorsement</a:t>
            </a:r>
            <a:r>
              <a:rPr lang="en-US" sz="2200">
                <a:cs typeface="Times New Roman" panose="02020603050405020304" pitchFamily="18" charset="0"/>
              </a:rPr>
              <a:t>. </a:t>
            </a:r>
          </a:p>
          <a:p>
            <a:endParaRPr lang="en-US" sz="2200">
              <a:cs typeface="Times New Roman" panose="02020603050405020304" pitchFamily="18" charset="0"/>
            </a:endParaRPr>
          </a:p>
          <a:p>
            <a:r>
              <a:rPr lang="en-US" sz="2200">
                <a:cs typeface="Times New Roman" panose="02020603050405020304" pitchFamily="18" charset="0"/>
              </a:rPr>
              <a:t>The State agency’s letter of endorsement must: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cs typeface="Times New Roman" panose="02020603050405020304" pitchFamily="18" charset="0"/>
              </a:rPr>
              <a:t>Explain that the State agency is aware of the projected impact on its eligibility system and is supportive of the project;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cs typeface="Times New Roman" panose="02020603050405020304" pitchFamily="18" charset="0"/>
              </a:rPr>
              <a:t>Acknowledge whether the project creates any additional work for the State agency and identify the State agency’s capacity to address this work; 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cs typeface="Times New Roman" panose="02020603050405020304" pitchFamily="18" charset="0"/>
              </a:rPr>
              <a:t>Describe how the project will support the State’s current or planned technology and/or business process improvement efforts and priorities.</a:t>
            </a:r>
          </a:p>
        </p:txBody>
      </p:sp>
    </p:spTree>
    <p:extLst>
      <p:ext uri="{BB962C8B-B14F-4D97-AF65-F5344CB8AC3E}">
        <p14:creationId xmlns:p14="http://schemas.microsoft.com/office/powerpoint/2010/main" val="369152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D5E13-DC7C-F742-C6C0-E12EC68DB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D2286-C12B-19A7-06E7-F796070F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>
                <a:solidFill>
                  <a:schemeClr val="accent1"/>
                </a:solidFill>
              </a:rPr>
              <a:t>Review Criteria: </a:t>
            </a:r>
            <a:br>
              <a:rPr lang="en-US" altLang="en-US" sz="4800">
                <a:solidFill>
                  <a:schemeClr val="accent1"/>
                </a:solidFill>
              </a:rPr>
            </a:br>
            <a:r>
              <a:rPr lang="en-US" altLang="en-US" sz="3600">
                <a:solidFill>
                  <a:schemeClr val="accent1"/>
                </a:solidFill>
              </a:rPr>
              <a:t>Impact &amp; Evaluation </a:t>
            </a:r>
            <a:endParaRPr lang="en-US" sz="360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1FB67-D712-60D9-39AD-A88A804405D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08100" y="1564155"/>
            <a:ext cx="10109200" cy="476608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2400">
                <a:cs typeface="Times New Roman"/>
              </a:rPr>
              <a:t>The proposal must: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/>
              </a:rPr>
              <a:t>Clearly quantify the proposed project’s impact on the SNAP application and eligibility determination processes listed in the RFA;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/>
              </a:rPr>
              <a:t>Provide measurable evidence that the proposed changes will benefit the applicant, recipient, or caseworkers; and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/>
              </a:rPr>
              <a:t>Identify how the proposed project will impact one or more of the following aspects of SNAP and propose how to evaluate its impact: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>
              <a:cs typeface="Times New Roman"/>
            </a:endParaRPr>
          </a:p>
          <a:p>
            <a:pPr marL="318770" indent="-318770">
              <a:buClr>
                <a:srgbClr val="7598D9"/>
              </a:buClr>
            </a:pPr>
            <a:endParaRPr lang="en-US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90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26668-1D53-F428-7327-37C8F024D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D292A-07FB-1285-EDB3-ECB249F1C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>
                <a:solidFill>
                  <a:schemeClr val="accent1"/>
                </a:solidFill>
              </a:rPr>
              <a:t>Review Criteria: </a:t>
            </a:r>
            <a:br>
              <a:rPr lang="en-US" altLang="en-US" sz="4800" dirty="0">
                <a:solidFill>
                  <a:schemeClr val="accent1"/>
                </a:solidFill>
              </a:rPr>
            </a:br>
            <a:r>
              <a:rPr lang="en-US" altLang="en-US" sz="3600" dirty="0">
                <a:solidFill>
                  <a:schemeClr val="accent1"/>
                </a:solidFill>
              </a:rPr>
              <a:t>Impact &amp; Evaluation cont.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5DF30-CE08-6605-5A55-F65532D30CD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12718" y="1600200"/>
            <a:ext cx="10422082" cy="473075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defRPr/>
            </a:pPr>
            <a:r>
              <a:rPr lang="en-US" sz="2200">
                <a:cs typeface="Times New Roman" panose="02020603050405020304" pitchFamily="18" charset="0"/>
              </a:rPr>
              <a:t>All proposals must include a comprehensive evaluation process that:</a:t>
            </a:r>
            <a:br>
              <a:rPr lang="en-US" sz="2200">
                <a:cs typeface="Times New Roman" panose="02020603050405020304" pitchFamily="18" charset="0"/>
              </a:rPr>
            </a:br>
            <a:endParaRPr lang="en-US" sz="2200">
              <a:cs typeface="Times New Roman" panose="02020603050405020304" pitchFamily="18" charset="0"/>
            </a:endParaRPr>
          </a:p>
          <a:p>
            <a:pPr marL="701470" lvl="1" indent="-342900">
              <a:buSzPct val="60000"/>
              <a:buFont typeface="Arial" panose="020B0604020202020204" pitchFamily="34" charset="0"/>
              <a:buChar char="•"/>
              <a:defRPr/>
            </a:pPr>
            <a:r>
              <a:rPr lang="en-US" sz="2200">
                <a:cs typeface="Times New Roman" panose="02020603050405020304" pitchFamily="18" charset="0"/>
              </a:rPr>
              <a:t>Is specific and data-driven;</a:t>
            </a:r>
            <a:br>
              <a:rPr lang="en-US" sz="2200">
                <a:cs typeface="Times New Roman" panose="02020603050405020304" pitchFamily="18" charset="0"/>
              </a:rPr>
            </a:br>
            <a:endParaRPr lang="en-US" sz="2200">
              <a:cs typeface="Times New Roman" panose="02020603050405020304" pitchFamily="18" charset="0"/>
            </a:endParaRPr>
          </a:p>
          <a:p>
            <a:pPr marL="701470" lvl="1" indent="-342900">
              <a:buSzPct val="60000"/>
              <a:buFont typeface="Arial" panose="020B0604020202020204" pitchFamily="34" charset="0"/>
              <a:buChar char="•"/>
              <a:defRPr/>
            </a:pPr>
            <a:r>
              <a:rPr lang="en-US" sz="2200">
                <a:cs typeface="Times New Roman" panose="02020603050405020304" pitchFamily="18" charset="0"/>
              </a:rPr>
              <a:t>Measures if the problem identified is addressed by the proposed project;</a:t>
            </a:r>
            <a:br>
              <a:rPr lang="en-US" sz="2200">
                <a:cs typeface="Times New Roman" panose="02020603050405020304" pitchFamily="18" charset="0"/>
              </a:rPr>
            </a:br>
            <a:endParaRPr lang="en-US" sz="2200">
              <a:cs typeface="Times New Roman" panose="02020603050405020304" pitchFamily="18" charset="0"/>
            </a:endParaRPr>
          </a:p>
          <a:p>
            <a:pPr marL="701470" lvl="1" indent="-342900">
              <a:buSzPct val="60000"/>
              <a:buFont typeface="Arial" panose="020B0604020202020204" pitchFamily="34" charset="0"/>
              <a:buChar char="•"/>
              <a:defRPr/>
            </a:pPr>
            <a:r>
              <a:rPr lang="en-US" sz="2200">
                <a:cs typeface="Times New Roman" panose="02020603050405020304" pitchFamily="18" charset="0"/>
              </a:rPr>
              <a:t>Identifies how the applicant proposes to measure the outcomes of the project; </a:t>
            </a:r>
            <a:br>
              <a:rPr lang="en-US" sz="2200">
                <a:cs typeface="Times New Roman" panose="02020603050405020304" pitchFamily="18" charset="0"/>
              </a:rPr>
            </a:br>
            <a:endParaRPr lang="en-US" sz="2200">
              <a:cs typeface="Times New Roman" panose="02020603050405020304" pitchFamily="18" charset="0"/>
            </a:endParaRPr>
          </a:p>
          <a:p>
            <a:pPr marL="701470" lvl="1" indent="-342900">
              <a:buSzPct val="60000"/>
              <a:buFont typeface="Arial" panose="020B0604020202020204" pitchFamily="34" charset="0"/>
              <a:buChar char="•"/>
              <a:defRPr/>
            </a:pPr>
            <a:r>
              <a:rPr lang="en-US" sz="2200">
                <a:cs typeface="Times New Roman" panose="02020603050405020304" pitchFamily="18" charset="0"/>
              </a:rPr>
              <a:t>Details who will measure progress towards the goal of the project;</a:t>
            </a:r>
            <a:br>
              <a:rPr lang="en-US" sz="2200">
                <a:cs typeface="Times New Roman" panose="02020603050405020304" pitchFamily="18" charset="0"/>
              </a:rPr>
            </a:br>
            <a:endParaRPr lang="en-US" sz="2200">
              <a:cs typeface="Times New Roman" panose="02020603050405020304" pitchFamily="18" charset="0"/>
            </a:endParaRPr>
          </a:p>
          <a:p>
            <a:pPr marL="701470" lvl="1" indent="-342900">
              <a:buSzPct val="60000"/>
              <a:buFont typeface="Arial" panose="020B0604020202020204" pitchFamily="34" charset="0"/>
              <a:buChar char="•"/>
              <a:defRPr/>
            </a:pPr>
            <a:r>
              <a:rPr lang="en-US" sz="2200">
                <a:cs typeface="Times New Roman" panose="02020603050405020304" pitchFamily="18" charset="0"/>
              </a:rPr>
              <a:t>Explains what criteria will be evaluated and how those criteria will be evaluated; and</a:t>
            </a:r>
            <a:br>
              <a:rPr lang="en-US" sz="2200">
                <a:cs typeface="Times New Roman" panose="02020603050405020304" pitchFamily="18" charset="0"/>
              </a:rPr>
            </a:br>
            <a:endParaRPr lang="en-US" sz="2200">
              <a:cs typeface="Times New Roman" panose="02020603050405020304" pitchFamily="18" charset="0"/>
            </a:endParaRPr>
          </a:p>
          <a:p>
            <a:pPr marL="701470" lvl="1" indent="-342900">
              <a:buSzPct val="60000"/>
              <a:buFont typeface="Arial" panose="020B0604020202020204" pitchFamily="34" charset="0"/>
              <a:buChar char="•"/>
              <a:defRPr/>
            </a:pPr>
            <a:r>
              <a:rPr lang="en-US" sz="2200">
                <a:cs typeface="Times New Roman" panose="02020603050405020304" pitchFamily="18" charset="0"/>
              </a:rPr>
              <a:t>Tracks activities and indicators using the Activities Tracker included in the RFA.</a:t>
            </a:r>
          </a:p>
          <a:p>
            <a:pPr marL="318770" indent="-318770">
              <a:buClr>
                <a:srgbClr val="7598D9"/>
              </a:buClr>
            </a:pPr>
            <a:endParaRPr lang="en-US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789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34CA5-9069-6346-FD2F-333BEADF6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AC420-930C-1B63-D47E-ACDF13302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>
                <a:solidFill>
                  <a:schemeClr val="accent1"/>
                </a:solidFill>
              </a:rPr>
              <a:t>Review Criteria: </a:t>
            </a:r>
            <a:br>
              <a:rPr lang="en-US" altLang="en-US" sz="4800">
                <a:solidFill>
                  <a:schemeClr val="accent1"/>
                </a:solidFill>
              </a:rPr>
            </a:br>
            <a:r>
              <a:rPr lang="en-US" altLang="en-US" sz="3600">
                <a:solidFill>
                  <a:schemeClr val="accent1"/>
                </a:solidFill>
              </a:rPr>
              <a:t>Activities tracker</a:t>
            </a:r>
            <a:endParaRPr lang="en-US" sz="360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135D5-993F-871A-4015-E06B54F651F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42121" y="1552764"/>
            <a:ext cx="10277475" cy="7270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cs typeface="Times New Roman" panose="02020603050405020304" pitchFamily="18" charset="0"/>
              </a:rPr>
              <a:t>Maps proposed activities and indicators of success to the Objective(s) you choose.</a:t>
            </a:r>
          </a:p>
          <a:p>
            <a:pPr algn="ctr"/>
            <a:endParaRPr lang="en-US" sz="400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0E188A5-A0D2-DF3A-79B5-48AA785FC3F2}"/>
              </a:ext>
            </a:extLst>
          </p:cNvPr>
          <p:cNvGraphicFramePr>
            <a:graphicFrameLocks noGrp="1"/>
          </p:cNvGraphicFramePr>
          <p:nvPr/>
        </p:nvGraphicFramePr>
        <p:xfrm>
          <a:off x="1012825" y="2128335"/>
          <a:ext cx="10563352" cy="40834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3799">
                  <a:extLst>
                    <a:ext uri="{9D8B030D-6E8A-4147-A177-3AD203B41FA5}">
                      <a16:colId xmlns:a16="http://schemas.microsoft.com/office/drawing/2014/main" val="1695084202"/>
                    </a:ext>
                  </a:extLst>
                </a:gridCol>
                <a:gridCol w="7709553">
                  <a:extLst>
                    <a:ext uri="{9D8B030D-6E8A-4147-A177-3AD203B41FA5}">
                      <a16:colId xmlns:a16="http://schemas.microsoft.com/office/drawing/2014/main" val="115693820"/>
                    </a:ext>
                  </a:extLst>
                </a:gridCol>
              </a:tblGrid>
              <a:tr h="11408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u="sng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Objective #2 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    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Improve administrative infrastructure and day-to-day SNAP operations in processing applications and determining eligibility, including by employing technology to improve service levels, and accurate and timely case processing, as required by law.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801861"/>
                  </a:ext>
                </a:extLst>
              </a:tr>
              <a:tr h="3206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u="sng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Activity 1</a:t>
                      </a:r>
                      <a:endParaRPr lang="en-US" sz="1800" u="sng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Implement IVR system (System Build)</a:t>
                      </a:r>
                      <a:endParaRPr lang="en-US" sz="1800" b="1"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1651808"/>
                  </a:ext>
                </a:extLst>
              </a:tr>
              <a:tr h="320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Indicator 1.1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Number of phases (or percent) of implementation completed.</a:t>
                      </a:r>
                      <a:endParaRPr lang="en-US" sz="1800"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873053"/>
                  </a:ext>
                </a:extLst>
              </a:tr>
              <a:tr h="320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Indicator 1.2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Test Execution Status: Progress of test execution against the schedule.</a:t>
                      </a:r>
                      <a:endParaRPr lang="en-US" sz="1800"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4619439"/>
                  </a:ext>
                </a:extLst>
              </a:tr>
              <a:tr h="320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Indicator 1.3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Defect Metrics: Number of defects identified, severity, and resolution status.</a:t>
                      </a:r>
                      <a:endParaRPr lang="en-US" sz="1800"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4249573"/>
                  </a:ext>
                </a:extLst>
              </a:tr>
              <a:tr h="3206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u="sng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Activity 2</a:t>
                      </a:r>
                      <a:endParaRPr lang="en-US" sz="1800" u="sng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Data Analysis Post-Implementation of IVR (Demonstrate Impact).</a:t>
                      </a:r>
                      <a:endParaRPr lang="en-US" sz="1800" b="1"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9472145"/>
                  </a:ext>
                </a:extLst>
              </a:tr>
              <a:tr h="320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Indicator 2.1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Data collection and analysis of call wait time.</a:t>
                      </a:r>
                      <a:endParaRPr lang="en-US" sz="1800"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3141504"/>
                  </a:ext>
                </a:extLst>
              </a:tr>
              <a:tr h="320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Indicator 2.2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Data collection and analysis of calls abandoned.</a:t>
                      </a:r>
                      <a:endParaRPr lang="en-US" sz="1800"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8824214"/>
                  </a:ext>
                </a:extLst>
              </a:tr>
              <a:tr h="320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Indicator 2.3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Data collection and analysis of dropped calls.</a:t>
                      </a:r>
                      <a:endParaRPr lang="en-US" sz="1800">
                        <a:effectLst/>
                        <a:latin typeface="+mn-lt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576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89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207D-A73C-2683-5010-5EB2099C6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D6DDB-1C23-4C3C-1AA1-4F9A4F0BF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accent1"/>
                </a:solidFill>
              </a:rPr>
              <a:t>Review Criteria: </a:t>
            </a:r>
            <a:br>
              <a:rPr lang="en-US" altLang="en-US" sz="4400" dirty="0">
                <a:solidFill>
                  <a:schemeClr val="accent1"/>
                </a:solidFill>
              </a:rPr>
            </a:br>
            <a:r>
              <a:rPr lang="en-US" altLang="en-US" sz="3200" dirty="0">
                <a:solidFill>
                  <a:schemeClr val="accent1"/>
                </a:solidFill>
              </a:rPr>
              <a:t>Budget Appropriateness and Economic Efficiency 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A9053-CA34-E9F0-A9F8-66149C3994E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82700" y="1676401"/>
            <a:ext cx="10401300" cy="455295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20040" indent="-320040">
              <a:defRPr/>
            </a:pPr>
            <a:r>
              <a:rPr lang="en-US" sz="2400">
                <a:cs typeface="Times New Roman"/>
              </a:rPr>
              <a:t>Budgets must include: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/>
              </a:rPr>
              <a:t>All required budget forms;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/>
              </a:rPr>
              <a:t>Line-item budget narrative, formatted in a table:</a:t>
            </a:r>
          </a:p>
          <a:p>
            <a:pPr marL="709295" lvl="1" indent="-342900">
              <a:buFont typeface="Courier New" panose="02070309020205020404" pitchFamily="49" charset="0"/>
              <a:buChar char="o"/>
              <a:defRPr/>
            </a:pPr>
            <a:r>
              <a:rPr lang="en-US" sz="2400">
                <a:cs typeface="Times New Roman"/>
              </a:rPr>
              <a:t>How funds will be spent, by whom, and for what purpose?</a:t>
            </a:r>
          </a:p>
          <a:p>
            <a:pPr marL="709295" lvl="1" indent="-342900">
              <a:buFont typeface="Courier New" panose="02070309020205020404" pitchFamily="49" charset="0"/>
              <a:buChar char="o"/>
              <a:defRPr/>
            </a:pPr>
            <a:r>
              <a:rPr lang="en-US" sz="2400">
                <a:cs typeface="Times New Roman"/>
              </a:rPr>
              <a:t>Narrative should discuss how costs were determined and how they relate to project goals.</a:t>
            </a:r>
          </a:p>
          <a:p>
            <a:pPr marL="350725" indent="-342900">
              <a:buFont typeface="Courier New" panose="02070309020205020404" pitchFamily="49" charset="0"/>
              <a:buChar char="o"/>
              <a:defRPr/>
            </a:pPr>
            <a:endParaRPr lang="en-US" sz="2400">
              <a:cs typeface="Times New Roman"/>
            </a:endParaRPr>
          </a:p>
          <a:p>
            <a:pPr marL="350725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/>
              </a:rPr>
              <a:t>Budget estimates should be justified and demonstrate that project costs are comparable to industry standards. 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50725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/>
              </a:rPr>
              <a:t>Budget narrative should provide evidence that the project is cost-effective.</a:t>
            </a:r>
            <a:br>
              <a:rPr lang="en-US" sz="2400">
                <a:cs typeface="Times New Roman"/>
              </a:rPr>
            </a:br>
            <a:endParaRPr lang="en-US" sz="2400">
              <a:cs typeface="Times New Roman"/>
            </a:endParaRPr>
          </a:p>
          <a:p>
            <a:pPr marL="320040" indent="-320040">
              <a:defRPr/>
            </a:pPr>
            <a:r>
              <a:rPr lang="en-US" sz="2400">
                <a:cs typeface="Times New Roman"/>
              </a:rPr>
              <a:t>Refer to RFA for what to include.</a:t>
            </a:r>
          </a:p>
          <a:p>
            <a:pPr marL="320040" indent="-320040">
              <a:defRPr/>
            </a:pPr>
            <a:endParaRPr lang="en-US" sz="2400">
              <a:cs typeface="Times New Roman"/>
            </a:endParaRPr>
          </a:p>
          <a:p>
            <a:pPr marL="318770">
              <a:defRPr/>
            </a:pPr>
            <a:endParaRPr lang="en-US" sz="2400">
              <a:cs typeface="Times New Roman"/>
            </a:endParaRPr>
          </a:p>
          <a:p>
            <a:pPr marL="147320">
              <a:defRPr/>
            </a:pPr>
            <a:endParaRPr lang="en-US" sz="2400">
              <a:cs typeface="Times New Roman"/>
            </a:endParaRPr>
          </a:p>
          <a:p>
            <a:pPr marL="318770" indent="-318770">
              <a:buClr>
                <a:srgbClr val="7598D9"/>
              </a:buClr>
            </a:pPr>
            <a:endParaRPr lang="en-US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681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72662-969A-A7F0-E679-37763DC28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95D1E-E518-F2B8-AD92-F6C5A595F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03" y="353602"/>
            <a:ext cx="11366091" cy="1058714"/>
          </a:xfrm>
        </p:spPr>
        <p:txBody>
          <a:bodyPr/>
          <a:lstStyle/>
          <a:p>
            <a:r>
              <a:rPr lang="en-US" altLang="en-US" sz="4000" dirty="0">
                <a:solidFill>
                  <a:schemeClr val="accent1"/>
                </a:solidFill>
              </a:rPr>
              <a:t>Review Criteria: </a:t>
            </a:r>
            <a:br>
              <a:rPr lang="en-US" altLang="en-US" sz="4400" dirty="0">
                <a:solidFill>
                  <a:schemeClr val="accent1"/>
                </a:solidFill>
              </a:rPr>
            </a:br>
            <a:r>
              <a:rPr lang="en-US" altLang="en-US" sz="3200" dirty="0">
                <a:solidFill>
                  <a:schemeClr val="accent1"/>
                </a:solidFill>
              </a:rPr>
              <a:t>Budget Appropriateness and Economic Efficiency cont. 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5DD79-2230-01F1-818E-D2491016DC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08100" y="1714501"/>
            <a:ext cx="10363200" cy="452755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20040" indent="-320040">
              <a:defRPr/>
            </a:pPr>
            <a:r>
              <a:rPr lang="en-US" sz="2400">
                <a:cs typeface="Times New Roman"/>
              </a:rPr>
              <a:t>Cost Allocation: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>
                <a:cs typeface="Times New Roman"/>
              </a:rPr>
              <a:t>If necessary, identify programs other than SNAP that may benefit from the project and allocate project costs across the benefiting programs.</a:t>
            </a:r>
            <a:br>
              <a:rPr lang="en-US" sz="2000">
                <a:cs typeface="Times New Roman"/>
              </a:rPr>
            </a:br>
            <a:endParaRPr lang="en-US" sz="2000">
              <a:cs typeface="Times New Roman"/>
            </a:endParaRPr>
          </a:p>
          <a:p>
            <a:pPr marL="320040" indent="-320040">
              <a:defRPr/>
            </a:pPr>
            <a:r>
              <a:rPr lang="en-US" sz="2400">
                <a:cs typeface="Times New Roman"/>
              </a:rPr>
              <a:t>Sub-Project Costs: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>
                <a:cs typeface="Times New Roman"/>
              </a:rPr>
              <a:t>If necessary, provide a funding breakdown for each sub-project identified in the application.</a:t>
            </a:r>
            <a:br>
              <a:rPr lang="en-US" sz="2000">
                <a:cs typeface="Times New Roman"/>
              </a:rPr>
            </a:br>
            <a:endParaRPr lang="en-US" sz="2000">
              <a:cs typeface="Times New Roman"/>
            </a:endParaRPr>
          </a:p>
          <a:p>
            <a:pPr marL="320040" indent="-320040">
              <a:defRPr/>
            </a:pPr>
            <a:r>
              <a:rPr lang="en-US" sz="2400">
                <a:cs typeface="Times New Roman"/>
              </a:rPr>
              <a:t>Contractual and Consultant Costs: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>
                <a:cs typeface="Times New Roman"/>
              </a:rPr>
              <a:t>If necessary, applicants who hire a consultant or contract work out must provide information contained on page 17 of the RFA.</a:t>
            </a:r>
            <a:br>
              <a:rPr lang="en-US" sz="2000">
                <a:cs typeface="Times New Roman"/>
              </a:rPr>
            </a:br>
            <a:endParaRPr lang="en-US" sz="1600">
              <a:cs typeface="Times New Roman"/>
            </a:endParaRPr>
          </a:p>
          <a:p>
            <a:pPr marL="320040" indent="-320040">
              <a:defRPr/>
            </a:pPr>
            <a:r>
              <a:rPr lang="en-US" sz="2400">
                <a:cs typeface="Times New Roman"/>
              </a:rPr>
              <a:t>Budget Table as Appendix: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>
                <a:cs typeface="Times New Roman"/>
              </a:rPr>
              <a:t>The budget narrative table must </a:t>
            </a:r>
            <a:r>
              <a:rPr lang="en-US" sz="2000" u="sng">
                <a:cs typeface="Times New Roman"/>
              </a:rPr>
              <a:t>also</a:t>
            </a:r>
            <a:r>
              <a:rPr lang="en-US" sz="2000">
                <a:cs typeface="Times New Roman"/>
              </a:rPr>
              <a:t> be attached as a spreadsheet (e.g., Microsoft Excel, .csv, etc.) to the application as an appendix with all costs listed and which aligns to the categories on the SF-424.</a:t>
            </a:r>
          </a:p>
          <a:p>
            <a:pPr marL="318770">
              <a:defRPr/>
            </a:pPr>
            <a:endParaRPr lang="en-US" sz="2000">
              <a:cs typeface="Times New Roman"/>
            </a:endParaRPr>
          </a:p>
          <a:p>
            <a:pPr marL="147320">
              <a:defRPr/>
            </a:pPr>
            <a:endParaRPr lang="en-US" sz="2000">
              <a:cs typeface="Times New Roman"/>
            </a:endParaRPr>
          </a:p>
          <a:p>
            <a:pPr marL="318770" indent="-318770">
              <a:buClr>
                <a:srgbClr val="7598D9"/>
              </a:buClr>
            </a:pPr>
            <a:endParaRPr lang="en-US" sz="160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523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CD05B-5A2A-2E57-7041-1E9BEE068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42102-D9B3-C2CB-B31D-81A87825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318" y="353602"/>
            <a:ext cx="11098050" cy="1058714"/>
          </a:xfrm>
        </p:spPr>
        <p:txBody>
          <a:bodyPr/>
          <a:lstStyle/>
          <a:p>
            <a:r>
              <a:rPr lang="en-US" altLang="en-US" sz="4000" dirty="0">
                <a:solidFill>
                  <a:schemeClr val="accent1"/>
                </a:solidFill>
              </a:rPr>
              <a:t>Review Criteria: </a:t>
            </a:r>
            <a:br>
              <a:rPr lang="en-US" altLang="en-US" sz="4400" dirty="0">
                <a:solidFill>
                  <a:schemeClr val="accent1"/>
                </a:solidFill>
              </a:rPr>
            </a:br>
            <a:r>
              <a:rPr lang="en-US" altLang="en-US" sz="3200" dirty="0">
                <a:solidFill>
                  <a:schemeClr val="accent1"/>
                </a:solidFill>
              </a:rPr>
              <a:t>Budget Appropriateness and Economic Efficiency cont. 2 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FD5D2-1660-C050-9B2C-5D3FE5C9452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20800" y="1727201"/>
            <a:ext cx="9398000" cy="45656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2800">
                <a:cs typeface="Times New Roman" panose="02020603050405020304" pitchFamily="18" charset="0"/>
              </a:rPr>
              <a:t>If applicable or desired, budgets may include:</a:t>
            </a:r>
            <a:br>
              <a:rPr lang="en-US" sz="2800">
                <a:cs typeface="Times New Roman" panose="02020603050405020304" pitchFamily="18" charset="0"/>
              </a:rPr>
            </a:br>
            <a:endParaRPr lang="en-US" sz="280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 panose="02020603050405020304" pitchFamily="18" charset="0"/>
              </a:rPr>
              <a:t>Approved Negotiated Indirect Cost Rate Agreement for indirect costs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 panose="02020603050405020304" pitchFamily="18" charset="0"/>
              </a:rPr>
              <a:t>Tiered budgets and the corresponding narrative discussing different possible funding levels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 panose="02020603050405020304" pitchFamily="18" charset="0"/>
              </a:rPr>
              <a:t>501(c)(3) letter for non-profits</a:t>
            </a:r>
            <a:endParaRPr lang="en-US" sz="2400">
              <a:cs typeface="Times New Roman"/>
            </a:endParaRPr>
          </a:p>
          <a:p>
            <a:pPr marL="318770">
              <a:defRPr/>
            </a:pPr>
            <a:endParaRPr lang="en-US" sz="2400">
              <a:cs typeface="Times New Roman"/>
            </a:endParaRPr>
          </a:p>
          <a:p>
            <a:pPr marL="147320">
              <a:defRPr/>
            </a:pPr>
            <a:endParaRPr lang="en-US" sz="2400">
              <a:cs typeface="Times New Roman"/>
            </a:endParaRPr>
          </a:p>
          <a:p>
            <a:pPr marL="318770" indent="-318770">
              <a:buClr>
                <a:srgbClr val="7598D9"/>
              </a:buClr>
            </a:pPr>
            <a:endParaRPr lang="en-US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232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94459" y="779461"/>
            <a:ext cx="10803082" cy="1058714"/>
          </a:xfrm>
        </p:spPr>
        <p:txBody>
          <a:bodyPr/>
          <a:lstStyle/>
          <a:p>
            <a:pPr algn="ctr" eaLnBrk="1" hangingPunct="1"/>
            <a:r>
              <a:rPr lang="en-US" altLang="en-US" sz="4400">
                <a:solidFill>
                  <a:schemeClr val="accent1"/>
                </a:solidFill>
              </a:rPr>
              <a:t>FY 2026 PTIG Purpose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850900" y="1739901"/>
            <a:ext cx="10414000" cy="43386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altLang="en-US" sz="300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Develop and implement projects that use technology to improve the quality and efficiency of SNAP application and eligibility determination systems.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00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56683-30E3-37EE-D241-359AE8634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17E5-5E6C-843F-A81A-1E2CCD363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>
                <a:solidFill>
                  <a:schemeClr val="accent1"/>
                </a:solidFill>
              </a:rPr>
              <a:t>Review Criteria: </a:t>
            </a:r>
            <a:br>
              <a:rPr lang="en-US" altLang="en-US" sz="4800">
                <a:solidFill>
                  <a:schemeClr val="accent1"/>
                </a:solidFill>
              </a:rPr>
            </a:br>
            <a:r>
              <a:rPr lang="en-US" altLang="en-US" sz="3600">
                <a:solidFill>
                  <a:schemeClr val="accent1"/>
                </a:solidFill>
              </a:rPr>
              <a:t>Budget Checklist</a:t>
            </a:r>
            <a:endParaRPr lang="en-US" sz="360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C32B5-D5D9-D4AA-13FF-5B19C9C5EA1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08100" y="1612900"/>
            <a:ext cx="10426700" cy="45529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400">
                <a:cs typeface="Times New Roman" panose="02020603050405020304" pitchFamily="18" charset="0"/>
              </a:rPr>
              <a:t>Does the project and budget meet the bona fide needs of the RFA?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400">
                <a:cs typeface="Times New Roman" panose="02020603050405020304" pitchFamily="18" charset="0"/>
              </a:rPr>
              <a:t>Is the budget summary included?</a:t>
            </a:r>
          </a:p>
          <a:p>
            <a:pPr marL="822960" lvl="1" indent="-457200">
              <a:buFont typeface="Wingdings" panose="05000000000000000000" pitchFamily="2" charset="2"/>
              <a:buChar char="q"/>
              <a:defRPr/>
            </a:pPr>
            <a:r>
              <a:rPr lang="en-US" sz="2400">
                <a:cs typeface="Times New Roman" panose="02020603050405020304" pitchFamily="18" charset="0"/>
              </a:rPr>
              <a:t>Does it agree with the calculations shown on the OMB budget form (SF-424A)? </a:t>
            </a:r>
          </a:p>
          <a:p>
            <a:pPr marL="822960" lvl="1" indent="-457200">
              <a:buFont typeface="Wingdings" panose="05000000000000000000" pitchFamily="2" charset="2"/>
              <a:buChar char="q"/>
              <a:defRPr/>
            </a:pPr>
            <a:r>
              <a:rPr lang="en-US" sz="2400">
                <a:cs typeface="Times New Roman" panose="02020603050405020304" pitchFamily="18" charset="0"/>
              </a:rPr>
              <a:t>Is the budget in line with the project description?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400">
                <a:cs typeface="Times New Roman" panose="02020603050405020304" pitchFamily="18" charset="0"/>
              </a:rPr>
              <a:t>Are budget figures consistent across displays and narratives?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400">
                <a:cs typeface="Times New Roman" panose="02020603050405020304" pitchFamily="18" charset="0"/>
              </a:rPr>
              <a:t>Did you use the Budget Checklist found in Appendix B of the RFA?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400">
                <a:cs typeface="Times New Roman" panose="02020603050405020304" pitchFamily="18" charset="0"/>
              </a:rPr>
              <a:t>Did you upload the budget narrative as a separate spreadsheet?</a:t>
            </a:r>
          </a:p>
          <a:p>
            <a:pPr marL="661670" indent="-342900">
              <a:buFont typeface="Wingdings" panose="05000000000000000000" pitchFamily="2" charset="2"/>
              <a:buChar char="q"/>
              <a:defRPr/>
            </a:pPr>
            <a:endParaRPr lang="en-US" sz="2400">
              <a:cs typeface="Times New Roman"/>
            </a:endParaRPr>
          </a:p>
          <a:p>
            <a:pPr marL="490220" indent="-342900">
              <a:buFont typeface="Wingdings" panose="05000000000000000000" pitchFamily="2" charset="2"/>
              <a:buChar char="q"/>
              <a:defRPr/>
            </a:pPr>
            <a:endParaRPr lang="en-US" sz="2400">
              <a:cs typeface="Times New Roman"/>
            </a:endParaRPr>
          </a:p>
          <a:p>
            <a:pPr marL="318770" indent="-318770">
              <a:buClr>
                <a:srgbClr val="7598D9"/>
              </a:buClr>
              <a:buFont typeface="Wingdings" panose="05000000000000000000" pitchFamily="2" charset="2"/>
              <a:buChar char="q"/>
            </a:pPr>
            <a:endParaRPr lang="en-US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5298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E8A02-B1B4-A148-8C3A-F4D9C7DD2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C27AA-14CB-A8CE-1E8C-5E6690C6B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>
                <a:solidFill>
                  <a:schemeClr val="accent1"/>
                </a:solidFill>
              </a:rPr>
              <a:t>Review Criteria: </a:t>
            </a:r>
            <a:br>
              <a:rPr lang="en-US" altLang="en-US" sz="4800" dirty="0">
                <a:solidFill>
                  <a:schemeClr val="accent1"/>
                </a:solidFill>
              </a:rPr>
            </a:br>
            <a:r>
              <a:rPr lang="en-US" altLang="en-US" sz="3200" dirty="0">
                <a:solidFill>
                  <a:schemeClr val="accent1"/>
                </a:solidFill>
              </a:rPr>
              <a:t>Organizational Experience, Staff Capability and Management 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02D53-68F3-96E7-1C81-40CF6B864FE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02459" y="2054984"/>
            <a:ext cx="9956800" cy="392588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>
                <a:cs typeface="Times New Roman" panose="02020603050405020304" pitchFamily="18" charset="0"/>
              </a:rPr>
              <a:t>The proposal must: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 panose="02020603050405020304" pitchFamily="18" charset="0"/>
              </a:rPr>
              <a:t>Describe a plan for effective and consistent oversight by qualified project managers;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 panose="02020603050405020304" pitchFamily="18" charset="0"/>
              </a:rPr>
              <a:t>Include the organizational chart for the project;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 panose="02020603050405020304" pitchFamily="18" charset="0"/>
              </a:rPr>
              <a:t>Include an internal communications plan, and external plan if necessary; and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 panose="02020603050405020304" pitchFamily="18" charset="0"/>
              </a:rPr>
              <a:t>Include resumes and proposed project job descriptions for all involved employees.</a:t>
            </a:r>
          </a:p>
          <a:p>
            <a:pPr marL="318770">
              <a:defRPr/>
            </a:pPr>
            <a:endParaRPr lang="en-US" sz="2400">
              <a:cs typeface="Times New Roman"/>
            </a:endParaRPr>
          </a:p>
          <a:p>
            <a:pPr marL="147320">
              <a:defRPr/>
            </a:pPr>
            <a:endParaRPr lang="en-US" sz="2400">
              <a:cs typeface="Times New Roman"/>
            </a:endParaRPr>
          </a:p>
          <a:p>
            <a:pPr marL="318770" indent="-318770">
              <a:buClr>
                <a:srgbClr val="7598D9"/>
              </a:buClr>
            </a:pPr>
            <a:endParaRPr lang="en-US" sz="240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856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90B11-240E-7FFC-64FE-427BFFC1E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5E27D-7101-E23F-E8C2-2FBC96951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>
                <a:solidFill>
                  <a:schemeClr val="accent1"/>
                </a:solidFill>
              </a:rPr>
              <a:t>Review Criteria: </a:t>
            </a:r>
            <a:br>
              <a:rPr lang="en-US" altLang="en-US" sz="4800" dirty="0">
                <a:solidFill>
                  <a:schemeClr val="accent1"/>
                </a:solidFill>
              </a:rPr>
            </a:br>
            <a:r>
              <a:rPr lang="en-US" altLang="en-US" sz="3200" dirty="0">
                <a:solidFill>
                  <a:schemeClr val="accent1"/>
                </a:solidFill>
              </a:rPr>
              <a:t>Organizational Experience, Staff Capability and Management cont.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A3D05-B9DA-BCEE-42C4-8FDFF75C54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20800" y="2265363"/>
            <a:ext cx="10261600" cy="392588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>
                <a:cs typeface="Times New Roman" panose="02020603050405020304" pitchFamily="18" charset="0"/>
              </a:rPr>
              <a:t>The proposal must also: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cs typeface="Times New Roman" panose="02020603050405020304" pitchFamily="18" charset="0"/>
              </a:rPr>
              <a:t>Identify key project staff and outline the amount of time they will commit to the project; and</a:t>
            </a:r>
            <a:br>
              <a:rPr lang="en-US" sz="2400">
                <a:cs typeface="Times New Roman" panose="02020603050405020304" pitchFamily="18" charset="0"/>
              </a:rPr>
            </a:b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ea typeface="Calibri" panose="020F0502020204030204" pitchFamily="34" charset="0"/>
                <a:cs typeface="Arial" panose="020B0604020202020204" pitchFamily="34" charset="0"/>
              </a:rPr>
              <a:t>Delineate how all data and client personally identifiable information (PII) would be protected in accordance with Section 11(e)(8) of the Food and Nutrition Act of 2008, Federal regulations at 7 CFR 272.1(c), and the Privacy Act of 1974.</a:t>
            </a:r>
            <a:endParaRPr lang="en-US" sz="2400">
              <a:cs typeface="Times New Roman" panose="02020603050405020304" pitchFamily="18" charset="0"/>
            </a:endParaRPr>
          </a:p>
          <a:p>
            <a:pPr marL="318770">
              <a:defRPr/>
            </a:pPr>
            <a:endParaRPr lang="en-US" sz="2400">
              <a:cs typeface="Times New Roman"/>
            </a:endParaRPr>
          </a:p>
          <a:p>
            <a:pPr marL="147320">
              <a:defRPr/>
            </a:pPr>
            <a:endParaRPr lang="en-US" sz="2400">
              <a:cs typeface="Times New Roman"/>
            </a:endParaRPr>
          </a:p>
          <a:p>
            <a:pPr marL="318770" indent="-318770">
              <a:buClr>
                <a:srgbClr val="7598D9"/>
              </a:buClr>
            </a:pPr>
            <a:endParaRPr lang="en-US" sz="240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553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8117C-EAB8-AC1E-431B-2CD97CE99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830F63-DD01-40E4-DE1C-E77214397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Application Submission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6CA095-C911-5E1F-702A-B46C91CD59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7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308AA-CA09-0505-8C83-4A96AD34F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E78CFBB-D81C-CB86-12F1-8D8E999B8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3600">
                <a:solidFill>
                  <a:schemeClr val="accent1"/>
                </a:solidFill>
              </a:rPr>
              <a:t>Pre-Application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28D14B-4652-3DAC-DC7D-141FD5F59C9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98575" y="1412317"/>
            <a:ext cx="10283825" cy="47805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Applicants must have a current Unique Entity ID (UEI) number generated by SAM.gov.  </a:t>
            </a:r>
            <a:br>
              <a:rPr lang="en-US" sz="2400">
                <a:ea typeface="+mn-lt"/>
                <a:cs typeface="+mn-lt"/>
              </a:rPr>
            </a:br>
            <a:endParaRPr lang="en-US" sz="2400">
              <a:ea typeface="+mn-lt"/>
              <a:cs typeface="+mn-lt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New entities can get their UEI and register in SAM by selecting the purpose of the registration and providing the requested information.  </a:t>
            </a:r>
            <a:br>
              <a:rPr lang="en-US" sz="2400">
                <a:ea typeface="+mn-lt"/>
                <a:cs typeface="+mn-lt"/>
              </a:rPr>
            </a:br>
            <a:endParaRPr lang="en-US" sz="2400">
              <a:ea typeface="+mn-lt"/>
              <a:cs typeface="+mn-lt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Existing entities can find their UEI on the SAM.gov website.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solidFill>
                <a:schemeClr val="accent1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796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8CF5F-9FFC-06D8-6389-3E46CA420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F12F328-1DCC-3EBC-A2AD-B818779EF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3600" dirty="0">
                <a:solidFill>
                  <a:schemeClr val="accent1"/>
                </a:solidFill>
              </a:rPr>
              <a:t>Pre-Application Requirements cont.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A1EAFE-A8A7-9BD4-2F13-C73D860857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11275" y="1412316"/>
            <a:ext cx="9979025" cy="4818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Enter the following information to get a Unique Entity ID:</a:t>
            </a:r>
          </a:p>
          <a:p>
            <a:pPr marL="1028065" lvl="2" indent="-285750">
              <a:buFont typeface="Arial" panose="020B0604020202020204" pitchFamily="34" charset="0"/>
              <a:buChar char="•"/>
            </a:pPr>
            <a:endParaRPr lang="en-US">
              <a:ea typeface="+mn-lt"/>
              <a:cs typeface="+mn-lt"/>
            </a:endParaRPr>
          </a:p>
          <a:p>
            <a:pPr marL="1256665" lvl="2" indent="-342900">
              <a:buFont typeface="Arial" panose="020B0604020202020204" pitchFamily="34" charset="0"/>
              <a:buChar char="•"/>
            </a:pPr>
            <a:r>
              <a:rPr lang="en-US" sz="2200">
                <a:ea typeface="+mn-lt"/>
                <a:cs typeface="+mn-lt"/>
              </a:rPr>
              <a:t>Legal Business Name</a:t>
            </a:r>
            <a:endParaRPr lang="en-US" sz="2200">
              <a:cs typeface="Times New Roman"/>
            </a:endParaRPr>
          </a:p>
          <a:p>
            <a:pPr marL="1256665" lvl="2" indent="-342900">
              <a:buFont typeface="Arial" panose="020B0604020202020204" pitchFamily="34" charset="0"/>
              <a:buChar char="•"/>
            </a:pPr>
            <a:r>
              <a:rPr lang="en-US" sz="2200">
                <a:ea typeface="+mn-lt"/>
                <a:cs typeface="+mn-lt"/>
              </a:rPr>
              <a:t>Physical Address (PO boxes may not be used)</a:t>
            </a:r>
            <a:endParaRPr lang="en-US" sz="2200">
              <a:cs typeface="Times New Roman"/>
            </a:endParaRPr>
          </a:p>
          <a:p>
            <a:pPr marL="1256665" lvl="2" indent="-342900">
              <a:buFont typeface="Arial" panose="020B0604020202020204" pitchFamily="34" charset="0"/>
              <a:buChar char="•"/>
            </a:pPr>
            <a:r>
              <a:rPr lang="en-US" sz="2200">
                <a:ea typeface="+mn-lt"/>
                <a:cs typeface="+mn-lt"/>
              </a:rPr>
              <a:t>Date of Incorporation</a:t>
            </a:r>
            <a:endParaRPr lang="en-US" sz="2200">
              <a:cs typeface="Times New Roman"/>
            </a:endParaRPr>
          </a:p>
          <a:p>
            <a:pPr marL="1256665" lvl="2" indent="-342900">
              <a:buFont typeface="Arial" panose="020B0604020202020204" pitchFamily="34" charset="0"/>
              <a:buChar char="•"/>
            </a:pPr>
            <a:r>
              <a:rPr lang="en-US" sz="2200">
                <a:ea typeface="+mn-lt"/>
                <a:cs typeface="+mn-lt"/>
              </a:rPr>
              <a:t>State of Incorporation</a:t>
            </a:r>
            <a:br>
              <a:rPr lang="en-US">
                <a:ea typeface="+mn-lt"/>
                <a:cs typeface="+mn-lt"/>
              </a:rPr>
            </a:br>
            <a:endParaRPr lang="en-US">
              <a:ea typeface="+mn-lt"/>
              <a:cs typeface="+mn-lt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It may take 7-10 business days to register, complete migration of permissions, or renew an entity record.</a:t>
            </a:r>
            <a:br>
              <a:rPr lang="en-US" sz="2400">
                <a:ea typeface="+mn-lt"/>
                <a:cs typeface="+mn-lt"/>
              </a:rPr>
            </a:br>
            <a:endParaRPr lang="en-US" sz="2400">
              <a:ea typeface="+mn-lt"/>
              <a:cs typeface="Times New Roman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We strongly encourage applicants to begin the process </a:t>
            </a:r>
            <a:r>
              <a:rPr lang="en-US" sz="2400" b="1">
                <a:ea typeface="+mn-lt"/>
                <a:cs typeface="+mn-lt"/>
              </a:rPr>
              <a:t>at least 3 weeks</a:t>
            </a:r>
            <a:r>
              <a:rPr lang="en-US" sz="2400">
                <a:ea typeface="+mn-lt"/>
                <a:cs typeface="+mn-lt"/>
              </a:rPr>
              <a:t> before the due date, </a:t>
            </a:r>
            <a:r>
              <a:rPr lang="en-US" sz="2400" b="1">
                <a:ea typeface="+mn-lt"/>
                <a:cs typeface="+mn-lt"/>
              </a:rPr>
              <a:t>June 29</a:t>
            </a:r>
            <a:r>
              <a:rPr lang="en-US" sz="2400">
                <a:ea typeface="+mn-lt"/>
                <a:cs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343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2649F-2097-CBCE-6EBF-5084FA924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FF3E091-8DA9-9F7E-9C17-1DB93D966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3600">
                <a:solidFill>
                  <a:schemeClr val="accent1"/>
                </a:solidFill>
              </a:rPr>
              <a:t>Grants.gov Information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17391D-D530-5473-2D47-5F386C9C28C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11275" y="1412316"/>
            <a:ext cx="9979025" cy="4937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cs typeface="Times New Roman"/>
              </a:rPr>
              <a:t>Follow the guidance provided in the </a:t>
            </a:r>
            <a:r>
              <a:rPr lang="en-US" sz="2400">
                <a:cs typeface="Times New Roman"/>
                <a:hlinkClick r:id="rId3"/>
              </a:rPr>
              <a:t>grants.gov FAQ page</a:t>
            </a:r>
            <a:endParaRPr lang="en-US" sz="240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cs typeface="Times New Roman"/>
              </a:rPr>
              <a:t>Limit file attachment name lengths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sz="2000">
                <a:cs typeface="Times New Roman"/>
              </a:rPr>
              <a:t> File attachment names longer than approximately 50 characters can cause problems processing packages</a:t>
            </a:r>
            <a:br>
              <a:rPr lang="en-US" altLang="en-US" sz="2000">
                <a:cs typeface="Times New Roman"/>
              </a:rPr>
            </a:br>
            <a:endParaRPr lang="en-US" altLang="en-US" sz="20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cs typeface="Times New Roman" panose="02020603050405020304" pitchFamily="18" charset="0"/>
              </a:rPr>
              <a:t>Special Characters are not supported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sz="2000">
                <a:cs typeface="Times New Roman"/>
              </a:rPr>
              <a:t> Special characters example: &amp;,–,*,.,%,/,#,’, -</a:t>
            </a:r>
            <a:br>
              <a:rPr lang="en-US" altLang="en-US" sz="2000">
                <a:cs typeface="Times New Roman"/>
              </a:rPr>
            </a:br>
            <a:endParaRPr lang="en-US" altLang="en-US" sz="2000"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Times New Roman"/>
              </a:rPr>
              <a:t>Contact the Grants.gov help desk with any submission issues</a:t>
            </a:r>
            <a:endParaRPr lang="en-US" sz="2400" b="1">
              <a:ea typeface="+mn-lt"/>
              <a:cs typeface="Times New Roman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>
                <a:ea typeface="+mn-lt"/>
                <a:cs typeface="Times New Roman"/>
              </a:rPr>
              <a:t>1-800-518-4726 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>
                <a:cs typeface="Times New Roman"/>
              </a:rPr>
              <a:t>Support@grants.gov</a:t>
            </a:r>
          </a:p>
          <a:p>
            <a:endParaRPr lang="en-US" sz="1600">
              <a:solidFill>
                <a:schemeClr val="accent1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7969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7EAB7-33DE-9568-D9AD-D7775098F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34AE813-2664-0401-3074-D1F231FC8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3600">
                <a:solidFill>
                  <a:schemeClr val="accent1"/>
                </a:solidFill>
              </a:rPr>
              <a:t>Grants.gov Required Forms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36CBE-A051-54FF-D6C4-407CE1F1B8F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11275" y="1412316"/>
            <a:ext cx="10525125" cy="491704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defRPr/>
            </a:pPr>
            <a:r>
              <a:rPr lang="en-US" sz="2800" b="1">
                <a:cs typeface="Times New Roman"/>
              </a:rPr>
              <a:t>All applicants:</a:t>
            </a:r>
            <a:br>
              <a:rPr lang="en-US" sz="2800" b="1">
                <a:cs typeface="Times New Roman"/>
              </a:rPr>
            </a:br>
            <a:endParaRPr lang="en-US" sz="2800" b="1"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600">
                <a:cs typeface="Times New Roman"/>
              </a:rPr>
              <a:t>SF-424 Family:</a:t>
            </a:r>
          </a:p>
          <a:p>
            <a:pPr marL="824865" lvl="1" indent="-457200">
              <a:buFont typeface="Courier New" panose="02070309020205020404" pitchFamily="49" charset="0"/>
              <a:buChar char="o"/>
              <a:defRPr/>
            </a:pPr>
            <a:r>
              <a:rPr lang="en-US" sz="2200">
                <a:cs typeface="Times New Roman"/>
              </a:rPr>
              <a:t>Application for Federal Assistance (SF-424)</a:t>
            </a:r>
          </a:p>
          <a:p>
            <a:pPr marL="824865" lvl="1" indent="-457200">
              <a:buFont typeface="Courier New" panose="02070309020205020404" pitchFamily="49" charset="0"/>
              <a:buChar char="o"/>
              <a:defRPr/>
            </a:pPr>
            <a:r>
              <a:rPr lang="en-US" sz="2200">
                <a:cs typeface="Times New Roman"/>
              </a:rPr>
              <a:t>Budget Information and Instruction Form (SF-424A)</a:t>
            </a:r>
          </a:p>
          <a:p>
            <a:pPr marL="824865" lvl="1" indent="-457200">
              <a:buFont typeface="Courier New" panose="02070309020205020404" pitchFamily="49" charset="0"/>
              <a:buChar char="o"/>
              <a:defRPr/>
            </a:pPr>
            <a:r>
              <a:rPr lang="fr-FR" sz="2200">
                <a:cs typeface="Times New Roman"/>
              </a:rPr>
              <a:t>Assurance for Non-Construction Programs (SF-424B)</a:t>
            </a:r>
            <a:endParaRPr lang="fr-FR" sz="220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600">
                <a:cs typeface="Times New Roman"/>
              </a:rPr>
              <a:t>SF-LLL (Disclosure of Lobbying Activities)</a:t>
            </a:r>
            <a:endParaRPr lang="en-US" sz="260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600">
                <a:cs typeface="Times New Roman"/>
              </a:rPr>
              <a:t>FNS-906 – Grant Program Accounting System &amp; Financial Capability Questionnaire</a:t>
            </a:r>
            <a:br>
              <a:rPr lang="en-US" sz="2600">
                <a:cs typeface="Times New Roman"/>
              </a:rPr>
            </a:br>
            <a:endParaRPr lang="en-US" sz="2600">
              <a:cs typeface="Times New Roman"/>
            </a:endParaRPr>
          </a:p>
          <a:p>
            <a:pPr>
              <a:defRPr/>
            </a:pPr>
            <a:r>
              <a:rPr lang="en-US" sz="2800" b="1">
                <a:cs typeface="Times New Roman"/>
              </a:rPr>
              <a:t>If applicable:</a:t>
            </a:r>
            <a:br>
              <a:rPr lang="en-US" sz="2800" b="1">
                <a:cs typeface="Times New Roman"/>
              </a:rPr>
            </a:br>
            <a:endParaRPr lang="en-US" sz="2800" b="1"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600">
                <a:ea typeface="+mn-lt"/>
                <a:cs typeface="+mn-lt"/>
              </a:rPr>
              <a:t>Negotiated Indirect Cost Rate Agreement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600">
                <a:ea typeface="+mn-lt"/>
                <a:cs typeface="Times New Roman" panose="02020603050405020304" pitchFamily="18" charset="0"/>
              </a:rPr>
              <a:t>AD-3030 – Representations Regarding Felony Conviction and Tax Delinquent Status for Corporate Applicants </a:t>
            </a:r>
          </a:p>
          <a:p>
            <a:pPr marL="171450" indent="-171450" algn="r">
              <a:buFont typeface="Arial" panose="020B0604020202020204" pitchFamily="34" charset="0"/>
              <a:buChar char="•"/>
              <a:defRPr/>
            </a:pPr>
            <a:br>
              <a:rPr lang="en-US" sz="1000"/>
            </a:br>
            <a:r>
              <a:rPr lang="en-US" sz="2600">
                <a:cs typeface="Times New Roman"/>
              </a:rPr>
              <a:t>Forms can be found at: </a:t>
            </a:r>
            <a:r>
              <a:rPr lang="en-US" sz="2600">
                <a:cs typeface="Times New Roman"/>
                <a:hlinkClick r:id="rId3"/>
              </a:rPr>
              <a:t>grants.gov/forms</a:t>
            </a:r>
            <a:endParaRPr lang="en-US" sz="260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562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D2CC4-66BB-90E5-DD2A-0C4E6E6C1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E0625B7-EA49-E7B6-9E87-A2833A67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450" y="711879"/>
            <a:ext cx="8801100" cy="61015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/>
              <a:t>Grants.gov Help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7F7A735-CDB5-524A-97AD-EA5F5CB12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65300" y="1742608"/>
            <a:ext cx="8699500" cy="4096814"/>
            <a:chOff x="241300" y="1742608"/>
            <a:chExt cx="8699500" cy="409681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97F5D53-B8B1-2E4C-E453-4CBE23D6E6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211"/>
            <a:stretch/>
          </p:blipFill>
          <p:spPr>
            <a:xfrm>
              <a:off x="241300" y="1742608"/>
              <a:ext cx="8699500" cy="409681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01C6587-EFED-2B1D-4BF7-C868D52D9048}"/>
                </a:ext>
              </a:extLst>
            </p:cNvPr>
            <p:cNvSpPr/>
            <p:nvPr/>
          </p:nvSpPr>
          <p:spPr>
            <a:xfrm>
              <a:off x="2648966" y="5360849"/>
              <a:ext cx="1268362" cy="268036"/>
            </a:xfrm>
            <a:prstGeom prst="rect">
              <a:avLst/>
            </a:prstGeom>
            <a:noFill/>
            <a:ln w="539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893C58-4FF7-6704-04A2-4B0EC1EC1CBD}"/>
                </a:ext>
              </a:extLst>
            </p:cNvPr>
            <p:cNvSpPr/>
            <p:nvPr/>
          </p:nvSpPr>
          <p:spPr>
            <a:xfrm>
              <a:off x="8195059" y="5083654"/>
              <a:ext cx="745741" cy="754062"/>
            </a:xfrm>
            <a:prstGeom prst="rect">
              <a:avLst/>
            </a:prstGeom>
            <a:noFill/>
            <a:ln w="539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8270720-011D-6773-FAE6-F0DCA0F026EB}"/>
                </a:ext>
              </a:extLst>
            </p:cNvPr>
            <p:cNvSpPr/>
            <p:nvPr/>
          </p:nvSpPr>
          <p:spPr>
            <a:xfrm>
              <a:off x="6704730" y="2463615"/>
              <a:ext cx="328599" cy="268731"/>
            </a:xfrm>
            <a:prstGeom prst="rect">
              <a:avLst/>
            </a:prstGeom>
            <a:noFill/>
            <a:ln w="539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48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CFCD-5042-8942-A36E-E6D80B7E6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6C97B6-1608-BB32-51F5-0451C2777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/>
              <a:t>Additional Information</a:t>
            </a:r>
            <a:endParaRPr lang="en-US" sz="48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9DED69-CFB1-3AC8-8934-7EF474A20E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02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Eligible Entities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4294967295"/>
          </p:nvPr>
        </p:nvSpPr>
        <p:spPr>
          <a:xfrm>
            <a:off x="1295400" y="1412316"/>
            <a:ext cx="10209028" cy="492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53 State agencies that administer SNAP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State or local governments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Agencies providing health or welfare services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Indian Tribal Organizations (ITOs)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Public health or educational entities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Private non-profit entities</a:t>
            </a:r>
          </a:p>
          <a:p>
            <a:br>
              <a:rPr lang="en-US" altLang="en-US" sz="2600" b="1">
                <a:cs typeface="Times New Roman"/>
              </a:rPr>
            </a:br>
            <a:endParaRPr lang="en-US" altLang="en-US" sz="2600" b="1">
              <a:cs typeface="Times New Roman"/>
            </a:endParaRPr>
          </a:p>
          <a:p>
            <a:r>
              <a:rPr lang="en-US" altLang="en-US" sz="2600" b="1">
                <a:cs typeface="Times New Roman"/>
              </a:rPr>
              <a:t>Note: </a:t>
            </a:r>
            <a:r>
              <a:rPr lang="en-US" altLang="en-US" sz="2600">
                <a:cs typeface="Times New Roman"/>
              </a:rPr>
              <a:t>Entities that received a PTIG award in FY24 or FY25 are ineligible to apply.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B4B28-237B-41BB-7E62-AD54C4FDD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02CA5E8-7F28-6364-733B-65C47042B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3600">
                <a:solidFill>
                  <a:schemeClr val="accent1"/>
                </a:solidFill>
              </a:rPr>
              <a:t>Reporting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1E78B-F14D-5335-3B6F-FA3D902CC2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23975" y="1636713"/>
            <a:ext cx="10258425" cy="43402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An example FNS-908 form is in Appendix C of the RFA for reference</a:t>
            </a:r>
            <a:br>
              <a:rPr lang="en-US" sz="2400">
                <a:ea typeface="+mn-lt"/>
                <a:cs typeface="+mn-lt"/>
              </a:rPr>
            </a:br>
            <a:endParaRPr lang="en-US" sz="2400">
              <a:ea typeface="+mn-lt"/>
              <a:cs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Training on the form will be provided to grantees after the PTIG grants are awarded</a:t>
            </a:r>
            <a:br>
              <a:rPr lang="en-US" sz="2400">
                <a:ea typeface="+mn-lt"/>
                <a:cs typeface="+mn-lt"/>
              </a:rPr>
            </a:br>
            <a:endParaRPr lang="en-US" sz="2400">
              <a:ea typeface="+mn-lt"/>
              <a:cs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Progress AND financial reports due on a quarterly basis</a:t>
            </a:r>
          </a:p>
        </p:txBody>
      </p:sp>
    </p:spTree>
    <p:extLst>
      <p:ext uri="{BB962C8B-B14F-4D97-AF65-F5344CB8AC3E}">
        <p14:creationId xmlns:p14="http://schemas.microsoft.com/office/powerpoint/2010/main" val="263885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47511-057C-94B5-6BBF-9F2885F5C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F25B7E-0EEC-1CF2-340F-1490ED304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3600">
                <a:solidFill>
                  <a:schemeClr val="accent1"/>
                </a:solidFill>
              </a:rPr>
              <a:t>Quick Reference Links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7604D6-E7F3-1560-53D4-BB9CF6360B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11275" y="1662113"/>
            <a:ext cx="9839325" cy="48422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>
                <a:cs typeface="Times New Roman"/>
              </a:rPr>
              <a:t>PTIG Landing Page: </a:t>
            </a:r>
            <a:r>
              <a:rPr lang="en-US" altLang="en-US" sz="3200" dirty="0">
                <a:solidFill>
                  <a:srgbClr val="268140"/>
                </a:solidFill>
                <a:cs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fns.usda.gov/snap/ptig</a:t>
            </a:r>
            <a:r>
              <a:rPr lang="en-US" altLang="en-US" sz="3200" dirty="0">
                <a:solidFill>
                  <a:srgbClr val="268140"/>
                </a:solidFill>
                <a:cs typeface="Times New Roman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>
                <a:cs typeface="Times New Roman"/>
              </a:rPr>
              <a:t>Submit your completed application to </a:t>
            </a:r>
            <a:r>
              <a:rPr lang="en-US" sz="3200" u="sng" dirty="0">
                <a:solidFill>
                  <a:srgbClr val="268140"/>
                </a:solidFill>
                <a:cs typeface="Times New Roman"/>
                <a:hlinkClick r:id="rId4"/>
              </a:rPr>
              <a:t>Grants.gov</a:t>
            </a:r>
            <a:r>
              <a:rPr lang="en-US" altLang="en-US" sz="3200" dirty="0">
                <a:solidFill>
                  <a:schemeClr val="accent4">
                    <a:lumMod val="75000"/>
                  </a:schemeClr>
                </a:solidFill>
                <a:cs typeface="Times New Roman"/>
              </a:rPr>
              <a:t> </a:t>
            </a:r>
            <a:r>
              <a:rPr lang="en-US" altLang="en-US" sz="3200" dirty="0">
                <a:cs typeface="Times New Roman"/>
              </a:rPr>
              <a:t>by June 29, 2026, 11:59 pm EDT.</a:t>
            </a:r>
          </a:p>
        </p:txBody>
      </p:sp>
    </p:spTree>
    <p:extLst>
      <p:ext uri="{BB962C8B-B14F-4D97-AF65-F5344CB8AC3E}">
        <p14:creationId xmlns:p14="http://schemas.microsoft.com/office/powerpoint/2010/main" val="247656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F0746-AF67-0A5D-E014-02281ED6A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BB6EDC-A73D-E85E-D755-6B0EF29A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/>
              <a:t>Questions? </a:t>
            </a:r>
            <a:endParaRPr lang="en-US" sz="48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1E7001-0270-D761-E192-D9859FB1B7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18197" y="1371600"/>
            <a:ext cx="5550025" cy="2545469"/>
          </a:xfrm>
        </p:spPr>
        <p:txBody>
          <a:bodyPr/>
          <a:lstStyle/>
          <a:p>
            <a:r>
              <a:rPr lang="en-US" sz="2800" b="1">
                <a:solidFill>
                  <a:schemeClr val="bg1"/>
                </a:solidFill>
                <a:latin typeface="+mn-lt"/>
              </a:rPr>
              <a:t>Key Contacts</a:t>
            </a:r>
            <a:br>
              <a:rPr lang="en-US" sz="2800">
                <a:solidFill>
                  <a:schemeClr val="bg1"/>
                </a:solidFill>
                <a:latin typeface="+mn-lt"/>
              </a:rPr>
            </a:br>
            <a:br>
              <a:rPr lang="en-US" sz="2800">
                <a:solidFill>
                  <a:schemeClr val="bg1"/>
                </a:solidFill>
                <a:latin typeface="+mn-lt"/>
              </a:rPr>
            </a:br>
            <a:r>
              <a:rPr lang="en-US" sz="2800">
                <a:solidFill>
                  <a:schemeClr val="bg1"/>
                </a:solidFill>
                <a:latin typeface="+mn-lt"/>
              </a:rPr>
              <a:t>Dawn Addison – Grants Officer</a:t>
            </a:r>
          </a:p>
          <a:p>
            <a:br>
              <a:rPr lang="en-US" sz="2800">
                <a:solidFill>
                  <a:schemeClr val="bg1"/>
                </a:solidFill>
                <a:latin typeface="+mn-lt"/>
              </a:rPr>
            </a:br>
            <a:r>
              <a:rPr lang="en-US" sz="2800" u="sng">
                <a:solidFill>
                  <a:schemeClr val="bg1"/>
                </a:solidFill>
                <a:latin typeface="+mn-lt"/>
              </a:rPr>
              <a:t>Dawn.Addison@usda.gov</a:t>
            </a:r>
          </a:p>
          <a:p>
            <a:endParaRPr lang="en-US" sz="2800">
              <a:solidFill>
                <a:schemeClr val="bg1"/>
              </a:solidFill>
              <a:latin typeface="+mn-lt"/>
            </a:endParaRPr>
          </a:p>
          <a:p>
            <a:r>
              <a:rPr lang="en-US" sz="2800">
                <a:solidFill>
                  <a:schemeClr val="bg1"/>
                </a:solidFill>
                <a:latin typeface="+mn-lt"/>
              </a:rPr>
              <a:t>PTIG Inbox</a:t>
            </a:r>
          </a:p>
          <a:p>
            <a:br>
              <a:rPr lang="en-US" sz="2800">
                <a:solidFill>
                  <a:schemeClr val="bg1"/>
                </a:solidFill>
                <a:latin typeface="+mn-lt"/>
              </a:rPr>
            </a:br>
            <a:r>
              <a:rPr lang="en-US" sz="2800" u="sng">
                <a:solidFill>
                  <a:schemeClr val="bg1"/>
                </a:solidFill>
                <a:latin typeface="+mn-lt"/>
              </a:rPr>
              <a:t>SM.fn.SNAP-PDB-PTIG@usda.gov</a:t>
            </a:r>
          </a:p>
          <a:p>
            <a:endParaRPr lang="en-US" sz="28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866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Award Information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1309688" y="1520031"/>
            <a:ext cx="10065448" cy="47537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>
                <a:cs typeface="Times New Roman"/>
              </a:rPr>
              <a:t>Up to $5 million in FY 2026</a:t>
            </a:r>
            <a:endParaRPr lang="en-US" sz="300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>
                <a:cs typeface="Times New Roman"/>
              </a:rPr>
              <a:t>Grants awarded through competitive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>
                <a:cs typeface="Times New Roman"/>
              </a:rPr>
              <a:t>No cost sharing or matching required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Anticipated number of awards: Up to 12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Anticipated funding per award: $20,000 – $2,000,000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Anticipated grant project period: September 2026 through September 2029</a:t>
            </a:r>
            <a:endParaRPr lang="en-US" altLang="en-US" sz="300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7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>
                <a:solidFill>
                  <a:schemeClr val="accent1"/>
                </a:solidFill>
              </a:rPr>
              <a:t>Funding Restrictions 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4294967295"/>
          </p:nvPr>
        </p:nvSpPr>
        <p:spPr>
          <a:xfrm>
            <a:off x="1308100" y="1412316"/>
            <a:ext cx="9609836" cy="47598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No pre-award costs</a:t>
            </a:r>
            <a:endParaRPr lang="en-US" sz="3000"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New projects only</a:t>
            </a:r>
            <a:endParaRPr lang="en-US" sz="30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No waiving SNAP regulations</a:t>
            </a:r>
            <a:endParaRPr lang="en-US" altLang="en-US" sz="300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Funds are for SNAP’s share of project costs only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cs typeface="Times New Roman"/>
              </a:rPr>
              <a:t>No more than 25% of grant funds are for outreach activities</a:t>
            </a:r>
          </a:p>
          <a:p>
            <a:pPr marL="318770" indent="-318770"/>
            <a:endParaRPr lang="en-US" altLang="en-US" sz="3000">
              <a:cs typeface="Times New Roman"/>
            </a:endParaRPr>
          </a:p>
          <a:p>
            <a:pPr marL="318770" indent="-318770"/>
            <a:endParaRPr lang="en-US" altLang="en-US" sz="3000"/>
          </a:p>
          <a:p>
            <a:pPr marL="318770" indent="-318770"/>
            <a:endParaRPr lang="en-US" altLang="en-US" sz="3000"/>
          </a:p>
        </p:txBody>
      </p:sp>
    </p:spTree>
    <p:extLst>
      <p:ext uri="{BB962C8B-B14F-4D97-AF65-F5344CB8AC3E}">
        <p14:creationId xmlns:p14="http://schemas.microsoft.com/office/powerpoint/2010/main" val="88857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Key Dates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type="body" sz="quarter" idx="12"/>
          </p:nvPr>
        </p:nvSpPr>
        <p:spPr>
          <a:xfrm>
            <a:off x="5509845" y="966054"/>
            <a:ext cx="6435969" cy="492674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chemeClr val="tx1"/>
                </a:solidFill>
                <a:latin typeface="+mn-lt"/>
                <a:cs typeface="Times New Roman"/>
              </a:rPr>
              <a:t>Application due:  June 29, 2026, by 11:59 pm EDT on </a:t>
            </a:r>
            <a:r>
              <a:rPr lang="en-US" altLang="en-US" sz="3000">
                <a:solidFill>
                  <a:schemeClr val="tx1"/>
                </a:solidFill>
                <a:latin typeface="+mn-lt"/>
                <a:cs typeface="Times New Roman"/>
                <a:hlinkClick r:id="rId3"/>
              </a:rPr>
              <a:t>Grants.gov</a:t>
            </a:r>
            <a:endParaRPr lang="en-US" altLang="en-US" sz="3000">
              <a:solidFill>
                <a:schemeClr val="tx1"/>
              </a:solidFill>
              <a:latin typeface="+mn-lt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00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chemeClr val="tx1"/>
                </a:solidFill>
                <a:latin typeface="+mn-lt"/>
                <a:cs typeface="Times New Roman"/>
              </a:rPr>
              <a:t>Grant awards announcement:</a:t>
            </a:r>
            <a:br>
              <a:rPr lang="en-US" altLang="en-US" sz="3000">
                <a:solidFill>
                  <a:schemeClr val="tx1"/>
                </a:solidFill>
                <a:latin typeface="+mn-lt"/>
                <a:cs typeface="Times New Roman"/>
              </a:rPr>
            </a:br>
            <a:r>
              <a:rPr lang="en-US" altLang="en-US" sz="3000">
                <a:solidFill>
                  <a:schemeClr val="tx1"/>
                </a:solidFill>
                <a:latin typeface="+mn-lt"/>
                <a:cs typeface="Times New Roman"/>
              </a:rPr>
              <a:t>September 2026</a:t>
            </a:r>
            <a:endParaRPr lang="en-US" altLang="en-US" sz="300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00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chemeClr val="tx1"/>
                </a:solidFill>
                <a:latin typeface="+mn-lt"/>
                <a:cs typeface="Times New Roman"/>
              </a:rPr>
              <a:t>Project period: September 2026 through September 2029</a:t>
            </a:r>
            <a:endParaRPr lang="en-US" altLang="en-US" sz="300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BF599-4AAE-A7E3-A48D-2C1C07E96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25FFA0-634E-41F1-D749-2051C3A35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FY 2026</a:t>
            </a:r>
            <a:br>
              <a:rPr lang="en-US"/>
            </a:br>
            <a:r>
              <a:rPr lang="en-US"/>
              <a:t>Funding Objective Areas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1EFC71-C79D-3CF7-C566-D14D6BC195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44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ADA93-6DFC-D5E3-6E8F-9D9C3AA50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42937A9B-7D38-FB50-7376-519569707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>
                <a:solidFill>
                  <a:schemeClr val="accent1"/>
                </a:solidFill>
              </a:rPr>
              <a:t>FY 2026 PTIG Objective Areas</a:t>
            </a:r>
            <a:endParaRPr lang="en-US" altLang="en-US" sz="2000">
              <a:solidFill>
                <a:schemeClr val="accent1"/>
              </a:solidFill>
            </a:endParaRP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A9B4B26C-FEC4-22AF-05ED-FE32700FB88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95400" y="1412316"/>
            <a:ext cx="10282382" cy="50920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SzPct val="75000"/>
              <a:buFont typeface="+mj-lt"/>
              <a:buAutoNum type="arabicPeriod"/>
            </a:pPr>
            <a:r>
              <a:rPr lang="en-US" altLang="en-US" sz="2400">
                <a:cs typeface="Times New Roman"/>
              </a:rPr>
              <a:t>Modernize SNAP customer service and client communication to improve efficiency, transparency, and accuracy in application processing and eligibility determinations. </a:t>
            </a:r>
            <a:br>
              <a:rPr lang="en-US" altLang="en-US" sz="2400">
                <a:cs typeface="Times New Roman"/>
              </a:rPr>
            </a:br>
            <a:endParaRPr lang="en-US" altLang="en-US" sz="2400">
              <a:cs typeface="Times New Roman"/>
            </a:endParaRPr>
          </a:p>
          <a:p>
            <a:pPr marL="514350" indent="-514350">
              <a:buSzPct val="75000"/>
              <a:buFont typeface="+mj-lt"/>
              <a:buAutoNum type="arabicPeriod"/>
            </a:pPr>
            <a:r>
              <a:rPr lang="en-US" altLang="en-US" sz="2400">
                <a:cs typeface="Times New Roman"/>
              </a:rPr>
              <a:t>Improve administrative infrastructure and day-to-day SNAP operations in processing applications and determining eligibility. </a:t>
            </a:r>
            <a:br>
              <a:rPr lang="en-US" altLang="en-US" sz="2400">
                <a:cs typeface="Times New Roman"/>
              </a:rPr>
            </a:br>
            <a:endParaRPr lang="en-US" altLang="en-US" sz="2400">
              <a:cs typeface="Times New Roman"/>
            </a:endParaRPr>
          </a:p>
          <a:p>
            <a:pPr marL="514350" indent="-514350">
              <a:buSzPct val="75000"/>
              <a:buFont typeface="+mj-lt"/>
              <a:buAutoNum type="arabicPeriod"/>
            </a:pPr>
            <a:r>
              <a:rPr lang="en-US" altLang="en-US" sz="2400">
                <a:cs typeface="Times New Roman"/>
              </a:rPr>
              <a:t>Invest in technology and systems to coordinate application and eligibility determination processes, including verification practices, between SNAP and other Federal, State, and local assistance programs. </a:t>
            </a:r>
            <a:endParaRPr lang="en-US" sz="240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7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NS template">
  <a:themeElements>
    <a:clrScheme name="FNS ppt template colors">
      <a:dk1>
        <a:srgbClr val="3C3C3C"/>
      </a:dk1>
      <a:lt1>
        <a:srgbClr val="FFFFFF"/>
      </a:lt1>
      <a:dk2>
        <a:srgbClr val="0A5167"/>
      </a:dk2>
      <a:lt2>
        <a:srgbClr val="F0F0F0"/>
      </a:lt2>
      <a:accent1>
        <a:srgbClr val="045881"/>
      </a:accent1>
      <a:accent2>
        <a:srgbClr val="E7F6F8"/>
      </a:accent2>
      <a:accent3>
        <a:srgbClr val="268140"/>
      </a:accent3>
      <a:accent4>
        <a:srgbClr val="FAFAE1"/>
      </a:accent4>
      <a:accent5>
        <a:srgbClr val="005440"/>
      </a:accent5>
      <a:accent6>
        <a:srgbClr val="002D72"/>
      </a:accent6>
      <a:hlink>
        <a:srgbClr val="268140"/>
      </a:hlink>
      <a:folHlink>
        <a:srgbClr val="26814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C08DF8C4DB8C4ABC59658826403C99" ma:contentTypeVersion="13" ma:contentTypeDescription="Create a new document." ma:contentTypeScope="" ma:versionID="e8b40813e3fb7b39a21ae5938bb222c7">
  <xsd:schema xmlns:xsd="http://www.w3.org/2001/XMLSchema" xmlns:xs="http://www.w3.org/2001/XMLSchema" xmlns:p="http://schemas.microsoft.com/office/2006/metadata/properties" xmlns:ns2="5cfdac55-7971-453b-a6ce-45376d303a71" xmlns:ns3="c529779e-0a93-4ce9-a59f-03c8c8975a32" xmlns:ns4="e495801b-eeb4-4e27-b009-ee1979a0c8a8" targetNamespace="http://schemas.microsoft.com/office/2006/metadata/properties" ma:root="true" ma:fieldsID="af040ad6d04d563e60b32fa569b82716" ns2:_="" ns3:_="" ns4:_="">
    <xsd:import namespace="5cfdac55-7971-453b-a6ce-45376d303a71"/>
    <xsd:import namespace="c529779e-0a93-4ce9-a59f-03c8c8975a32"/>
    <xsd:import namespace="e495801b-eeb4-4e27-b009-ee1979a0c8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_dlc_DocId" minOccurs="0"/>
                <xsd:element ref="ns3:_dlc_DocIdUrl" minOccurs="0"/>
                <xsd:element ref="ns3:_dlc_DocIdPersistId" minOccurs="0"/>
                <xsd:element ref="ns4:SharedWithUsers" minOccurs="0"/>
                <xsd:element ref="ns4:SharedWithDetail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dac55-7971-453b-a6ce-45376d303a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29779e-0a93-4ce9-a59f-03c8c8975a32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95801b-eeb4-4e27-b009-ee1979a0c8a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D6F6CC36-8822-4DA4-99C7-3C44FE0088E4}">
  <ds:schemaRefs>
    <ds:schemaRef ds:uri="5cfdac55-7971-453b-a6ce-45376d303a71"/>
    <ds:schemaRef ds:uri="c529779e-0a93-4ce9-a59f-03c8c8975a32"/>
    <ds:schemaRef ds:uri="e495801b-eeb4-4e27-b009-ee1979a0c8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B7D2C2B-D047-42AA-AD29-1B56D7DE8E67}">
  <ds:schemaRefs>
    <ds:schemaRef ds:uri="http://purl.org/dc/terms/"/>
    <ds:schemaRef ds:uri="http://schemas.openxmlformats.org/package/2006/metadata/core-properties"/>
    <ds:schemaRef ds:uri="http://www.w3.org/XML/1998/namespace"/>
    <ds:schemaRef ds:uri="c529779e-0a93-4ce9-a59f-03c8c8975a32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e495801b-eeb4-4e27-b009-ee1979a0c8a8"/>
    <ds:schemaRef ds:uri="5cfdac55-7971-453b-a6ce-45376d303a71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B584CF-B218-4631-98B5-C8CF1ED696A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6DB7B35-61B3-48F8-AFD1-62FC69EC44B5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ed5b36e7-01ee-4ebc-867e-e03cfa0d4697}" enabled="0" method="" siteId="{ed5b36e7-01ee-4ebc-867e-e03cfa0d469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2646</Words>
  <Application>Microsoft Office PowerPoint</Application>
  <PresentationFormat>Widescreen</PresentationFormat>
  <Paragraphs>324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Arial</vt:lpstr>
      <vt:lpstr>Calibri</vt:lpstr>
      <vt:lpstr>Courier New</vt:lpstr>
      <vt:lpstr>Figtree</vt:lpstr>
      <vt:lpstr>Poppins</vt:lpstr>
      <vt:lpstr>Source Sans Pro</vt:lpstr>
      <vt:lpstr>Symbol</vt:lpstr>
      <vt:lpstr>Times New Roman</vt:lpstr>
      <vt:lpstr>Wingdings</vt:lpstr>
      <vt:lpstr>FNS template</vt:lpstr>
      <vt:lpstr>FY 2026 SNAP  Process and Technology Improvement Grants (PTIGs)</vt:lpstr>
      <vt:lpstr>Webinar Agenda</vt:lpstr>
      <vt:lpstr>FY 2026 PTIG Purpose</vt:lpstr>
      <vt:lpstr>Eligible Entities</vt:lpstr>
      <vt:lpstr>Award Information</vt:lpstr>
      <vt:lpstr>Funding Restrictions </vt:lpstr>
      <vt:lpstr>Key Dates</vt:lpstr>
      <vt:lpstr>FY 2026 Funding Objective Areas</vt:lpstr>
      <vt:lpstr>FY 2026 PTIG Objective Areas</vt:lpstr>
      <vt:lpstr>Objective One: Modernize SNAP customer service and client communication.</vt:lpstr>
      <vt:lpstr>Objective Two: Improve administrative infrastructure and day-to-day SNAP operations.</vt:lpstr>
      <vt:lpstr>Objective Three: Invest in technology and systems to coordinate application and eligibility determination processes.</vt:lpstr>
      <vt:lpstr>Bonus Points</vt:lpstr>
      <vt:lpstr>Recap</vt:lpstr>
      <vt:lpstr>Advanced Automation</vt:lpstr>
      <vt:lpstr>Advanced Automation Examples</vt:lpstr>
      <vt:lpstr>Advanced Automation Information</vt:lpstr>
      <vt:lpstr>Advanced Automation Resources</vt:lpstr>
      <vt:lpstr>Review Criteria</vt:lpstr>
      <vt:lpstr>Review Criteria Elements</vt:lpstr>
      <vt:lpstr>Review Criteria:  Project Design</vt:lpstr>
      <vt:lpstr>Special Instructions: Letter of Commitment</vt:lpstr>
      <vt:lpstr>Special Instructions:  Letter of Endorsement</vt:lpstr>
      <vt:lpstr>Review Criteria:  Impact &amp; Evaluation </vt:lpstr>
      <vt:lpstr>Review Criteria:  Impact &amp; Evaluation cont.</vt:lpstr>
      <vt:lpstr>Review Criteria:  Activities tracker</vt:lpstr>
      <vt:lpstr>Review Criteria:  Budget Appropriateness and Economic Efficiency </vt:lpstr>
      <vt:lpstr>Review Criteria:  Budget Appropriateness and Economic Efficiency cont. </vt:lpstr>
      <vt:lpstr>Review Criteria:  Budget Appropriateness and Economic Efficiency cont. 2 </vt:lpstr>
      <vt:lpstr>Review Criteria:  Budget Checklist</vt:lpstr>
      <vt:lpstr>Review Criteria:  Organizational Experience, Staff Capability and Management </vt:lpstr>
      <vt:lpstr>Review Criteria:  Organizational Experience, Staff Capability and Management cont.</vt:lpstr>
      <vt:lpstr>Application Submission</vt:lpstr>
      <vt:lpstr>Pre-Application Requirements</vt:lpstr>
      <vt:lpstr>Pre-Application Requirements cont.</vt:lpstr>
      <vt:lpstr>Grants.gov Information</vt:lpstr>
      <vt:lpstr>Grants.gov Required Forms</vt:lpstr>
      <vt:lpstr>Grants.gov Help</vt:lpstr>
      <vt:lpstr>Additional Information</vt:lpstr>
      <vt:lpstr>Reporting Requirements</vt:lpstr>
      <vt:lpstr>Quick Reference Links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M. Zawislanski</dc:creator>
  <cp:lastModifiedBy>SNAP-PDD</cp:lastModifiedBy>
  <cp:revision>7</cp:revision>
  <cp:lastPrinted>2023-02-24T15:25:33Z</cp:lastPrinted>
  <dcterms:created xsi:type="dcterms:W3CDTF">2021-04-29T16:20:11Z</dcterms:created>
  <dcterms:modified xsi:type="dcterms:W3CDTF">2026-06-23T12:17:13Z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2021-04-27T00:00:00Z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2021-04-29T00:00:00Z</vt:filetime>
  </property>
  <property fmtid="{D5CDD505-2E9C-101B-9397-08002B2CF9AE}" pid="5" name="ContentTypeId">
    <vt:lpwstr>0x01010033C08DF8C4DB8C4ABC59658826403C99</vt:lpwstr>
  </property>
  <property fmtid="{D5CDD505-2E9C-101B-9397-08002B2CF9AE}" pid="6" name="MediaServiceImageTags">
    <vt:lpwstr/>
  </property>
</Properties>
</file>