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662" r:id="rId5"/>
    <p:sldMasterId id="2147483670" r:id="rId6"/>
    <p:sldMasterId id="2147483678" r:id="rId7"/>
    <p:sldMasterId id="2147483672" r:id="rId8"/>
    <p:sldMasterId id="2147483674" r:id="rId9"/>
    <p:sldMasterId id="2147483676" r:id="rId10"/>
    <p:sldMasterId id="2147483682" r:id="rId11"/>
  </p:sldMasterIdLst>
  <p:notesMasterIdLst>
    <p:notesMasterId r:id="rId46"/>
  </p:notesMasterIdLst>
  <p:handoutMasterIdLst>
    <p:handoutMasterId r:id="rId47"/>
  </p:handoutMasterIdLst>
  <p:sldIdLst>
    <p:sldId id="304" r:id="rId12"/>
    <p:sldId id="261" r:id="rId13"/>
    <p:sldId id="305" r:id="rId14"/>
    <p:sldId id="257" r:id="rId15"/>
    <p:sldId id="279" r:id="rId16"/>
    <p:sldId id="295" r:id="rId17"/>
    <p:sldId id="264" r:id="rId18"/>
    <p:sldId id="311" r:id="rId19"/>
    <p:sldId id="296" r:id="rId20"/>
    <p:sldId id="266" r:id="rId21"/>
    <p:sldId id="312" r:id="rId22"/>
    <p:sldId id="302" r:id="rId23"/>
    <p:sldId id="318" r:id="rId24"/>
    <p:sldId id="319" r:id="rId25"/>
    <p:sldId id="320" r:id="rId26"/>
    <p:sldId id="268" r:id="rId27"/>
    <p:sldId id="314" r:id="rId28"/>
    <p:sldId id="269" r:id="rId29"/>
    <p:sldId id="284" r:id="rId30"/>
    <p:sldId id="317" r:id="rId31"/>
    <p:sldId id="291" r:id="rId32"/>
    <p:sldId id="286" r:id="rId33"/>
    <p:sldId id="315" r:id="rId34"/>
    <p:sldId id="289" r:id="rId35"/>
    <p:sldId id="290" r:id="rId36"/>
    <p:sldId id="287" r:id="rId37"/>
    <p:sldId id="316" r:id="rId38"/>
    <p:sldId id="292" r:id="rId39"/>
    <p:sldId id="275" r:id="rId40"/>
    <p:sldId id="1877" r:id="rId41"/>
    <p:sldId id="1878" r:id="rId42"/>
    <p:sldId id="310" r:id="rId43"/>
    <p:sldId id="259" r:id="rId44"/>
    <p:sldId id="260"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cia, Evelyn - FNS" initials="GE-F" lastIdx="24" clrIdx="0"/>
  <p:cmAuthor id="2" name="Wu, Tsun-Min &quot;Mimi&quot; - FNS" initials="WT&quot;-F" lastIdx="5" clrIdx="1"/>
  <p:cmAuthor id="3" name="Padovani, Kaylyn - FNS" initials="PK-F" lastIdx="28" clrIdx="2"/>
  <p:cmAuthor id="4" name="Patricia Linn" initials="PL"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D"/>
    <a:srgbClr val="0A2E6F"/>
    <a:srgbClr val="CCEFFC"/>
    <a:srgbClr val="A3E1F9"/>
    <a:srgbClr val="0B2D6F"/>
    <a:srgbClr val="FDB808"/>
    <a:srgbClr val="FDC26D"/>
    <a:srgbClr val="FF5F8F"/>
    <a:srgbClr val="7FD6F6"/>
    <a:srgbClr val="7405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137" autoAdjust="0"/>
  </p:normalViewPr>
  <p:slideViewPr>
    <p:cSldViewPr snapToGrid="0">
      <p:cViewPr varScale="1">
        <p:scale>
          <a:sx n="92" d="100"/>
          <a:sy n="92" d="100"/>
        </p:scale>
        <p:origin x="2190" y="84"/>
      </p:cViewPr>
      <p:guideLst>
        <p:guide orient="horz" pos="1620"/>
        <p:guide pos="2880"/>
      </p:guideLst>
    </p:cSldViewPr>
  </p:slideViewPr>
  <p:outlineViewPr>
    <p:cViewPr>
      <p:scale>
        <a:sx n="33" d="100"/>
        <a:sy n="33" d="100"/>
      </p:scale>
      <p:origin x="0" y="-715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C5539C-1963-8045-8012-28C72B4286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29E828-31A5-6E4D-A5A6-31650B275A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7D385-C535-6045-8C4F-8BA5F39695DA}" type="datetimeFigureOut">
              <a:rPr lang="en-US" smtClean="0"/>
              <a:t>10/4/2024</a:t>
            </a:fld>
            <a:endParaRPr lang="en-US"/>
          </a:p>
        </p:txBody>
      </p:sp>
      <p:sp>
        <p:nvSpPr>
          <p:cNvPr id="4" name="Footer Placeholder 3">
            <a:extLst>
              <a:ext uri="{FF2B5EF4-FFF2-40B4-BE49-F238E27FC236}">
                <a16:creationId xmlns:a16="http://schemas.microsoft.com/office/drawing/2014/main" id="{37314651-7C1C-654C-B55D-F0B34BEEE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0D5AA8-52E3-FF49-9A12-8CF5FB2F78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12CBA0-EC2B-7048-9CA7-000CBB4ECB52}" type="slidenum">
              <a:rPr lang="en-US" smtClean="0"/>
              <a:t>‹#›</a:t>
            </a:fld>
            <a:endParaRPr lang="en-US"/>
          </a:p>
        </p:txBody>
      </p:sp>
    </p:spTree>
    <p:extLst>
      <p:ext uri="{BB962C8B-B14F-4D97-AF65-F5344CB8AC3E}">
        <p14:creationId xmlns:p14="http://schemas.microsoft.com/office/powerpoint/2010/main" val="4319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58D1F-64A6-9F4F-9A89-22378524864A}"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2E9ED-D75D-DF40-B20F-46FB25F50A85}" type="slidenum">
              <a:rPr lang="en-US" smtClean="0"/>
              <a:t>‹#›</a:t>
            </a:fld>
            <a:endParaRPr lang="en-US"/>
          </a:p>
        </p:txBody>
      </p:sp>
    </p:spTree>
    <p:extLst>
      <p:ext uri="{BB962C8B-B14F-4D97-AF65-F5344CB8AC3E}">
        <p14:creationId xmlns:p14="http://schemas.microsoft.com/office/powerpoint/2010/main" val="166631323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noProof="0" dirty="0"/>
              <a:t>¡Hola a todos! Bienvenidos a la capacitación de hoy “Elija yogur con bajo contenido de azúcares añadidos en el Programa de Alimentos para el Cuidado de Niños y Adultos ”.  Durante esta capacitación, utilizaremos el acrónimo “CACFP” para referirnos a este Programa. </a:t>
            </a:r>
          </a:p>
        </p:txBody>
      </p:sp>
      <p:sp>
        <p:nvSpPr>
          <p:cNvPr id="4" name="Slide Number Placeholder 3"/>
          <p:cNvSpPr>
            <a:spLocks noGrp="1"/>
          </p:cNvSpPr>
          <p:nvPr>
            <p:ph type="sldNum" sz="quarter" idx="5"/>
          </p:nvPr>
        </p:nvSpPr>
        <p:spPr/>
        <p:txBody>
          <a:bodyPr/>
          <a:lstStyle/>
          <a:p>
            <a:fld id="{8A92E9ED-D75D-DF40-B20F-46FB25F50A85}" type="slidenum">
              <a:rPr lang="en-US" smtClean="0"/>
              <a:t>1</a:t>
            </a:fld>
            <a:endParaRPr lang="en-US"/>
          </a:p>
        </p:txBody>
      </p:sp>
    </p:spTree>
    <p:extLst>
      <p:ext uri="{BB962C8B-B14F-4D97-AF65-F5344CB8AC3E}">
        <p14:creationId xmlns:p14="http://schemas.microsoft.com/office/powerpoint/2010/main" val="2000640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Hagamos otra pregunta de práctica. </a:t>
            </a:r>
            <a:r>
              <a:rPr lang="es-ES" sz="1200" b="0" dirty="0">
                <a:solidFill>
                  <a:srgbClr val="0A2E6F"/>
                </a:solidFill>
              </a:rPr>
              <a:t>¿Cuánta cantidad de azúcares añadidos hay en una porción de este yogur?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Las opciones de respuesta son: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4 gramos, </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10 gramos, </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21 gramos, o </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40 gramos.</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sz="1200" dirty="0"/>
          </a:p>
          <a:p>
            <a:r>
              <a:rPr lang="es-ES" sz="1200" dirty="0"/>
              <a:t>Recuerden, hagan clic en la opción que consideren correcta y luego en la palabra “</a:t>
            </a:r>
            <a:r>
              <a:rPr lang="es-ES" sz="1200" dirty="0" err="1"/>
              <a:t>Submit</a:t>
            </a:r>
            <a:r>
              <a:rPr lang="es-ES" sz="1200" dirty="0"/>
              <a:t>” para enviar su respuesta. Les daré 3 segundos para responder, 3, 2, 1. ¡Se acabó el tiempo!</a:t>
            </a:r>
          </a:p>
          <a:p>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¡Veamos los </a:t>
            </a:r>
            <a:r>
              <a:rPr lang="es-ES" sz="1200" dirty="0" err="1"/>
              <a:t>resulados</a:t>
            </a:r>
            <a:r>
              <a:rPr lang="es-ES" sz="1200" dirty="0"/>
              <a:t>!</a:t>
            </a:r>
            <a:endParaRPr lang="en-US" sz="1200" dirty="0"/>
          </a:p>
          <a:p>
            <a:endParaRPr lang="es-ES" sz="1200" dirty="0"/>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10</a:t>
            </a:fld>
            <a:endParaRPr lang="en-US"/>
          </a:p>
        </p:txBody>
      </p:sp>
    </p:spTree>
    <p:extLst>
      <p:ext uri="{BB962C8B-B14F-4D97-AF65-F5344CB8AC3E}">
        <p14:creationId xmlns:p14="http://schemas.microsoft.com/office/powerpoint/2010/main" val="3512412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¡Buen trabajo! La respuesta correcta es 10 gramos de azúcares añadidos en una porción de este yogur.</a:t>
            </a:r>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11</a:t>
            </a:fld>
            <a:endParaRPr lang="en-US"/>
          </a:p>
        </p:txBody>
      </p:sp>
    </p:spTree>
    <p:extLst>
      <p:ext uri="{BB962C8B-B14F-4D97-AF65-F5344CB8AC3E}">
        <p14:creationId xmlns:p14="http://schemas.microsoft.com/office/powerpoint/2010/main" val="11990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23" rtl="0" eaLnBrk="1" fontAlgn="auto" latinLnBrk="0" hangingPunct="1">
              <a:lnSpc>
                <a:spcPct val="100000"/>
              </a:lnSpc>
              <a:spcBef>
                <a:spcPts val="0"/>
              </a:spcBef>
              <a:spcAft>
                <a:spcPts val="0"/>
              </a:spcAft>
              <a:buClrTx/>
              <a:buSzTx/>
              <a:buFontTx/>
              <a:buNone/>
              <a:tabLst/>
              <a:defRPr/>
            </a:pPr>
            <a:r>
              <a:rPr lang="es-ES" sz="1200" dirty="0"/>
              <a:t>Ahora, tome el tamaño de la porción del yogur</a:t>
            </a:r>
            <a:r>
              <a:rPr lang="es-ES" sz="1200" baseline="0" dirty="0"/>
              <a:t> </a:t>
            </a:r>
            <a:r>
              <a:rPr lang="es-ES" sz="1200" dirty="0"/>
              <a:t>y vea a qué línea pertenece en la tabla que se muestra en la pantalla. Aquí puede ver que los tamaños de las porciones en la tabla se enumeran en onzas, y la parte de arriba de esa columna está marcada con un círculo azul.</a:t>
            </a:r>
          </a:p>
          <a:p>
            <a:pPr defTabSz="931723">
              <a:defRPr/>
            </a:pPr>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12</a:t>
            </a:fld>
            <a:endParaRPr lang="en-US"/>
          </a:p>
        </p:txBody>
      </p:sp>
    </p:spTree>
    <p:extLst>
      <p:ext uri="{BB962C8B-B14F-4D97-AF65-F5344CB8AC3E}">
        <p14:creationId xmlns:p14="http://schemas.microsoft.com/office/powerpoint/2010/main" val="1387067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s-ES" sz="1200" dirty="0"/>
              <a:t>Esta tabla también enumera los tamaños de las porciones en gramos, y lo puede ver marcado dentro del cuadrado rojo en la parte de arriba de esa columna. Puede usar la columna de onzas O la columna de gramos en este paso. No necesita usar ambos. </a:t>
            </a:r>
          </a:p>
          <a:p>
            <a:pPr defTabSz="931723">
              <a:defRPr/>
            </a:pPr>
            <a:endParaRPr lang="es-ES" sz="1200" dirty="0"/>
          </a:p>
          <a:p>
            <a:pPr defTabSz="931723">
              <a:defRPr/>
            </a:pPr>
            <a:r>
              <a:rPr lang="es-ES" sz="1200" dirty="0"/>
              <a:t>Los tamaños de porción en esta tabla muestran los tamaños de porciones más comunes para el yogur. </a:t>
            </a:r>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13</a:t>
            </a:fld>
            <a:endParaRPr lang="en-US"/>
          </a:p>
        </p:txBody>
      </p:sp>
    </p:spTree>
    <p:extLst>
      <p:ext uri="{BB962C8B-B14F-4D97-AF65-F5344CB8AC3E}">
        <p14:creationId xmlns:p14="http://schemas.microsoft.com/office/powerpoint/2010/main" val="71932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Sabemos por el primer paso que el tamaño de la porción de este yogur es 6 oz, lo cual lo marcamos con un círculo aquí. Necesitaremos esto para el Paso 4.</a:t>
            </a:r>
          </a:p>
          <a:p>
            <a:pPr defTabSz="931723">
              <a:defRPr/>
            </a:pPr>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14</a:t>
            </a:fld>
            <a:endParaRPr lang="en-US"/>
          </a:p>
        </p:txBody>
      </p:sp>
    </p:spTree>
    <p:extLst>
      <p:ext uri="{BB962C8B-B14F-4D97-AF65-F5344CB8AC3E}">
        <p14:creationId xmlns:p14="http://schemas.microsoft.com/office/powerpoint/2010/main" val="2272357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s-ES" sz="1200" dirty="0"/>
              <a:t>El paso 4, que es último es mirar la cantidad de azúcares añadidos en la tabla que se encuentra al lado del tamaño de la porción. En este ejemplo, el tamaño de la porción del yogur es 6 onzas. Entonces, buscamos 6 onzas en la tabla, y luego miramos la cantidad de azúcares añadidos en la misma línea, bajo la columna de Azúcares añadidos. Para este yogur, este número es 12 gramos. </a:t>
            </a:r>
          </a:p>
          <a:p>
            <a:pPr defTabSz="931723">
              <a:defRPr/>
            </a:pPr>
            <a:endParaRPr lang="es-ES" sz="1200" dirty="0"/>
          </a:p>
          <a:p>
            <a:pPr defTabSz="931723">
              <a:defRPr/>
            </a:pPr>
            <a:r>
              <a:rPr lang="es-ES" sz="1200" dirty="0"/>
              <a:t>Esto significa que, si la cantidad de azúcares añadidos en estas 6 onzas de yogur es 12 gramos, o menos, ¡entonces el yogur cumple con el límite de azúcares añadidos! </a:t>
            </a:r>
          </a:p>
          <a:p>
            <a:pPr defTabSz="931723">
              <a:defRPr/>
            </a:pPr>
            <a:endParaRPr lang="es-ES" sz="1200" dirty="0"/>
          </a:p>
          <a:p>
            <a:pPr defTabSz="931723">
              <a:defRPr/>
            </a:pPr>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15</a:t>
            </a:fld>
            <a:endParaRPr lang="en-US"/>
          </a:p>
        </p:txBody>
      </p:sp>
    </p:spTree>
    <p:extLst>
      <p:ext uri="{BB962C8B-B14F-4D97-AF65-F5344CB8AC3E}">
        <p14:creationId xmlns:p14="http://schemas.microsoft.com/office/powerpoint/2010/main" val="4140589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Hagamos otra pregunta de práctica. Pero antes, recuerde que en el paso 2 y en la etiqueta en la pantalla, que este yogur contiene 10 gramos de azúcares añadidos, y la cantidad máxima de azúcares añadidos que puede tener este yogur es 12 gramos.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b="0" dirty="0">
                <a:solidFill>
                  <a:srgbClr val="0A2E6F"/>
                </a:solidFill>
              </a:rPr>
              <a:t>¿Este yogur cumple con el límite de azúcares añadidos?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b="0" dirty="0">
              <a:solidFill>
                <a:srgbClr val="0A2E6F"/>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b="0" dirty="0">
                <a:solidFill>
                  <a:srgbClr val="0A2E6F"/>
                </a:solidFill>
              </a:rPr>
              <a:t>En la encuesta,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Haga clic en “Sí” si cree que el yogur sí cumple con el límite de azúcares añadidos para yogures en el CACFP.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Haga clic en “No” si cree que el yogur no cumple con el límite de azúcares añadidos para yogures en el CACFP.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Recuerden, hacer clic en la palabra “</a:t>
            </a:r>
            <a:r>
              <a:rPr lang="es-ES" sz="1200" dirty="0" err="1"/>
              <a:t>Submit</a:t>
            </a:r>
            <a:r>
              <a:rPr lang="es-ES" sz="1200" dirty="0"/>
              <a:t>” para enviar su respuesta. Les daré 3 segundos para responder, 3, 2, 1. ¡Se acabó el tiempo!</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¡Veamos los resultados!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16</a:t>
            </a:fld>
            <a:endParaRPr lang="en-US"/>
          </a:p>
        </p:txBody>
      </p:sp>
    </p:spTree>
    <p:extLst>
      <p:ext uri="{BB962C8B-B14F-4D97-AF65-F5344CB8AC3E}">
        <p14:creationId xmlns:p14="http://schemas.microsoft.com/office/powerpoint/2010/main" val="2517582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sz="1200" dirty="0"/>
          </a:p>
          <a:p>
            <a:r>
              <a:rPr lang="es-ES" sz="1200" dirty="0"/>
              <a:t>¡Buen trabajo a todos! La respuesta es Sí, este yogurt cumple con el límite de azúcares añadidos para yogures en el CACFP.</a:t>
            </a:r>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17</a:t>
            </a:fld>
            <a:endParaRPr lang="en-US"/>
          </a:p>
        </p:txBody>
      </p:sp>
    </p:spTree>
    <p:extLst>
      <p:ext uri="{BB962C8B-B14F-4D97-AF65-F5344CB8AC3E}">
        <p14:creationId xmlns:p14="http://schemas.microsoft.com/office/powerpoint/2010/main" val="2594003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Como puede ver en la tabla, la cantidad máxima de azúcares añadidos permitida en 6 onzas de yogur es 12 gramos. Debido a que este yogurt solo tiene 10 gramos de azúcares añadidos en una porción de 6 onzas, está por debajo del límite de 12 gramos de azúcares añadidos. Por lo tanto, cumple con el límite de azúcares añadidos para un yogur en el CACFP.</a:t>
            </a:r>
          </a:p>
          <a:p>
            <a:br>
              <a:rPr lang="en-US" sz="1200" kern="1200" dirty="0">
                <a:solidFill>
                  <a:schemeClr val="tx1"/>
                </a:solidFill>
                <a:effectLst/>
              </a:rPr>
            </a:br>
            <a:endParaRPr lang="en-US" sz="1200" kern="1200" dirty="0">
              <a:solidFill>
                <a:schemeClr val="tx1"/>
              </a:solidFill>
              <a:effectLst/>
            </a:endParaRPr>
          </a:p>
        </p:txBody>
      </p:sp>
      <p:sp>
        <p:nvSpPr>
          <p:cNvPr id="4" name="Slide Number Placeholder 3"/>
          <p:cNvSpPr>
            <a:spLocks noGrp="1"/>
          </p:cNvSpPr>
          <p:nvPr>
            <p:ph type="sldNum" sz="quarter" idx="5"/>
          </p:nvPr>
        </p:nvSpPr>
        <p:spPr/>
        <p:txBody>
          <a:bodyPr/>
          <a:lstStyle/>
          <a:p>
            <a:fld id="{8A92E9ED-D75D-DF40-B20F-46FB25F50A85}" type="slidenum">
              <a:rPr lang="en-US" smtClean="0"/>
              <a:t>18</a:t>
            </a:fld>
            <a:endParaRPr lang="en-US"/>
          </a:p>
        </p:txBody>
      </p:sp>
    </p:spTree>
    <p:extLst>
      <p:ext uri="{BB962C8B-B14F-4D97-AF65-F5344CB8AC3E}">
        <p14:creationId xmlns:p14="http://schemas.microsoft.com/office/powerpoint/2010/main" val="803626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dirty="0"/>
              <a:t>Esta respuesta también la encontrará en la parte posterior de la hoja de capacitación cuando la publiquemos.</a:t>
            </a:r>
          </a:p>
          <a:p>
            <a:endParaRPr lang="es-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19</a:t>
            </a:fld>
            <a:endParaRPr lang="en-US"/>
          </a:p>
        </p:txBody>
      </p:sp>
    </p:spTree>
    <p:extLst>
      <p:ext uri="{BB962C8B-B14F-4D97-AF65-F5344CB8AC3E}">
        <p14:creationId xmlns:p14="http://schemas.microsoft.com/office/powerpoint/2010/main" val="299318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altLang="en-US" sz="1200" noProof="0" dirty="0" err="1">
                <a:cs typeface="Arial" pitchFamily="34" charset="0"/>
              </a:rPr>
              <a:t>Team</a:t>
            </a:r>
            <a:r>
              <a:rPr lang="es-US" altLang="en-US" sz="1200" noProof="0" dirty="0">
                <a:cs typeface="Arial" pitchFamily="34" charset="0"/>
              </a:rPr>
              <a:t> Nutrition es una iniciativa del</a:t>
            </a:r>
            <a:r>
              <a:rPr lang="es-US" altLang="en-US" sz="1200" baseline="0" noProof="0" dirty="0">
                <a:cs typeface="Arial" pitchFamily="34" charset="0"/>
              </a:rPr>
              <a:t> Servicio de Alimentos y Nutrición del USDA que apoya los Programas de Nutrición Infantil a través de asistencia técnica y capacitación para aquellos que preparan y sirven comidas, proveyendo recursos de educación nutricional para niños y desarrollando apoyo para un ambiente saludable en la escuela y en el lugar de cuidado infantil. </a:t>
            </a:r>
            <a:endParaRPr lang="es-US" altLang="en-US" sz="1200" noProof="0" dirty="0">
              <a:cs typeface="Arial" pitchFamily="34" charset="0"/>
            </a:endParaRPr>
          </a:p>
          <a:p>
            <a:endParaRPr lang="es-US" altLang="en-US" sz="1200" noProof="0" dirty="0">
              <a:cs typeface="Arial" pitchFamily="34" charset="0"/>
            </a:endParaRPr>
          </a:p>
          <a:p>
            <a:endParaRPr lang="es-US" sz="120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A92E9ED-D75D-DF40-B20F-46FB25F50A85}" type="slidenum">
              <a:rPr lang="en-US" smtClean="0"/>
              <a:t>2</a:t>
            </a:fld>
            <a:endParaRPr lang="en-US"/>
          </a:p>
        </p:txBody>
      </p:sp>
    </p:spTree>
    <p:extLst>
      <p:ext uri="{BB962C8B-B14F-4D97-AF65-F5344CB8AC3E}">
        <p14:creationId xmlns:p14="http://schemas.microsoft.com/office/powerpoint/2010/main" val="302652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El reverso de la hoja también tiene una lista más extensa de tamaños de porciones. En la parte inferior, también puede escribir la marca y el tipo de yogur que ha encontrado que cumple con el límite de azúcares añadidos y que le gustaría servir.</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20</a:t>
            </a:fld>
            <a:endParaRPr lang="en-US"/>
          </a:p>
        </p:txBody>
      </p:sp>
    </p:spTree>
    <p:extLst>
      <p:ext uri="{BB962C8B-B14F-4D97-AF65-F5344CB8AC3E}">
        <p14:creationId xmlns:p14="http://schemas.microsoft.com/office/powerpoint/2010/main" val="2958337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Todos han hecho un gran trabajo y quiero darles más tiempo para practicar con otro ejemplo.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Aquí puede ver la etiqueta de información nutricional de un yogur al que llamamos “Marca A Yogur de Fresa".  Mire la etiqueta de información nutricional y use la tabla en la pantalla para decidir si el yogur cumple con el límite de azúcares añadidos.</a:t>
            </a:r>
          </a:p>
          <a:p>
            <a:endParaRPr lang="es-ES" sz="1200" b="1" baseline="0" noProof="0" dirty="0"/>
          </a:p>
          <a:p>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21</a:t>
            </a:fld>
            <a:endParaRPr lang="en-US"/>
          </a:p>
        </p:txBody>
      </p:sp>
    </p:spTree>
    <p:extLst>
      <p:ext uri="{BB962C8B-B14F-4D97-AF65-F5344CB8AC3E}">
        <p14:creationId xmlns:p14="http://schemas.microsoft.com/office/powerpoint/2010/main" val="152392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b="0" dirty="0">
                <a:solidFill>
                  <a:srgbClr val="0A2E6F"/>
                </a:solidFill>
              </a:rPr>
              <a:t>¿Este yogur cumple con el límite de azúcares añadidos?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b="0" dirty="0">
              <a:solidFill>
                <a:srgbClr val="0A2E6F"/>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b="0" dirty="0">
                <a:solidFill>
                  <a:srgbClr val="0A2E6F"/>
                </a:solidFill>
              </a:rPr>
              <a:t>En la encuesta que debe ver en su pantalla,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Haga clic en “Sí” si piensa que el yogur sí cumple con el límite de azúcares añadidos para yogures en el CACFP.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Haga clic en “No” si piensa que el yogur no cumple con los límites de azúcares añadidos para yogures en el CACFP.</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Recuerden, hacer clic en la palabra “</a:t>
            </a:r>
            <a:r>
              <a:rPr lang="es-ES" sz="1200" dirty="0" err="1"/>
              <a:t>Submit</a:t>
            </a:r>
            <a:r>
              <a:rPr lang="es-ES" sz="1200" dirty="0"/>
              <a:t>” para enviar su respuesta. Les daré 3 segundos para responder, 3, 2, 1. ¡Se acabó el tiempo!</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r>
              <a:rPr lang="es-ES" sz="1200" dirty="0"/>
              <a:t>¡Veamos sus respuestas!</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22</a:t>
            </a:fld>
            <a:endParaRPr lang="en-US"/>
          </a:p>
        </p:txBody>
      </p:sp>
    </p:spTree>
    <p:extLst>
      <p:ext uri="{BB962C8B-B14F-4D97-AF65-F5344CB8AC3E}">
        <p14:creationId xmlns:p14="http://schemas.microsoft.com/office/powerpoint/2010/main" val="3511595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Buen trabajo a todos. No, la Marca A de Yogur de Fresa no cumple con el límite de azúcares añadidos de 12 gramos de azúcares añadidos por cada 6 onzas.</a:t>
            </a:r>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23</a:t>
            </a:fld>
            <a:endParaRPr lang="en-US"/>
          </a:p>
        </p:txBody>
      </p:sp>
    </p:spTree>
    <p:extLst>
      <p:ext uri="{BB962C8B-B14F-4D97-AF65-F5344CB8AC3E}">
        <p14:creationId xmlns:p14="http://schemas.microsoft.com/office/powerpoint/2010/main" val="1348288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23" rtl="0" eaLnBrk="1" fontAlgn="auto" latinLnBrk="0" hangingPunct="1">
              <a:lnSpc>
                <a:spcPct val="100000"/>
              </a:lnSpc>
              <a:spcBef>
                <a:spcPts val="0"/>
              </a:spcBef>
              <a:spcAft>
                <a:spcPts val="0"/>
              </a:spcAft>
              <a:buClrTx/>
              <a:buSzTx/>
              <a:buFontTx/>
              <a:buNone/>
              <a:tabLst/>
              <a:defRPr/>
            </a:pPr>
            <a:r>
              <a:rPr lang="es-ES" sz="1200" dirty="0"/>
              <a:t>Para determinar si este yogur cumple con el límite de azúcares añadidos, observamos el tamaño de la porción en la etiqueta de información nutricional que es 6 onzas, como se muestra en el círculo azul. Luego observamos la línea de los "Azúcares añadidos" en la etiqueta de información nutricional para determinar la cantidad de azúcares añadidos que hay en una porción de este yogur, en este caso es 13 gramos. Esto se muestra con un rectángulo verde en la etiqueta de información nutricional. </a:t>
            </a:r>
          </a:p>
          <a:p>
            <a:pPr marL="0" marR="0" lvl="0" indent="0" algn="l" defTabSz="931723"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31723" rtl="0" eaLnBrk="1" fontAlgn="auto" latinLnBrk="0" hangingPunct="1">
              <a:lnSpc>
                <a:spcPct val="100000"/>
              </a:lnSpc>
              <a:spcBef>
                <a:spcPts val="0"/>
              </a:spcBef>
              <a:spcAft>
                <a:spcPts val="0"/>
              </a:spcAft>
              <a:buClrTx/>
              <a:buSzTx/>
              <a:buFontTx/>
              <a:buNone/>
              <a:tabLst/>
              <a:defRPr/>
            </a:pPr>
            <a:r>
              <a:rPr lang="es-ES" sz="1200" dirty="0"/>
              <a:t>Luego miramos la tabla para encontrar el tamaño de la porción de este yogur. La porción de este yogur es 6 onzas, por lo que la cantidad máxima de azúcares añadidos permitida es 12 gramos. Este yogur tiene 13 gramos de azúcares añadidos y 13 es más mayor que 12, entonces sabemos que este yogur no cumple con el límite de azúcares añadidos para yogur en el CACFP.</a:t>
            </a:r>
          </a:p>
          <a:p>
            <a:pPr defTabSz="931723">
              <a:defRPr/>
            </a:pPr>
            <a:endParaRPr lang="es-ES" sz="1200" baseline="0" noProof="0" dirty="0"/>
          </a:p>
        </p:txBody>
      </p:sp>
      <p:sp>
        <p:nvSpPr>
          <p:cNvPr id="4" name="Slide Number Placeholder 3"/>
          <p:cNvSpPr>
            <a:spLocks noGrp="1"/>
          </p:cNvSpPr>
          <p:nvPr>
            <p:ph type="sldNum" sz="quarter" idx="5"/>
          </p:nvPr>
        </p:nvSpPr>
        <p:spPr/>
        <p:txBody>
          <a:bodyPr/>
          <a:lstStyle/>
          <a:p>
            <a:fld id="{8A92E9ED-D75D-DF40-B20F-46FB25F50A85}" type="slidenum">
              <a:rPr lang="en-US" smtClean="0"/>
              <a:t>24</a:t>
            </a:fld>
            <a:endParaRPr lang="en-US"/>
          </a:p>
        </p:txBody>
      </p:sp>
    </p:spTree>
    <p:extLst>
      <p:ext uri="{BB962C8B-B14F-4D97-AF65-F5344CB8AC3E}">
        <p14:creationId xmlns:p14="http://schemas.microsoft.com/office/powerpoint/2010/main" val="112951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baseline="0" noProof="0" dirty="0"/>
              <a:t>Hagamos otro ejemplo. Ahora el tamaño de la porción está en gramos. </a:t>
            </a:r>
            <a:endParaRPr lang="en-US" sz="1200" b="0" dirty="0"/>
          </a:p>
          <a:p>
            <a:endParaRPr lang="en-US" sz="1200" b="0" dirty="0"/>
          </a:p>
          <a:p>
            <a:endParaRPr lang="en-US" sz="1200" b="0" dirty="0"/>
          </a:p>
        </p:txBody>
      </p:sp>
      <p:sp>
        <p:nvSpPr>
          <p:cNvPr id="4" name="Slide Number Placeholder 3"/>
          <p:cNvSpPr>
            <a:spLocks noGrp="1"/>
          </p:cNvSpPr>
          <p:nvPr>
            <p:ph type="sldNum" sz="quarter" idx="5"/>
          </p:nvPr>
        </p:nvSpPr>
        <p:spPr/>
        <p:txBody>
          <a:bodyPr/>
          <a:lstStyle/>
          <a:p>
            <a:fld id="{8A92E9ED-D75D-DF40-B20F-46FB25F50A85}" type="slidenum">
              <a:rPr lang="en-US" smtClean="0"/>
              <a:t>25</a:t>
            </a:fld>
            <a:endParaRPr lang="en-US"/>
          </a:p>
        </p:txBody>
      </p:sp>
    </p:spTree>
    <p:extLst>
      <p:ext uri="{BB962C8B-B14F-4D97-AF65-F5344CB8AC3E}">
        <p14:creationId xmlns:p14="http://schemas.microsoft.com/office/powerpoint/2010/main" val="3584113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0" rtl="0" eaLnBrk="1" fontAlgn="auto" latinLnBrk="0" hangingPunct="1">
              <a:lnSpc>
                <a:spcPct val="100000"/>
              </a:lnSpc>
              <a:spcBef>
                <a:spcPts val="0"/>
              </a:spcBef>
              <a:spcAft>
                <a:spcPts val="0"/>
              </a:spcAft>
              <a:buClrTx/>
              <a:buSzTx/>
              <a:buFontTx/>
              <a:buNone/>
              <a:tabLst/>
              <a:defRPr/>
            </a:pPr>
            <a:r>
              <a:rPr lang="es-ES" sz="1200" dirty="0"/>
              <a:t>El yogur en esta pregunta tiene 7 gramos de azúcares añadidos en una porción de 113 gramos.</a:t>
            </a:r>
          </a:p>
          <a:p>
            <a:pPr marL="0" marR="0" lvl="0" indent="0" algn="l" defTabSz="91435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350" rtl="0" eaLnBrk="1" fontAlgn="auto" latinLnBrk="0" hangingPunct="1">
              <a:lnSpc>
                <a:spcPct val="100000"/>
              </a:lnSpc>
              <a:spcBef>
                <a:spcPts val="0"/>
              </a:spcBef>
              <a:spcAft>
                <a:spcPts val="0"/>
              </a:spcAft>
              <a:buClrTx/>
              <a:buSzTx/>
              <a:buFontTx/>
              <a:buNone/>
              <a:tabLst/>
              <a:defRPr/>
            </a:pPr>
            <a:r>
              <a:rPr lang="es-ES" sz="1200" b="0" dirty="0">
                <a:solidFill>
                  <a:srgbClr val="0A2E6F"/>
                </a:solidFill>
              </a:rPr>
              <a:t>¿Este yogur cumple con el límite de azúcares añadidos?</a:t>
            </a:r>
          </a:p>
          <a:p>
            <a:pPr marL="0" marR="0" lvl="0" indent="0" algn="l" defTabSz="914350" rtl="0" eaLnBrk="1" fontAlgn="auto" latinLnBrk="0" hangingPunct="1">
              <a:lnSpc>
                <a:spcPct val="100000"/>
              </a:lnSpc>
              <a:spcBef>
                <a:spcPts val="0"/>
              </a:spcBef>
              <a:spcAft>
                <a:spcPts val="0"/>
              </a:spcAft>
              <a:buClrTx/>
              <a:buSzTx/>
              <a:buFontTx/>
              <a:buNone/>
              <a:tabLst/>
              <a:defRPr/>
            </a:pPr>
            <a:endParaRPr lang="es-ES" sz="1200" b="0" dirty="0">
              <a:solidFill>
                <a:srgbClr val="0A2E6F"/>
              </a:solidFill>
            </a:endParaRPr>
          </a:p>
          <a:p>
            <a:pPr marL="0" marR="0" lvl="0" indent="0" algn="l" defTabSz="914350" rtl="0" eaLnBrk="1" fontAlgn="auto" latinLnBrk="0" hangingPunct="1">
              <a:lnSpc>
                <a:spcPct val="100000"/>
              </a:lnSpc>
              <a:spcBef>
                <a:spcPts val="0"/>
              </a:spcBef>
              <a:spcAft>
                <a:spcPts val="0"/>
              </a:spcAft>
              <a:buClrTx/>
              <a:buSzTx/>
              <a:buFontTx/>
              <a:buNone/>
              <a:tabLst/>
              <a:defRPr/>
            </a:pPr>
            <a:r>
              <a:rPr lang="es-ES" sz="1200" b="0" dirty="0">
                <a:solidFill>
                  <a:srgbClr val="0A2E6F"/>
                </a:solidFill>
              </a:rPr>
              <a:t>Puede enviarnos su respuesta a través de la encuesta que ve en su pantalla,</a:t>
            </a:r>
          </a:p>
          <a:p>
            <a:pPr marL="0" marR="0" lvl="0" indent="0" algn="l" defTabSz="91435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350" rtl="0" eaLnBrk="1" fontAlgn="auto" latinLnBrk="0" hangingPunct="1">
              <a:lnSpc>
                <a:spcPct val="100000"/>
              </a:lnSpc>
              <a:spcBef>
                <a:spcPts val="0"/>
              </a:spcBef>
              <a:spcAft>
                <a:spcPts val="0"/>
              </a:spcAft>
              <a:buClrTx/>
              <a:buSzTx/>
              <a:buFontTx/>
              <a:buNone/>
              <a:tabLst/>
              <a:defRPr/>
            </a:pPr>
            <a:r>
              <a:rPr lang="es-ES" sz="1200" dirty="0"/>
              <a:t>Haga clic en “Sí” si piensa que el yogur cumple con el límite de azúcares añadidos para yogures en el CACFP.</a:t>
            </a:r>
          </a:p>
          <a:p>
            <a:pPr marL="0" marR="0" lvl="0" indent="0" algn="l" defTabSz="91435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350" rtl="0" eaLnBrk="1" fontAlgn="auto" latinLnBrk="0" hangingPunct="1">
              <a:lnSpc>
                <a:spcPct val="100000"/>
              </a:lnSpc>
              <a:spcBef>
                <a:spcPts val="0"/>
              </a:spcBef>
              <a:spcAft>
                <a:spcPts val="0"/>
              </a:spcAft>
              <a:buClrTx/>
              <a:buSzTx/>
              <a:buFontTx/>
              <a:buNone/>
              <a:tabLst/>
              <a:defRPr/>
            </a:pPr>
            <a:r>
              <a:rPr lang="es-ES" sz="1200" dirty="0"/>
              <a:t>Haga clic en “No” si piensa que el yogur no cumple con el límite de azúcares añadidos para yogures en el  en el CACFP.</a:t>
            </a:r>
          </a:p>
          <a:p>
            <a:pPr marL="0" marR="0" lvl="0" indent="0" algn="l" defTabSz="91435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350" rtl="0" eaLnBrk="1" fontAlgn="auto" latinLnBrk="0" hangingPunct="1">
              <a:lnSpc>
                <a:spcPct val="100000"/>
              </a:lnSpc>
              <a:spcBef>
                <a:spcPts val="0"/>
              </a:spcBef>
              <a:spcAft>
                <a:spcPts val="0"/>
              </a:spcAft>
              <a:buClrTx/>
              <a:buSzTx/>
              <a:buFontTx/>
              <a:buNone/>
              <a:tabLst/>
              <a:defRPr/>
            </a:pPr>
            <a:r>
              <a:rPr lang="es-ES" sz="1200" dirty="0"/>
              <a:t>Recuerden, hacer clic en la palabra “</a:t>
            </a:r>
            <a:r>
              <a:rPr lang="es-ES" sz="1200" dirty="0" err="1"/>
              <a:t>Submit</a:t>
            </a:r>
            <a:r>
              <a:rPr lang="es-ES" sz="1200" dirty="0"/>
              <a:t>” para enviar su respuesta. Les daré 3 segundos para responder, 3, 2, 1. ¡Se acabó el tiempo!</a:t>
            </a:r>
          </a:p>
          <a:p>
            <a:pPr marL="0" marR="0" lvl="0" indent="0" algn="l" defTabSz="91435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350" rtl="0" eaLnBrk="1" fontAlgn="auto" latinLnBrk="0" hangingPunct="1">
              <a:lnSpc>
                <a:spcPct val="100000"/>
              </a:lnSpc>
              <a:spcBef>
                <a:spcPts val="0"/>
              </a:spcBef>
              <a:spcAft>
                <a:spcPts val="0"/>
              </a:spcAft>
              <a:buClrTx/>
              <a:buSzTx/>
              <a:buFontTx/>
              <a:buNone/>
              <a:tabLst/>
              <a:defRPr/>
            </a:pPr>
            <a:r>
              <a:rPr lang="es-ES" sz="1200" dirty="0"/>
              <a:t>¡Veamos sus respuestas!</a:t>
            </a:r>
          </a:p>
          <a:p>
            <a:pPr defTabSz="914350">
              <a:defRPr/>
            </a:pPr>
            <a:endParaRPr lang="es-ES" sz="1200" baseline="0" noProof="0" dirty="0"/>
          </a:p>
        </p:txBody>
      </p:sp>
      <p:sp>
        <p:nvSpPr>
          <p:cNvPr id="4" name="Slide Number Placeholder 3"/>
          <p:cNvSpPr>
            <a:spLocks noGrp="1"/>
          </p:cNvSpPr>
          <p:nvPr>
            <p:ph type="sldNum" sz="quarter" idx="5"/>
          </p:nvPr>
        </p:nvSpPr>
        <p:spPr/>
        <p:txBody>
          <a:bodyPr/>
          <a:lstStyle/>
          <a:p>
            <a:fld id="{8A92E9ED-D75D-DF40-B20F-46FB25F50A85}" type="slidenum">
              <a:rPr lang="en-US" smtClean="0"/>
              <a:t>26</a:t>
            </a:fld>
            <a:endParaRPr lang="en-US"/>
          </a:p>
        </p:txBody>
      </p:sp>
    </p:spTree>
    <p:extLst>
      <p:ext uri="{BB962C8B-B14F-4D97-AF65-F5344CB8AC3E}">
        <p14:creationId xmlns:p14="http://schemas.microsoft.com/office/powerpoint/2010/main" val="1703499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aseline="0" noProof="0" dirty="0">
                <a:latin typeface="+mn-lt"/>
                <a:cs typeface="Arial"/>
              </a:rPr>
              <a:t>¡</a:t>
            </a:r>
            <a:r>
              <a:rPr lang="es-ES" sz="1200" baseline="0" noProof="0" dirty="0">
                <a:latin typeface="+mn-lt"/>
              </a:rPr>
              <a:t>Correcto! La Marca B de Yogur de durazno sí cumple con el límite de azúcares añadidos. Vamos a explicar esta respuesta en la siguiente diapositiva.</a:t>
            </a:r>
          </a:p>
          <a:p>
            <a:endParaRPr lang="es-ES" sz="1200" baseline="0" noProof="0" dirty="0">
              <a:latin typeface="+mn-lt"/>
            </a:endParaRPr>
          </a:p>
        </p:txBody>
      </p:sp>
      <p:sp>
        <p:nvSpPr>
          <p:cNvPr id="4" name="Slide Number Placeholder 3"/>
          <p:cNvSpPr>
            <a:spLocks noGrp="1"/>
          </p:cNvSpPr>
          <p:nvPr>
            <p:ph type="sldNum" sz="quarter" idx="5"/>
          </p:nvPr>
        </p:nvSpPr>
        <p:spPr/>
        <p:txBody>
          <a:bodyPr/>
          <a:lstStyle/>
          <a:p>
            <a:fld id="{8A92E9ED-D75D-DF40-B20F-46FB25F50A85}" type="slidenum">
              <a:rPr lang="en-US" smtClean="0"/>
              <a:t>27</a:t>
            </a:fld>
            <a:endParaRPr lang="en-US"/>
          </a:p>
        </p:txBody>
      </p:sp>
    </p:spTree>
    <p:extLst>
      <p:ext uri="{BB962C8B-B14F-4D97-AF65-F5344CB8AC3E}">
        <p14:creationId xmlns:p14="http://schemas.microsoft.com/office/powerpoint/2010/main" val="1094288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Para determinar si este yogur cumple con el límite de azúcares añadidos, observamos el tamaño de la porción en la etiqueta de información nutricional. El tamaño de la porción es 113 gramos, como se muestra en el círculo azul. Luego miramos la línea de "Azúcares añadidos" en la etiqueta de información nutricional para ver cuánta cantidad de azúcares añadidos hay en una porción de este yogur, que es 7 gramos. Esto se muestra en el rectángulo verde.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Luego miramos la tabla para encontrar el tamaño de la porción de este yogur. La porción de este yogur es 113 gramos, por lo que la cantidad máxima de azúcares añadidos permitida es 8 gramos. Como este yogurt tiene 7 gramos de azúcares añadidos y 7 es menos que 8, sabemos que este yogurt cumple con el límite de azúcares añadidos yogures en el CACFP.</a:t>
            </a:r>
          </a:p>
          <a:p>
            <a:endParaRPr lang="es-ES" sz="1200" baseline="0" noProof="0" dirty="0"/>
          </a:p>
        </p:txBody>
      </p:sp>
      <p:sp>
        <p:nvSpPr>
          <p:cNvPr id="4" name="Slide Number Placeholder 3"/>
          <p:cNvSpPr>
            <a:spLocks noGrp="1"/>
          </p:cNvSpPr>
          <p:nvPr>
            <p:ph type="sldNum" sz="quarter" idx="5"/>
          </p:nvPr>
        </p:nvSpPr>
        <p:spPr/>
        <p:txBody>
          <a:bodyPr/>
          <a:lstStyle/>
          <a:p>
            <a:fld id="{8A92E9ED-D75D-DF40-B20F-46FB25F50A85}" type="slidenum">
              <a:rPr lang="en-US" smtClean="0"/>
              <a:t>28</a:t>
            </a:fld>
            <a:endParaRPr lang="en-US"/>
          </a:p>
        </p:txBody>
      </p:sp>
    </p:spTree>
    <p:extLst>
      <p:ext uri="{BB962C8B-B14F-4D97-AF65-F5344CB8AC3E}">
        <p14:creationId xmlns:p14="http://schemas.microsoft.com/office/powerpoint/2010/main" val="581680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dirty="0"/>
              <a:t>Así es que podemos añadir este Yogur de durazno a la lista de la hoja de capacitación como se muestra en la pantalla. Usted puede continuar añadiendo a esta lista otros yogures que cumplan con el límite de azúcares añadidos y que puede servir en su programa. </a:t>
            </a:r>
          </a:p>
          <a:p>
            <a:endParaRPr lang="es-ES" sz="1200" dirty="0"/>
          </a:p>
          <a:p>
            <a:r>
              <a:rPr lang="es-ES" sz="1200" dirty="0"/>
              <a:t>Observará que no hemos añadidos el yogur de fresa de la marca A en esta lista porque no cumple con el límite de azúcares añadidos.</a:t>
            </a:r>
          </a:p>
          <a:p>
            <a:endParaRPr lang="es-ES" sz="1200" dirty="0"/>
          </a:p>
          <a:p>
            <a:r>
              <a:rPr lang="es-ES" sz="1200" dirty="0"/>
              <a:t>Debido a que sabemos que las formulaciones de yogures pueden cambiar de vez en cuando, también incluimos una nota en la hoja que recuerda a los usuarios a que revisen la etiqueta de información nutricional del yogur a menudo para asegurarse de que el yogur</a:t>
            </a:r>
            <a:r>
              <a:rPr lang="es-ES" sz="1200" baseline="0" dirty="0"/>
              <a:t> </a:t>
            </a:r>
            <a:r>
              <a:rPr lang="es-ES" sz="1200" dirty="0"/>
              <a:t>cumple con el límite de azúcares añadidos.</a:t>
            </a:r>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29</a:t>
            </a:fld>
            <a:endParaRPr lang="en-US"/>
          </a:p>
        </p:txBody>
      </p:sp>
    </p:spTree>
    <p:extLst>
      <p:ext uri="{BB962C8B-B14F-4D97-AF65-F5344CB8AC3E}">
        <p14:creationId xmlns:p14="http://schemas.microsoft.com/office/powerpoint/2010/main" val="337817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US" noProof="0" dirty="0">
                <a:latin typeface="Arial"/>
                <a:cs typeface="Arial"/>
              </a:rPr>
              <a:t>El</a:t>
            </a:r>
            <a:r>
              <a:rPr lang="es-US" noProof="0" dirty="0">
                <a:solidFill>
                  <a:srgbClr val="000000"/>
                </a:solidFill>
                <a:latin typeface="Arial"/>
                <a:cs typeface="Arial"/>
              </a:rPr>
              <a:t> 25 de abril de 2024</a:t>
            </a:r>
            <a:r>
              <a:rPr lang="es-US" sz="900" b="0" i="0" u="none" strike="noStrike" noProof="0" dirty="0">
                <a:solidFill>
                  <a:srgbClr val="000000"/>
                </a:solidFill>
                <a:effectLst/>
                <a:highlight>
                  <a:srgbClr val="F5F5F5"/>
                </a:highlight>
                <a:latin typeface="Aptos"/>
              </a:rPr>
              <a:t>, USDA </a:t>
            </a:r>
            <a:r>
              <a:rPr lang="es-US" noProof="0" dirty="0">
                <a:solidFill>
                  <a:srgbClr val="000000"/>
                </a:solidFill>
                <a:highlight>
                  <a:srgbClr val="F5F5F5"/>
                </a:highlight>
                <a:latin typeface="Aptos"/>
              </a:rPr>
              <a:t>publicó</a:t>
            </a:r>
            <a:r>
              <a:rPr lang="es-US" sz="900" b="0" i="0" u="none" strike="noStrike" noProof="0" dirty="0">
                <a:solidFill>
                  <a:srgbClr val="000000"/>
                </a:solidFill>
                <a:effectLst/>
                <a:highlight>
                  <a:srgbClr val="F5F5F5"/>
                </a:highlight>
                <a:latin typeface="Aptos"/>
              </a:rPr>
              <a:t> </a:t>
            </a:r>
            <a:r>
              <a:rPr lang="es-US" noProof="0" dirty="0">
                <a:solidFill>
                  <a:srgbClr val="000000"/>
                </a:solidFill>
                <a:highlight>
                  <a:srgbClr val="F5F5F5"/>
                </a:highlight>
                <a:latin typeface="Aptos"/>
              </a:rPr>
              <a:t>la regla final para los Programas de Nutrición Infantil acerca de los patrones de comidas consistentes con las Guías Alimentarias para los estadounidenses, 2020-2025. Esta regla finalizó los requisitos de nutrición escolar para que sean prácticos, basados en la ciencia y</a:t>
            </a:r>
            <a:r>
              <a:rPr lang="es-US" sz="900" b="0" i="0" u="none" strike="noStrike" noProof="0" dirty="0">
                <a:solidFill>
                  <a:srgbClr val="000000"/>
                </a:solidFill>
                <a:effectLst/>
                <a:highlight>
                  <a:srgbClr val="F5F5F5"/>
                </a:highlight>
                <a:latin typeface="Aptos"/>
              </a:rPr>
              <a:t> </a:t>
            </a:r>
            <a:r>
              <a:rPr lang="es-US" noProof="0" dirty="0">
                <a:solidFill>
                  <a:srgbClr val="000000"/>
                </a:solidFill>
                <a:highlight>
                  <a:srgbClr val="F5F5F5"/>
                </a:highlight>
                <a:latin typeface="Aptos"/>
              </a:rPr>
              <a:t>perduren a largo plazo. Estos requisitos están basados en los objetivos de las Guías Alimentarias</a:t>
            </a:r>
            <a:r>
              <a:rPr lang="es-US" sz="900" b="0" i="0" u="none" strike="noStrike" noProof="0" dirty="0">
                <a:solidFill>
                  <a:srgbClr val="000000"/>
                </a:solidFill>
                <a:effectLst/>
                <a:highlight>
                  <a:srgbClr val="F5F5F5"/>
                </a:highlight>
                <a:latin typeface="Aptos"/>
              </a:rPr>
              <a:t>, </a:t>
            </a:r>
            <a:r>
              <a:rPr lang="es-US" noProof="0" dirty="0">
                <a:solidFill>
                  <a:srgbClr val="000000"/>
                </a:solidFill>
                <a:highlight>
                  <a:srgbClr val="F5F5F5"/>
                </a:highlight>
                <a:latin typeface="Aptos"/>
              </a:rPr>
              <a:t>extensas aportaciones de distintos grupos de interés y las lecciones aprendidas en las reglas anteriores. </a:t>
            </a:r>
            <a:r>
              <a:rPr lang="es-US" noProof="0" dirty="0">
                <a:highlight>
                  <a:srgbClr val="F5F5F5"/>
                </a:highlight>
                <a:latin typeface="Aptos"/>
              </a:rPr>
              <a:t>Aunque los estándares impactan mayormente las comidas escolares, hay ciertas provisiones que también impactan las operaciones del CACFP</a:t>
            </a:r>
            <a:r>
              <a:rPr lang="es-US" sz="1200" noProof="0" dirty="0"/>
              <a:t>. </a:t>
            </a:r>
            <a:endParaRPr lang="es-US" sz="900" b="0" i="0" u="none" strike="noStrike" noProof="0" dirty="0">
              <a:solidFill>
                <a:srgbClr val="000000"/>
              </a:solidFill>
              <a:effectLst/>
              <a:highlight>
                <a:srgbClr val="F5F5F5"/>
              </a:highlight>
              <a:latin typeface="Aptos" panose="020B0004020202020204" pitchFamily="34" charset="0"/>
            </a:endParaRPr>
          </a:p>
          <a:p>
            <a:endParaRPr lang="es-US" sz="900" baseline="0" noProof="0"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s-US" noProof="0" dirty="0">
                <a:solidFill>
                  <a:srgbClr val="000000"/>
                </a:solidFill>
                <a:cs typeface="Calibri"/>
              </a:rPr>
              <a:t>Para el CACFP</a:t>
            </a:r>
            <a:r>
              <a:rPr lang="es-US" b="0" i="0" noProof="0" dirty="0">
                <a:solidFill>
                  <a:srgbClr val="000000"/>
                </a:solidFill>
                <a:effectLst/>
                <a:cs typeface="Calibri"/>
              </a:rPr>
              <a:t>, </a:t>
            </a:r>
            <a:r>
              <a:rPr lang="es-US" noProof="0" dirty="0">
                <a:solidFill>
                  <a:srgbClr val="000000"/>
                </a:solidFill>
                <a:cs typeface="Calibri"/>
              </a:rPr>
              <a:t>esta regla final</a:t>
            </a:r>
            <a:r>
              <a:rPr lang="es-US" b="0" i="0" noProof="0" dirty="0">
                <a:solidFill>
                  <a:srgbClr val="000000"/>
                </a:solidFill>
                <a:effectLst/>
                <a:cs typeface="Calibri"/>
              </a:rPr>
              <a:t> </a:t>
            </a:r>
            <a:r>
              <a:rPr lang="es-US" noProof="0" dirty="0">
                <a:solidFill>
                  <a:srgbClr val="000000"/>
                </a:solidFill>
                <a:cs typeface="Calibri"/>
              </a:rPr>
              <a:t>actualiza los límites de </a:t>
            </a:r>
            <a:r>
              <a:rPr lang="es-US" u="sng" noProof="0" dirty="0">
                <a:solidFill>
                  <a:srgbClr val="000000"/>
                </a:solidFill>
                <a:cs typeface="Calibri"/>
              </a:rPr>
              <a:t>azúcares totales</a:t>
            </a:r>
            <a:r>
              <a:rPr lang="es-US" noProof="0" dirty="0">
                <a:solidFill>
                  <a:srgbClr val="000000"/>
                </a:solidFill>
                <a:cs typeface="Calibri"/>
              </a:rPr>
              <a:t> que existen para los cereales de desayuno y los yogures para ahora limitar los </a:t>
            </a:r>
            <a:r>
              <a:rPr lang="es-US" u="sng" noProof="0" dirty="0">
                <a:solidFill>
                  <a:srgbClr val="000000"/>
                </a:solidFill>
                <a:cs typeface="Calibri"/>
              </a:rPr>
              <a:t>azúcares añadidos en esos productos y así alinearse con los programas de comidas escolares</a:t>
            </a:r>
            <a:r>
              <a:rPr lang="es-US" noProof="0" dirty="0">
                <a:solidFill>
                  <a:srgbClr val="000000"/>
                </a:solidFill>
                <a:cs typeface="Calibri"/>
              </a:rPr>
              <a:t>. </a:t>
            </a:r>
            <a:r>
              <a:rPr lang="es-US" b="0" i="0" noProof="0" dirty="0">
                <a:solidFill>
                  <a:srgbClr val="000000"/>
                </a:solidFill>
                <a:effectLst/>
                <a:cs typeface="Calibri"/>
              </a:rPr>
              <a:t> </a:t>
            </a:r>
            <a:endParaRPr lang="es-US" b="0" i="0" noProof="0" dirty="0">
              <a:solidFill>
                <a:srgbClr val="000000"/>
              </a:solidFill>
              <a:effectLst/>
              <a:ea typeface="Calibri"/>
              <a:cs typeface="Calibri"/>
            </a:endParaRPr>
          </a:p>
          <a:p>
            <a:pPr fontAlgn="base"/>
            <a:endParaRPr lang="es-US" b="0" i="0" noProof="0" dirty="0">
              <a:solidFill>
                <a:srgbClr val="000000"/>
              </a:solidFill>
              <a:effectLst/>
              <a:ea typeface="Calibri" panose="020F0502020204030204"/>
              <a:cs typeface="Times New Roman"/>
            </a:endParaRPr>
          </a:p>
          <a:p>
            <a:pPr marL="171450" indent="-171450" defTabSz="914400" fontAlgn="base">
              <a:buFont typeface="Arial" panose="020B0604020202020204" pitchFamily="34" charset="0"/>
              <a:buChar char="•"/>
              <a:defRPr/>
            </a:pPr>
            <a:r>
              <a:rPr lang="es-US" sz="1800" kern="0" noProof="0" dirty="0">
                <a:latin typeface="Times New Roman"/>
                <a:ea typeface="MS Mincho"/>
                <a:cs typeface="Times New Roman"/>
              </a:rPr>
              <a:t>Los operadores del CACFP </a:t>
            </a:r>
            <a:r>
              <a:rPr lang="es-US" sz="1800" kern="0" noProof="0" dirty="0">
                <a:effectLst/>
                <a:latin typeface="Times New Roman"/>
                <a:ea typeface="MS Mincho"/>
                <a:cs typeface="Times New Roman"/>
              </a:rPr>
              <a:t> </a:t>
            </a:r>
            <a:r>
              <a:rPr lang="es-US" sz="1800" kern="0" noProof="0" dirty="0">
                <a:latin typeface="Times New Roman"/>
                <a:ea typeface="MS Mincho"/>
                <a:cs typeface="Times New Roman"/>
              </a:rPr>
              <a:t>ya han implementado exitosamente los límites de azúcares basados en los productos y esta regla actualiza estos límites de azúcares totales para enfocarse en los azúcares añadidos según las recomendaciones de las </a:t>
            </a:r>
            <a:r>
              <a:rPr lang="es-US" sz="1800" i="1" kern="0" noProof="0" dirty="0">
                <a:latin typeface="Times New Roman"/>
                <a:ea typeface="MS Mincho"/>
                <a:cs typeface="Times New Roman"/>
              </a:rPr>
              <a:t>Guías Alimentarias </a:t>
            </a:r>
            <a:r>
              <a:rPr lang="es-US" sz="1800" kern="0" noProof="0" dirty="0">
                <a:latin typeface="Times New Roman"/>
                <a:ea typeface="MS Mincho"/>
                <a:cs typeface="Times New Roman"/>
              </a:rPr>
              <a:t>y dado a que la información ya está disponible en la etiqueta de información nutricional.</a:t>
            </a:r>
            <a:endParaRPr lang="es-US" sz="1800" kern="0" noProof="0" dirty="0">
              <a:effectLst/>
              <a:latin typeface="Times New Roman"/>
              <a:ea typeface="MS Mincho"/>
              <a:cs typeface="Times New Roman"/>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s-US" sz="1800" kern="0" noProof="0" dirty="0">
              <a:effectLst/>
              <a:latin typeface="Times New Roman" panose="02020603050405020304" pitchFamily="18" charset="0"/>
              <a:ea typeface="MS Mincho" panose="02020609040205080304" pitchFamily="49" charset="-128"/>
            </a:endParaRPr>
          </a:p>
          <a:p>
            <a:pPr marL="171450" indent="-171450" defTabSz="914400">
              <a:buFont typeface="Arial" panose="020B0604020202020204" pitchFamily="34" charset="0"/>
              <a:buChar char="•"/>
              <a:defRPr/>
            </a:pPr>
            <a:r>
              <a:rPr lang="es-US" kern="0" noProof="0" dirty="0"/>
              <a:t>Este cambio representa una forma diferente de medir el azúcar en el </a:t>
            </a:r>
            <a:r>
              <a:rPr lang="es-US" kern="0" noProof="0" dirty="0">
                <a:effectLst/>
              </a:rPr>
              <a:t>CACFP. </a:t>
            </a:r>
            <a:r>
              <a:rPr lang="es-US" kern="0" noProof="0" dirty="0"/>
              <a:t>Todos los cereales de desayuno y la mayoría de los yogures que podían servirse dentro de los límites de azúcares totales también cumplirán con los límites de azúcares añadidos</a:t>
            </a:r>
            <a:r>
              <a:rPr lang="es-US" kern="0" noProof="0" dirty="0">
                <a:effectLst/>
              </a:rPr>
              <a:t>.</a:t>
            </a:r>
            <a:r>
              <a:rPr lang="es-US" kern="0" noProof="0" dirty="0"/>
              <a:t> </a:t>
            </a:r>
            <a:endParaRPr lang="es-US" noProof="0" dirty="0"/>
          </a:p>
          <a:p>
            <a:endParaRPr lang="es-US" noProof="0" dirty="0">
              <a:solidFill>
                <a:srgbClr val="000000"/>
              </a:solidFill>
              <a:ea typeface="Calibri" panose="020F0502020204030204"/>
              <a:cs typeface="Calibri"/>
            </a:endParaRPr>
          </a:p>
          <a:p>
            <a:pPr marL="171450" indent="-171450" fontAlgn="base">
              <a:buFont typeface="Arial" panose="020B0604020202020204" pitchFamily="34" charset="0"/>
              <a:buChar char="•"/>
            </a:pPr>
            <a:r>
              <a:rPr lang="es-US" noProof="0" dirty="0">
                <a:solidFill>
                  <a:srgbClr val="000000"/>
                </a:solidFill>
              </a:rPr>
              <a:t>A partir del 1 de octubre de 2025, los operadores del CACFP deberán cumplir con los siguientes límites de azúcares añadidos por producto: </a:t>
            </a:r>
            <a:r>
              <a:rPr lang="es-US" b="0" i="0" noProof="0" dirty="0">
                <a:solidFill>
                  <a:srgbClr val="000000"/>
                </a:solidFill>
                <a:effectLst/>
                <a:cs typeface="Calibri"/>
              </a:rPr>
              <a:t> </a:t>
            </a:r>
            <a:endParaRPr lang="es-US" b="0" i="0" noProof="0" dirty="0">
              <a:solidFill>
                <a:srgbClr val="000000"/>
              </a:solidFill>
              <a:effectLst/>
              <a:ea typeface="Calibri"/>
              <a:cs typeface="Calibri"/>
            </a:endParaRPr>
          </a:p>
          <a:p>
            <a:pPr marL="628650" lvl="1" indent="-171450" fontAlgn="base">
              <a:buFont typeface="Arial" panose="020B0604020202020204" pitchFamily="34" charset="0"/>
              <a:buChar char="•"/>
            </a:pPr>
            <a:r>
              <a:rPr lang="es-US" noProof="0" dirty="0">
                <a:solidFill>
                  <a:srgbClr val="000000"/>
                </a:solidFill>
              </a:rPr>
              <a:t>Los cereales de desayuno </a:t>
            </a:r>
            <a:r>
              <a:rPr lang="es-US" b="0" i="0" noProof="0" dirty="0">
                <a:solidFill>
                  <a:srgbClr val="000000"/>
                </a:solidFill>
                <a:effectLst/>
              </a:rPr>
              <a:t>no </a:t>
            </a:r>
            <a:r>
              <a:rPr lang="es-US" noProof="0" dirty="0">
                <a:solidFill>
                  <a:srgbClr val="000000"/>
                </a:solidFill>
              </a:rPr>
              <a:t>deben contener más de </a:t>
            </a:r>
            <a:r>
              <a:rPr lang="es-US" b="0" i="0" noProof="0" dirty="0">
                <a:solidFill>
                  <a:srgbClr val="000000"/>
                </a:solidFill>
                <a:effectLst/>
              </a:rPr>
              <a:t>6 </a:t>
            </a:r>
            <a:r>
              <a:rPr lang="es-US" noProof="0" dirty="0">
                <a:solidFill>
                  <a:srgbClr val="000000"/>
                </a:solidFill>
              </a:rPr>
              <a:t>gramos de azúcares añadidos por onza seca</a:t>
            </a:r>
            <a:r>
              <a:rPr lang="es-US" b="0" i="0" noProof="0" dirty="0">
                <a:solidFill>
                  <a:srgbClr val="000000"/>
                </a:solidFill>
                <a:effectLst/>
              </a:rPr>
              <a:t>.</a:t>
            </a:r>
            <a:r>
              <a:rPr lang="es-US" noProof="0" dirty="0">
                <a:solidFill>
                  <a:srgbClr val="000000"/>
                </a:solidFill>
              </a:rPr>
              <a:t> </a:t>
            </a:r>
            <a:r>
              <a:rPr lang="es-US" b="0" i="0" noProof="0" dirty="0">
                <a:solidFill>
                  <a:srgbClr val="000000"/>
                </a:solidFill>
                <a:effectLst/>
                <a:cs typeface="Calibri"/>
              </a:rPr>
              <a:t>  </a:t>
            </a:r>
            <a:endParaRPr lang="es-US" b="0" i="0" noProof="0" dirty="0">
              <a:solidFill>
                <a:srgbClr val="000000"/>
              </a:solidFill>
              <a:effectLst/>
              <a:ea typeface="Calibri"/>
              <a:cs typeface="Calibri"/>
            </a:endParaRPr>
          </a:p>
          <a:p>
            <a:pPr marL="457200" lvl="1" indent="0" fontAlgn="base">
              <a:buFont typeface="Arial" panose="020B0604020202020204" pitchFamily="34" charset="0"/>
              <a:buNone/>
            </a:pPr>
            <a:endParaRPr lang="es-US" b="0" i="0" noProof="0" dirty="0">
              <a:solidFill>
                <a:srgbClr val="000000"/>
              </a:solidFill>
              <a:effectLst/>
              <a:cs typeface="Times New Roman"/>
            </a:endParaRPr>
          </a:p>
          <a:p>
            <a:pPr marL="628650" lvl="1" indent="-171450" fontAlgn="base">
              <a:buFont typeface="Arial" panose="020B0604020202020204" pitchFamily="34" charset="0"/>
              <a:buChar char="•"/>
            </a:pPr>
            <a:r>
              <a:rPr lang="es-US" noProof="0" dirty="0">
                <a:solidFill>
                  <a:srgbClr val="000000"/>
                </a:solidFill>
              </a:rPr>
              <a:t>El yogur </a:t>
            </a:r>
            <a:r>
              <a:rPr lang="es-US" b="0" i="0" noProof="0" dirty="0">
                <a:solidFill>
                  <a:srgbClr val="000000"/>
                </a:solidFill>
                <a:effectLst/>
              </a:rPr>
              <a:t>no </a:t>
            </a:r>
            <a:r>
              <a:rPr lang="es-US" noProof="0" dirty="0">
                <a:solidFill>
                  <a:srgbClr val="000000"/>
                </a:solidFill>
              </a:rPr>
              <a:t>debe contener más de </a:t>
            </a:r>
            <a:r>
              <a:rPr lang="es-US" b="0" i="0" noProof="0" dirty="0">
                <a:solidFill>
                  <a:srgbClr val="000000"/>
                </a:solidFill>
                <a:effectLst/>
              </a:rPr>
              <a:t>12 </a:t>
            </a:r>
            <a:r>
              <a:rPr lang="es-US" noProof="0" dirty="0">
                <a:solidFill>
                  <a:srgbClr val="000000"/>
                </a:solidFill>
              </a:rPr>
              <a:t>gramos de azúcares añadidos por cada </a:t>
            </a:r>
            <a:r>
              <a:rPr lang="es-US" b="0" i="0" noProof="0" dirty="0">
                <a:solidFill>
                  <a:srgbClr val="000000"/>
                </a:solidFill>
                <a:effectLst/>
              </a:rPr>
              <a:t>6 </a:t>
            </a:r>
            <a:r>
              <a:rPr lang="es-US" noProof="0" dirty="0">
                <a:solidFill>
                  <a:srgbClr val="000000"/>
                </a:solidFill>
              </a:rPr>
              <a:t>onzas</a:t>
            </a:r>
            <a:r>
              <a:rPr lang="es-US" b="0" i="0" noProof="0" dirty="0">
                <a:solidFill>
                  <a:srgbClr val="000000"/>
                </a:solidFill>
                <a:effectLst/>
              </a:rPr>
              <a:t>; </a:t>
            </a:r>
            <a:r>
              <a:rPr lang="es-US" noProof="0" dirty="0">
                <a:solidFill>
                  <a:srgbClr val="000000"/>
                </a:solidFill>
              </a:rPr>
              <a:t>es decir</a:t>
            </a:r>
            <a:r>
              <a:rPr lang="es-US" b="0" i="0" noProof="0" dirty="0">
                <a:solidFill>
                  <a:srgbClr val="000000"/>
                </a:solidFill>
                <a:effectLst/>
              </a:rPr>
              <a:t>, 2 </a:t>
            </a:r>
            <a:r>
              <a:rPr lang="es-US" noProof="0" dirty="0">
                <a:solidFill>
                  <a:srgbClr val="000000"/>
                </a:solidFill>
              </a:rPr>
              <a:t>gramos de azúcares añadidos por cada onza de yogur</a:t>
            </a:r>
            <a:r>
              <a:rPr lang="es-US" b="0" i="0" noProof="0" dirty="0">
                <a:solidFill>
                  <a:srgbClr val="000000"/>
                </a:solidFill>
                <a:effectLst/>
              </a:rPr>
              <a:t>.</a:t>
            </a:r>
            <a:r>
              <a:rPr lang="es-US" noProof="0" dirty="0">
                <a:solidFill>
                  <a:srgbClr val="000000"/>
                </a:solidFill>
                <a:cs typeface="Calibri"/>
              </a:rPr>
              <a:t> </a:t>
            </a:r>
            <a:endParaRPr lang="es-US" b="0" i="0" noProof="0" dirty="0">
              <a:solidFill>
                <a:srgbClr val="000000"/>
              </a:solidFill>
              <a:effectLst/>
              <a:ea typeface="Calibri"/>
              <a:cs typeface="Calibri"/>
            </a:endParaRPr>
          </a:p>
          <a:p>
            <a:pPr marL="0" indent="0" fontAlgn="base">
              <a:buFont typeface="Arial" panose="020B0604020202020204" pitchFamily="34" charset="0"/>
              <a:buNone/>
            </a:pPr>
            <a:endParaRPr lang="es-US" noProof="0" dirty="0">
              <a:solidFill>
                <a:srgbClr val="000000"/>
              </a:solidFill>
              <a:cs typeface="Times New Roman" panose="02020603050405020304" pitchFamily="18" charset="0"/>
            </a:endParaRPr>
          </a:p>
          <a:p>
            <a:pPr marL="171450" indent="-171450">
              <a:buFont typeface="Arial" panose="020B0604020202020204" pitchFamily="34" charset="0"/>
              <a:buChar char="•"/>
            </a:pPr>
            <a:r>
              <a:rPr lang="es-US" noProof="0" dirty="0">
                <a:solidFill>
                  <a:srgbClr val="000000"/>
                </a:solidFill>
              </a:rPr>
              <a:t>Los límites actuales de azúcares totales para los cereales de desayuno y los yogures se mantendrán hasta el 30 de septiembre de 2025.</a:t>
            </a:r>
            <a:endParaRPr lang="es-US" noProof="0" dirty="0"/>
          </a:p>
          <a:p>
            <a:pPr marL="171450" indent="-171450" algn="l" rtl="0" fontAlgn="base">
              <a:buFont typeface="Arial" panose="020B0604020202020204" pitchFamily="34" charset="0"/>
              <a:buChar char="•"/>
            </a:pPr>
            <a:endParaRPr lang="es-US" b="0" i="0" noProof="0" dirty="0">
              <a:solidFill>
                <a:srgbClr val="000000"/>
              </a:solidFill>
              <a:effectLst/>
            </a:endParaRPr>
          </a:p>
          <a:p>
            <a:pPr marL="171450" indent="-171450">
              <a:buFont typeface="Arial" panose="020B0604020202020204" pitchFamily="34" charset="0"/>
              <a:buChar char="•"/>
            </a:pPr>
            <a:r>
              <a:rPr lang="es-US" noProof="0" dirty="0">
                <a:solidFill>
                  <a:srgbClr val="000000"/>
                </a:solidFill>
              </a:rPr>
              <a:t>Con la aprobación de la agencia estatal</a:t>
            </a:r>
            <a:r>
              <a:rPr lang="es-US" b="0" i="0" noProof="0" dirty="0">
                <a:solidFill>
                  <a:srgbClr val="000000"/>
                </a:solidFill>
                <a:effectLst/>
              </a:rPr>
              <a:t>, </a:t>
            </a:r>
            <a:r>
              <a:rPr lang="es-US" noProof="0" dirty="0">
                <a:solidFill>
                  <a:srgbClr val="000000"/>
                </a:solidFill>
              </a:rPr>
              <a:t>los operadores del </a:t>
            </a:r>
            <a:r>
              <a:rPr lang="es-US" b="0" i="0" noProof="0" dirty="0">
                <a:solidFill>
                  <a:srgbClr val="000000"/>
                </a:solidFill>
                <a:effectLst/>
              </a:rPr>
              <a:t>CACFP </a:t>
            </a:r>
            <a:r>
              <a:rPr lang="es-US" noProof="0" dirty="0">
                <a:solidFill>
                  <a:srgbClr val="000000"/>
                </a:solidFill>
              </a:rPr>
              <a:t>pueden optar por implementar los límites de azúcares añadidos antes de tiempo</a:t>
            </a:r>
            <a:r>
              <a:rPr lang="es-US" b="0" i="0" noProof="0" dirty="0">
                <a:solidFill>
                  <a:srgbClr val="000000"/>
                </a:solidFill>
                <a:effectLst/>
              </a:rPr>
              <a:t>.</a:t>
            </a:r>
            <a:r>
              <a:rPr lang="es-US" noProof="0" dirty="0">
                <a:solidFill>
                  <a:srgbClr val="000000"/>
                </a:solidFill>
              </a:rPr>
              <a:t> </a:t>
            </a:r>
            <a:endParaRPr lang="es-US" noProof="0" dirty="0"/>
          </a:p>
          <a:p>
            <a:pPr marL="171450" indent="-171450" fontAlgn="base">
              <a:buFont typeface="Arial" panose="020B0604020202020204" pitchFamily="34" charset="0"/>
              <a:buChar char="•"/>
            </a:pPr>
            <a:endParaRPr lang="es-US" b="0" i="0" noProof="0" dirty="0">
              <a:solidFill>
                <a:srgbClr val="000000"/>
              </a:solidFill>
              <a:effectLst/>
              <a:cs typeface="Times New Roman"/>
            </a:endParaRPr>
          </a:p>
          <a:p>
            <a:pPr marL="171450" indent="-171450">
              <a:buFont typeface="Arial" panose="020B0604020202020204" pitchFamily="34" charset="0"/>
              <a:buChar char="•"/>
            </a:pPr>
            <a:r>
              <a:rPr lang="es-US" noProof="0" dirty="0">
                <a:solidFill>
                  <a:srgbClr val="000000"/>
                </a:solidFill>
              </a:rPr>
              <a:t>También me gustaría hacer mención que, a principios de este año</a:t>
            </a:r>
            <a:r>
              <a:rPr lang="es-US" b="0" i="0" noProof="0" dirty="0">
                <a:solidFill>
                  <a:srgbClr val="000000"/>
                </a:solidFill>
                <a:effectLst/>
              </a:rPr>
              <a:t>, </a:t>
            </a:r>
            <a:r>
              <a:rPr lang="es-US" noProof="0" dirty="0">
                <a:solidFill>
                  <a:srgbClr val="000000"/>
                </a:solidFill>
              </a:rPr>
              <a:t>el </a:t>
            </a:r>
            <a:r>
              <a:rPr lang="es-US" b="0" i="0" noProof="0" dirty="0">
                <a:solidFill>
                  <a:srgbClr val="000000"/>
                </a:solidFill>
                <a:effectLst/>
              </a:rPr>
              <a:t>USDA </a:t>
            </a:r>
            <a:r>
              <a:rPr lang="es-US" noProof="0" dirty="0">
                <a:solidFill>
                  <a:srgbClr val="000000"/>
                </a:solidFill>
              </a:rPr>
              <a:t>publicó una regla </a:t>
            </a:r>
            <a:r>
              <a:rPr lang="es-US" b="0" i="0" noProof="0" dirty="0">
                <a:solidFill>
                  <a:srgbClr val="000000"/>
                </a:solidFill>
                <a:effectLst/>
              </a:rPr>
              <a:t>final </a:t>
            </a:r>
            <a:r>
              <a:rPr lang="es-US" noProof="0" dirty="0">
                <a:solidFill>
                  <a:srgbClr val="000000"/>
                </a:solidFill>
              </a:rPr>
              <a:t>que actualiza los requisitos nutricionales para los paquetes de alimentos en el Programa Especial de Nutrición Suplementaria para Mujeres</a:t>
            </a:r>
            <a:r>
              <a:rPr lang="es-US" b="0" i="0" noProof="0" dirty="0">
                <a:solidFill>
                  <a:srgbClr val="000000"/>
                </a:solidFill>
                <a:effectLst/>
              </a:rPr>
              <a:t>, </a:t>
            </a:r>
            <a:r>
              <a:rPr lang="es-US" noProof="0" dirty="0">
                <a:solidFill>
                  <a:srgbClr val="000000"/>
                </a:solidFill>
              </a:rPr>
              <a:t>Infantes y Niños (también conocido como </a:t>
            </a:r>
            <a:r>
              <a:rPr lang="es-US" b="0" i="0" noProof="0" dirty="0">
                <a:solidFill>
                  <a:srgbClr val="000000"/>
                </a:solidFill>
                <a:effectLst/>
              </a:rPr>
              <a:t>WIC</a:t>
            </a:r>
            <a:r>
              <a:rPr lang="es-US" noProof="0" dirty="0">
                <a:solidFill>
                  <a:srgbClr val="000000"/>
                </a:solidFill>
              </a:rPr>
              <a:t>, por sus siglas en inglés).</a:t>
            </a:r>
            <a:r>
              <a:rPr lang="es-US" b="0" i="0" noProof="0" dirty="0">
                <a:solidFill>
                  <a:srgbClr val="000000"/>
                </a:solidFill>
                <a:effectLst/>
              </a:rPr>
              <a:t> </a:t>
            </a:r>
            <a:r>
              <a:rPr lang="es-US" noProof="0" dirty="0">
                <a:solidFill>
                  <a:srgbClr val="000000"/>
                </a:solidFill>
              </a:rPr>
              <a:t>La comunidad del </a:t>
            </a:r>
            <a:r>
              <a:rPr lang="es-US" b="0" i="0" noProof="0" dirty="0">
                <a:solidFill>
                  <a:srgbClr val="000000"/>
                </a:solidFill>
                <a:effectLst/>
              </a:rPr>
              <a:t>CACFP </a:t>
            </a:r>
            <a:r>
              <a:rPr lang="es-US" noProof="0" dirty="0">
                <a:solidFill>
                  <a:srgbClr val="000000"/>
                </a:solidFill>
              </a:rPr>
              <a:t>expresó el deseo de que los límites de azúcares del </a:t>
            </a:r>
            <a:r>
              <a:rPr lang="es-US" b="0" i="0" noProof="0" dirty="0">
                <a:solidFill>
                  <a:srgbClr val="000000"/>
                </a:solidFill>
                <a:effectLst/>
              </a:rPr>
              <a:t>CACFP </a:t>
            </a:r>
            <a:r>
              <a:rPr lang="es-US" noProof="0" dirty="0">
                <a:solidFill>
                  <a:srgbClr val="000000"/>
                </a:solidFill>
              </a:rPr>
              <a:t>se alinearan con los límites de azúcar de los productos del </a:t>
            </a:r>
            <a:r>
              <a:rPr lang="es-US" b="0" i="0" noProof="0" dirty="0">
                <a:solidFill>
                  <a:srgbClr val="000000"/>
                </a:solidFill>
                <a:effectLst/>
              </a:rPr>
              <a:t>WIC. </a:t>
            </a:r>
            <a:r>
              <a:rPr lang="es-US" noProof="0" dirty="0">
                <a:solidFill>
                  <a:srgbClr val="000000"/>
                </a:solidFill>
              </a:rPr>
              <a:t>El </a:t>
            </a:r>
            <a:r>
              <a:rPr lang="es-US" b="0" i="0" noProof="0" dirty="0">
                <a:solidFill>
                  <a:srgbClr val="000000"/>
                </a:solidFill>
                <a:effectLst/>
              </a:rPr>
              <a:t>USDA </a:t>
            </a:r>
            <a:r>
              <a:rPr lang="es-US" noProof="0" dirty="0">
                <a:solidFill>
                  <a:srgbClr val="000000"/>
                </a:solidFill>
              </a:rPr>
              <a:t>escuchó y colaboró con </a:t>
            </a:r>
            <a:r>
              <a:rPr lang="es-US" b="0" i="0" noProof="0" dirty="0">
                <a:solidFill>
                  <a:srgbClr val="000000"/>
                </a:solidFill>
                <a:effectLst/>
              </a:rPr>
              <a:t>WIC </a:t>
            </a:r>
            <a:r>
              <a:rPr lang="es-US" noProof="0" dirty="0">
                <a:solidFill>
                  <a:srgbClr val="000000"/>
                </a:solidFill>
              </a:rPr>
              <a:t>en el desarrollo de estas dos reglas finales</a:t>
            </a:r>
            <a:r>
              <a:rPr lang="es-US" b="0" i="0" noProof="0" dirty="0">
                <a:solidFill>
                  <a:srgbClr val="000000"/>
                </a:solidFill>
                <a:effectLst/>
              </a:rPr>
              <a:t>, </a:t>
            </a:r>
            <a:r>
              <a:rPr lang="es-US" noProof="0" dirty="0">
                <a:solidFill>
                  <a:srgbClr val="000000"/>
                </a:solidFill>
              </a:rPr>
              <a:t>así que los límites están alineados</a:t>
            </a:r>
            <a:r>
              <a:rPr lang="es-US" b="0" i="0" noProof="0" dirty="0">
                <a:solidFill>
                  <a:srgbClr val="000000"/>
                </a:solidFill>
                <a:effectLst/>
              </a:rPr>
              <a:t>.</a:t>
            </a:r>
            <a:r>
              <a:rPr lang="es-US" noProof="0" dirty="0">
                <a:solidFill>
                  <a:srgbClr val="000000"/>
                </a:solidFill>
              </a:rPr>
              <a:t> </a:t>
            </a:r>
            <a:endParaRPr lang="es-US" noProof="0" dirty="0"/>
          </a:p>
          <a:p>
            <a:pPr marL="0" indent="0" fontAlgn="base">
              <a:buFont typeface="Arial" panose="020B0604020202020204" pitchFamily="34" charset="0"/>
              <a:buNone/>
            </a:pPr>
            <a:endParaRPr lang="es-US" b="0" i="0" kern="0" noProof="0" dirty="0">
              <a:solidFill>
                <a:srgbClr val="000000"/>
              </a:solidFill>
              <a:effectLst/>
              <a:ea typeface="MS Mincho" panose="02020609040205080304" pitchFamily="49" charset="-128"/>
              <a:cs typeface="Times New Roman"/>
            </a:endParaRPr>
          </a:p>
          <a:p>
            <a:pPr marL="171450" indent="-171450" fontAlgn="base">
              <a:buFont typeface="Arial" panose="020B0604020202020204" pitchFamily="34" charset="0"/>
              <a:buChar char="•"/>
            </a:pPr>
            <a:r>
              <a:rPr lang="es-US" kern="0" noProof="0" dirty="0"/>
              <a:t>Por lo tanto</a:t>
            </a:r>
            <a:r>
              <a:rPr lang="es-US" i="0" kern="0" noProof="0" dirty="0">
                <a:effectLst/>
              </a:rPr>
              <a:t>, </a:t>
            </a:r>
            <a:r>
              <a:rPr lang="es-US" kern="0" noProof="0" dirty="0"/>
              <a:t>los operadores del </a:t>
            </a:r>
            <a:r>
              <a:rPr lang="es-US" i="0" kern="0" noProof="0" dirty="0">
                <a:effectLst/>
              </a:rPr>
              <a:t>CACFP </a:t>
            </a:r>
            <a:r>
              <a:rPr lang="es-US" kern="0" noProof="0" dirty="0"/>
              <a:t>pueden seguir utilizando la lista del </a:t>
            </a:r>
            <a:r>
              <a:rPr lang="es-US" i="0" kern="0" noProof="0" dirty="0">
                <a:effectLst/>
              </a:rPr>
              <a:t>WIC </a:t>
            </a:r>
            <a:r>
              <a:rPr lang="es-US" kern="0" noProof="0" dirty="0"/>
              <a:t>de cualquier estado para ayudar a identificar los cereales de desayuno y el yogur que cumplen con estos límites de azúcares añadidos</a:t>
            </a:r>
            <a:r>
              <a:rPr lang="es-US" i="0" kern="0" noProof="0" dirty="0">
                <a:effectLst/>
              </a:rPr>
              <a:t>.</a:t>
            </a:r>
            <a:r>
              <a:rPr lang="es-US" kern="0" noProof="0" dirty="0"/>
              <a:t> </a:t>
            </a:r>
            <a:endParaRPr lang="es-US" i="0" kern="0" noProof="0" dirty="0">
              <a:effectLst/>
              <a:ea typeface="Calibri"/>
              <a:cs typeface="Calibri"/>
            </a:endParaRPr>
          </a:p>
          <a:p>
            <a:endParaRPr lang="es-US" noProof="0" dirty="0"/>
          </a:p>
        </p:txBody>
      </p:sp>
      <p:sp>
        <p:nvSpPr>
          <p:cNvPr id="4" name="Slide Number Placeholder 3"/>
          <p:cNvSpPr>
            <a:spLocks noGrp="1"/>
          </p:cNvSpPr>
          <p:nvPr>
            <p:ph type="sldNum" sz="quarter" idx="5"/>
          </p:nvPr>
        </p:nvSpPr>
        <p:spPr/>
        <p:txBody>
          <a:bodyPr/>
          <a:lstStyle/>
          <a:p>
            <a:fld id="{8A92E9ED-D75D-DF40-B20F-46FB25F50A85}" type="slidenum">
              <a:rPr lang="en-US" smtClean="0"/>
              <a:t>3</a:t>
            </a:fld>
            <a:endParaRPr lang="en-US"/>
          </a:p>
        </p:txBody>
      </p:sp>
    </p:spTree>
    <p:extLst>
      <p:ext uri="{BB962C8B-B14F-4D97-AF65-F5344CB8AC3E}">
        <p14:creationId xmlns:p14="http://schemas.microsoft.com/office/powerpoint/2010/main" val="18935395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Ahora, tomemos un segundo para hablar sobre las porciones por envase en una etiqueta de información nutricional. La primera línea de la etiqueta de información nutricional es "porciones por envase". Esto muestra el número total de porciones en todo el paquete o recipiente de alimentos. Tenga en cuenta que un paquete de alimento puede contener más de una porción. </a:t>
            </a:r>
          </a:p>
          <a:p>
            <a:endParaRPr lang="es-ES" dirty="0"/>
          </a:p>
          <a:p>
            <a:r>
              <a:rPr lang="es-ES" dirty="0"/>
              <a:t>Por ejemplo, cuando observa la línea "porciones por recipiente" resaltada en la diapositiva, muestra que hay 2 porciones de yogur en este recipiente.</a:t>
            </a:r>
          </a:p>
          <a:p>
            <a:endParaRPr lang="en-US" dirty="0"/>
          </a:p>
        </p:txBody>
      </p:sp>
      <p:sp>
        <p:nvSpPr>
          <p:cNvPr id="4" name="Slide Number Placeholder 3"/>
          <p:cNvSpPr>
            <a:spLocks noGrp="1"/>
          </p:cNvSpPr>
          <p:nvPr>
            <p:ph type="sldNum" sz="quarter" idx="5"/>
          </p:nvPr>
        </p:nvSpPr>
        <p:spPr/>
        <p:txBody>
          <a:bodyPr/>
          <a:lstStyle/>
          <a:p>
            <a:fld id="{8A92E9ED-D75D-DF40-B20F-46FB25F50A85}" type="slidenum">
              <a:rPr lang="en-US" smtClean="0"/>
              <a:t>30</a:t>
            </a:fld>
            <a:endParaRPr lang="en-US"/>
          </a:p>
        </p:txBody>
      </p:sp>
    </p:spTree>
    <p:extLst>
      <p:ext uri="{BB962C8B-B14F-4D97-AF65-F5344CB8AC3E}">
        <p14:creationId xmlns:p14="http://schemas.microsoft.com/office/powerpoint/2010/main" val="1863169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900" kern="1200" dirty="0">
                <a:solidFill>
                  <a:schemeClr val="tx1"/>
                </a:solidFill>
                <a:latin typeface="Arial" panose="020B0604020202020204" pitchFamily="34" charset="0"/>
                <a:ea typeface="+mn-ea"/>
                <a:cs typeface="Arial" panose="020B0604020202020204" pitchFamily="34" charset="0"/>
              </a:rPr>
              <a:t>Por lo tanto, si sirve más de una porción, también está sirviendo más calorías, azúcares añadidos y otros nutrientes.</a:t>
            </a:r>
          </a:p>
          <a:p>
            <a:endParaRPr lang="es-ES" sz="900" kern="1200" dirty="0">
              <a:solidFill>
                <a:schemeClr val="tx1"/>
              </a:solidFill>
              <a:latin typeface="Arial" panose="020B0604020202020204" pitchFamily="34" charset="0"/>
              <a:ea typeface="+mn-ea"/>
              <a:cs typeface="Arial" panose="020B0604020202020204" pitchFamily="34" charset="0"/>
            </a:endParaRPr>
          </a:p>
          <a:p>
            <a:r>
              <a:rPr lang="es-ES" sz="900" kern="1200" dirty="0">
                <a:solidFill>
                  <a:schemeClr val="tx1"/>
                </a:solidFill>
                <a:latin typeface="Arial" panose="020B0604020202020204" pitchFamily="34" charset="0"/>
                <a:ea typeface="+mn-ea"/>
                <a:cs typeface="Arial" panose="020B0604020202020204" pitchFamily="34" charset="0"/>
              </a:rPr>
              <a:t>Por ejemplo, 1 porción del yogur de 6 onzas que se muestra a la izquierda de la diapositiva contiene 120 calorías y 9 gramos de azúcares añadidos. </a:t>
            </a:r>
          </a:p>
          <a:p>
            <a:endParaRPr lang="es-ES" sz="900" kern="1200" dirty="0">
              <a:solidFill>
                <a:schemeClr val="tx1"/>
              </a:solidFill>
              <a:latin typeface="Arial" panose="020B0604020202020204" pitchFamily="34" charset="0"/>
              <a:ea typeface="+mn-ea"/>
              <a:cs typeface="Arial" panose="020B0604020202020204" pitchFamily="34" charset="0"/>
            </a:endParaRPr>
          </a:p>
          <a:p>
            <a:r>
              <a:rPr lang="es-ES" sz="900" kern="1200" dirty="0">
                <a:solidFill>
                  <a:schemeClr val="tx1"/>
                </a:solidFill>
                <a:latin typeface="Arial" panose="020B0604020202020204" pitchFamily="34" charset="0"/>
                <a:ea typeface="+mn-ea"/>
                <a:cs typeface="Arial" panose="020B0604020202020204" pitchFamily="34" charset="0"/>
              </a:rPr>
              <a:t>Sin embargo, si sirve 2 porciones o 12 onzas del mismo yogur que se muestra a la derecha de la diapositiva, entonces las 2 porciones contienen 240 calorías y 18 gramos de azúcares agregados. </a:t>
            </a:r>
          </a:p>
          <a:p>
            <a:endParaRPr lang="es-ES" sz="900" kern="1200" dirty="0">
              <a:solidFill>
                <a:schemeClr val="tx1"/>
              </a:solidFill>
              <a:latin typeface="Arial" panose="020B0604020202020204" pitchFamily="34" charset="0"/>
              <a:ea typeface="+mn-ea"/>
              <a:cs typeface="Arial" panose="020B0604020202020204" pitchFamily="34" charset="0"/>
            </a:endParaRPr>
          </a:p>
          <a:p>
            <a:r>
              <a:rPr lang="es-ES" sz="900" kern="1200" dirty="0">
                <a:solidFill>
                  <a:schemeClr val="tx1"/>
                </a:solidFill>
                <a:latin typeface="Arial" panose="020B0604020202020204" pitchFamily="34" charset="0"/>
                <a:ea typeface="+mn-ea"/>
                <a:cs typeface="Arial" panose="020B0604020202020204" pitchFamily="34" charset="0"/>
              </a:rPr>
              <a:t>Entonces, nuevamente, si sirve más de lo que es el tamaño de la porción en la etiqueta de información nutricional, entonces también está sirviendo más calorías, azúcares agregados y otros nutrientes, así que asegúrese de tenerlo en cuenta. </a:t>
            </a:r>
          </a:p>
          <a:p>
            <a:endParaRPr lang="es-ES" sz="900" kern="1200" dirty="0">
              <a:solidFill>
                <a:schemeClr val="tx1"/>
              </a:solidFill>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A92E9ED-D75D-DF40-B20F-46FB25F50A85}" type="slidenum">
              <a:rPr lang="en-US" smtClean="0"/>
              <a:t>31</a:t>
            </a:fld>
            <a:endParaRPr lang="en-US"/>
          </a:p>
        </p:txBody>
      </p:sp>
    </p:spTree>
    <p:extLst>
      <p:ext uri="{BB962C8B-B14F-4D97-AF65-F5344CB8AC3E}">
        <p14:creationId xmlns:p14="http://schemas.microsoft.com/office/powerpoint/2010/main" val="1343786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a:t>Todos los materiales de </a:t>
            </a:r>
            <a:r>
              <a:rPr lang="es-ES" sz="1200" err="1"/>
              <a:t>Team</a:t>
            </a:r>
            <a:r>
              <a:rPr lang="es-ES" sz="1200"/>
              <a:t> </a:t>
            </a:r>
            <a:r>
              <a:rPr lang="es-ES" sz="1200" err="1"/>
              <a:t>Nutrition</a:t>
            </a:r>
            <a:r>
              <a:rPr lang="es-ES" sz="1200"/>
              <a:t> están disponibles en línea desde el sitio web de </a:t>
            </a:r>
            <a:r>
              <a:rPr lang="es-ES" sz="1200" err="1"/>
              <a:t>Team</a:t>
            </a:r>
            <a:r>
              <a:rPr lang="es-ES" sz="1200"/>
              <a:t> </a:t>
            </a:r>
            <a:r>
              <a:rPr lang="es-ES" sz="1200" err="1"/>
              <a:t>Nutrition</a:t>
            </a:r>
            <a:r>
              <a:rPr lang="es-ES" sz="1200"/>
              <a:t> y están disponibles para descargar de forma gratuita por cualquier persona interesada.</a:t>
            </a:r>
            <a:endParaRPr lang="es-ES" sz="1200" baseline="0" noProof="0"/>
          </a:p>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A92E9ED-D75D-DF40-B20F-46FB25F50A85}" type="slidenum">
              <a:rPr lang="en-US" smtClean="0"/>
              <a:t>32</a:t>
            </a:fld>
            <a:endParaRPr lang="en-US"/>
          </a:p>
        </p:txBody>
      </p:sp>
    </p:spTree>
    <p:extLst>
      <p:ext uri="{BB962C8B-B14F-4D97-AF65-F5344CB8AC3E}">
        <p14:creationId xmlns:p14="http://schemas.microsoft.com/office/powerpoint/2010/main" val="2896121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Todos los que participan en un Programa de Nutrición Infantil, como el CACFP, pueden solicitar los materiales impresos de</a:t>
            </a:r>
            <a:r>
              <a:rPr lang="es-ES" sz="1200" baseline="0" dirty="0"/>
              <a:t> </a:t>
            </a:r>
            <a:r>
              <a:rPr lang="es-ES" sz="1200" baseline="0" dirty="0" err="1"/>
              <a:t>Team</a:t>
            </a:r>
            <a:r>
              <a:rPr lang="es-ES" sz="1200" baseline="0" dirty="0"/>
              <a:t> Nutrition sin costo alguno</a:t>
            </a:r>
            <a:r>
              <a:rPr lang="es-ES" sz="120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Si desea solicitar materiales impresos de </a:t>
            </a:r>
            <a:r>
              <a:rPr lang="es-ES" sz="1200" dirty="0" err="1"/>
              <a:t>Team</a:t>
            </a:r>
            <a:r>
              <a:rPr lang="es-ES" sz="1200" dirty="0"/>
              <a:t> Nutrition, puede ir al enlace llamado en inglés</a:t>
            </a:r>
            <a:r>
              <a:rPr lang="es-ES" sz="1200" baseline="0" dirty="0"/>
              <a:t> </a:t>
            </a:r>
            <a:r>
              <a:rPr lang="es-ES" sz="1200" dirty="0"/>
              <a:t>"</a:t>
            </a:r>
            <a:r>
              <a:rPr lang="en-US" sz="1200" dirty="0">
                <a:cs typeface="Arial" panose="020B0604020202020204" pitchFamily="34" charset="0"/>
              </a:rPr>
              <a:t>Resource Order Form</a:t>
            </a:r>
            <a:r>
              <a:rPr lang="es-ES" sz="1200" dirty="0"/>
              <a:t>" en el sitio web de </a:t>
            </a:r>
            <a:r>
              <a:rPr lang="es-ES" sz="1200" dirty="0" err="1"/>
              <a:t>Team</a:t>
            </a:r>
            <a:r>
              <a:rPr lang="es-ES" sz="1200" dirty="0"/>
              <a:t> Nutrition.</a:t>
            </a:r>
            <a:r>
              <a:rPr lang="es-ES" sz="1200" baseline="0"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Para pedidos grandes, puede enviar un correo electrónico a teamnutrition@USDA.gov.</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33</a:t>
            </a:fld>
            <a:endParaRPr lang="en-US"/>
          </a:p>
        </p:txBody>
      </p:sp>
    </p:spTree>
    <p:extLst>
      <p:ext uri="{BB962C8B-B14F-4D97-AF65-F5344CB8AC3E}">
        <p14:creationId xmlns:p14="http://schemas.microsoft.com/office/powerpoint/2010/main" val="2417966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Estas diapositivas de capacitación fueron proporcionadas por </a:t>
            </a:r>
            <a:r>
              <a:rPr lang="es-ES" sz="1200" dirty="0" err="1"/>
              <a:t>Team</a:t>
            </a:r>
            <a:r>
              <a:rPr lang="es-ES" sz="1200" baseline="0" dirty="0"/>
              <a:t> </a:t>
            </a:r>
            <a:r>
              <a:rPr lang="es-ES" sz="1200" baseline="0" dirty="0" err="1"/>
              <a:t>Nutrition</a:t>
            </a:r>
            <a:r>
              <a:rPr lang="es-ES" sz="1200" baseline="0" dirty="0"/>
              <a:t> </a:t>
            </a:r>
            <a:r>
              <a:rPr lang="es-ES" sz="1200" dirty="0"/>
              <a:t>del Departamento de Agricultura de los</a:t>
            </a:r>
            <a:r>
              <a:rPr lang="es-ES" sz="1200" baseline="0" dirty="0"/>
              <a:t> Estados Unidos</a:t>
            </a:r>
            <a:r>
              <a:rPr lang="es-ES" sz="1200" dirty="0"/>
              <a:t>. Si desea obtener más información sobre </a:t>
            </a:r>
            <a:r>
              <a:rPr lang="es-ES" sz="1200" dirty="0" err="1"/>
              <a:t>Team</a:t>
            </a:r>
            <a:r>
              <a:rPr lang="es-ES" sz="1200" dirty="0"/>
              <a:t> </a:t>
            </a:r>
            <a:r>
              <a:rPr lang="es-ES" sz="1200" dirty="0" err="1"/>
              <a:t>Nutrition</a:t>
            </a:r>
            <a:r>
              <a:rPr lang="es-ES" sz="1200" dirty="0"/>
              <a:t> y recursos adicionales disponibles, visite su sitio web, suscríbase a su boletín electrónico mensual, y conéctese con ellos por su</a:t>
            </a:r>
            <a:r>
              <a:rPr lang="es-ES" sz="1200" baseline="0" dirty="0"/>
              <a:t> </a:t>
            </a:r>
            <a:r>
              <a:rPr lang="es-ES" sz="1200" dirty="0"/>
              <a:t>correo electrónico a </a:t>
            </a:r>
            <a:r>
              <a:rPr lang="es-ES" sz="1200" err="1"/>
              <a:t>TeamNutrition</a:t>
            </a:r>
            <a:r>
              <a:rPr lang="es-ES" sz="1200"/>
              <a:t>@USDA.gov.</a:t>
            </a:r>
          </a:p>
          <a:p>
            <a:pPr marL="0" marR="0" lvl="0" indent="0" algn="l" defTabSz="6858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s-ES" sz="1200" dirty="0"/>
              <a:t>¡Gracias!</a:t>
            </a:r>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34</a:t>
            </a:fld>
            <a:endParaRPr lang="en-US"/>
          </a:p>
        </p:txBody>
      </p:sp>
    </p:spTree>
    <p:extLst>
      <p:ext uri="{BB962C8B-B14F-4D97-AF65-F5344CB8AC3E}">
        <p14:creationId xmlns:p14="http://schemas.microsoft.com/office/powerpoint/2010/main" val="3308959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noProof="0" dirty="0">
                <a:latin typeface="Arial"/>
                <a:cs typeface="Arial"/>
              </a:rPr>
              <a:t>Así que el tema de hoy es "Elija yogur con bajo contenido de azúcares añadidos en el CACFP".</a:t>
            </a:r>
          </a:p>
          <a:p>
            <a:endParaRPr lang="es-US" sz="1200" baseline="0" noProof="0" dirty="0">
              <a:latin typeface="Arial" panose="020B0604020202020204" pitchFamily="34" charset="0"/>
              <a:cs typeface="Arial" panose="020B0604020202020204" pitchFamily="34" charset="0"/>
            </a:endParaRPr>
          </a:p>
          <a:p>
            <a:r>
              <a:rPr lang="es-US" sz="1200" noProof="0" dirty="0">
                <a:latin typeface="Arial"/>
                <a:cs typeface="Arial"/>
              </a:rPr>
              <a:t>Como se mencioné en la diapositiva anterior, a partir del 1 de octubre de 2025, el yogur no debe contener más de 12 gramos de azúcares añadidos por cada 6 onzas. Usted puede usar la lista actualizada del WIC de cualquier estado para encontrar un yogur que cumpla con el límite de azúcares añadidos en el CACFP. </a:t>
            </a:r>
            <a:endParaRPr lang="es-US" noProof="0" dirty="0">
              <a:ea typeface="Calibri" panose="020F0502020204030204"/>
              <a:cs typeface="Calibri" panose="020F0502020204030204"/>
            </a:endParaRPr>
          </a:p>
          <a:p>
            <a:endParaRPr lang="es-US" sz="1200" noProof="0" dirty="0">
              <a:latin typeface="Arial" panose="020B0604020202020204" pitchFamily="34" charset="0"/>
              <a:cs typeface="Arial" panose="020B0604020202020204" pitchFamily="34" charset="0"/>
            </a:endParaRPr>
          </a:p>
          <a:p>
            <a:r>
              <a:rPr lang="es-US" sz="1200" noProof="0" dirty="0">
                <a:latin typeface="Arial"/>
                <a:cs typeface="Arial"/>
              </a:rPr>
              <a:t>También puede encontrar yogures que cumplan con el límite de azúcares añadidos utilizando la hoja de capacitación “Elija yogur con bajo contenido de azúcares añadidos en el CACFP” de </a:t>
            </a:r>
            <a:r>
              <a:rPr lang="es-US" sz="1200" noProof="0" dirty="0" err="1">
                <a:latin typeface="Arial"/>
                <a:cs typeface="Arial"/>
              </a:rPr>
              <a:t>Team</a:t>
            </a:r>
            <a:r>
              <a:rPr lang="es-US" sz="1200" noProof="0" dirty="0">
                <a:latin typeface="Arial"/>
                <a:cs typeface="Arial"/>
              </a:rPr>
              <a:t> Nutrition, la cual será el tema central del seminario de hoy. Hoy podrá ver un adelanto de esta hoja que se está actualizando y la publicaremos muy pronto. </a:t>
            </a:r>
            <a:endParaRPr lang="es-US" sz="1200" noProof="0" dirty="0">
              <a:solidFill>
                <a:schemeClr val="tx1"/>
              </a:solidFill>
              <a:latin typeface="Arial"/>
              <a:cs typeface="Arial"/>
            </a:endParaRPr>
          </a:p>
          <a:p>
            <a:endParaRPr lang="es-US" noProof="0" dirty="0">
              <a:solidFill>
                <a:srgbClr val="FF0000"/>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s-US" sz="900" noProof="0" dirty="0">
                <a:solidFill>
                  <a:schemeClr val="tx1">
                    <a:lumMod val="65000"/>
                    <a:lumOff val="35000"/>
                  </a:schemeClr>
                </a:solidFill>
                <a:latin typeface="Helvetica"/>
                <a:cs typeface="Helvetica"/>
              </a:rPr>
              <a:t>*Para más información sobre el calendario de implementación de la regla final (solo disponible en inglés), escanee el código QR que aparece en la pantalla.</a:t>
            </a:r>
          </a:p>
          <a:p>
            <a:endParaRPr lang="es-US" baseline="0" noProof="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92E9ED-D75D-DF40-B20F-46FB25F50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63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sz="1200" noProof="0" dirty="0"/>
              <a:t>¡E</a:t>
            </a:r>
            <a:r>
              <a:rPr lang="es-ES" sz="1200" dirty="0" err="1"/>
              <a:t>mpecemos</a:t>
            </a:r>
            <a:r>
              <a:rPr lang="es-ES" sz="1200" dirty="0"/>
              <a:t>! Hay cuatro pasos que debe seguir para determinar si un yogur cumple con el límite de azúcares añadidos.  El primer </a:t>
            </a:r>
            <a:r>
              <a:rPr lang="es-ES" sz="1200" baseline="0" noProof="0" dirty="0"/>
              <a:t>paso es utilizar la etiqueta de información nutricional  y encontrar el tamaño de la porción del yogur en onzas o en gramos. </a:t>
            </a:r>
            <a:r>
              <a:rPr lang="es-ES" sz="1200" noProof="0" dirty="0"/>
              <a:t>Como puede ver</a:t>
            </a:r>
            <a:r>
              <a:rPr lang="es-ES" sz="1200" baseline="0" noProof="0" dirty="0"/>
              <a:t> aquí, el tamaño de la porción de esta etiqueta se encuentra en onzas y en gramos. Muchos yogures muestran la cantidad en ambas unidades, pero algunos envases solo indican las onzas, mientras que otros solo indican los gramos. </a:t>
            </a:r>
            <a:endParaRPr lang="es-ES" sz="1200" noProof="0" dirty="0"/>
          </a:p>
          <a:p>
            <a:endParaRPr lang="en-US" sz="1200" baseline="0" dirty="0"/>
          </a:p>
          <a:p>
            <a:r>
              <a:rPr lang="en-US" sz="1200" baseline="0" dirty="0"/>
              <a:t> </a:t>
            </a:r>
          </a:p>
          <a:p>
            <a:endParaRPr lang="en-US" sz="1200" baseline="0" dirty="0"/>
          </a:p>
          <a:p>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5</a:t>
            </a:fld>
            <a:endParaRPr lang="en-US"/>
          </a:p>
        </p:txBody>
      </p:sp>
    </p:spTree>
    <p:extLst>
      <p:ext uri="{BB962C8B-B14F-4D97-AF65-F5344CB8AC3E}">
        <p14:creationId xmlns:p14="http://schemas.microsoft.com/office/powerpoint/2010/main" val="13927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A </a:t>
            </a:r>
            <a:r>
              <a:rPr lang="en-US" sz="1200" baseline="0" dirty="0" err="1"/>
              <a:t>veces</a:t>
            </a:r>
            <a:r>
              <a:rPr lang="en-US" sz="1200" baseline="0" dirty="0"/>
              <a:t>, la </a:t>
            </a:r>
            <a:r>
              <a:rPr lang="en-US" sz="1200" baseline="0" dirty="0" err="1"/>
              <a:t>etiqueta</a:t>
            </a:r>
            <a:r>
              <a:rPr lang="en-US" sz="1200" baseline="0" dirty="0"/>
              <a:t> </a:t>
            </a:r>
            <a:r>
              <a:rPr lang="en-US" sz="1200" baseline="0" dirty="0" err="1"/>
              <a:t>también</a:t>
            </a:r>
            <a:r>
              <a:rPr lang="en-US" sz="1200" baseline="0" dirty="0"/>
              <a:t> </a:t>
            </a:r>
            <a:r>
              <a:rPr lang="en-US" sz="1200" baseline="0" dirty="0" err="1"/>
              <a:t>puede</a:t>
            </a:r>
            <a:r>
              <a:rPr lang="en-US" sz="1200" baseline="0" dirty="0"/>
              <a:t> </a:t>
            </a:r>
            <a:r>
              <a:rPr lang="en-US" sz="1200" baseline="0" dirty="0" err="1"/>
              <a:t>decir</a:t>
            </a:r>
            <a:r>
              <a:rPr lang="en-US" sz="1200" baseline="0" dirty="0"/>
              <a:t>: “un </a:t>
            </a:r>
            <a:r>
              <a:rPr lang="en-US" sz="1200" baseline="0" dirty="0" err="1"/>
              <a:t>envase</a:t>
            </a:r>
            <a:r>
              <a:rPr lang="en-US" sz="1200" baseline="0" dirty="0"/>
              <a:t>”. En </a:t>
            </a:r>
            <a:r>
              <a:rPr lang="en-US" sz="1200" baseline="0" dirty="0" err="1"/>
              <a:t>este</a:t>
            </a:r>
            <a:r>
              <a:rPr lang="en-US" sz="1200" baseline="0" dirty="0"/>
              <a:t> </a:t>
            </a:r>
            <a:r>
              <a:rPr lang="en-US" sz="1200" baseline="0" dirty="0" err="1"/>
              <a:t>caso</a:t>
            </a:r>
            <a:r>
              <a:rPr lang="en-US" sz="1200" baseline="0" dirty="0"/>
              <a:t>, </a:t>
            </a:r>
            <a:r>
              <a:rPr lang="en-US" sz="1200" baseline="0" dirty="0" err="1"/>
              <a:t>tendría</a:t>
            </a:r>
            <a:r>
              <a:rPr lang="en-US" sz="1200" baseline="0" dirty="0"/>
              <a:t> que </a:t>
            </a:r>
            <a:r>
              <a:rPr lang="en-US" sz="1200" baseline="0" dirty="0" err="1"/>
              <a:t>ver</a:t>
            </a:r>
            <a:r>
              <a:rPr lang="en-US" sz="1200" baseline="0" dirty="0"/>
              <a:t> </a:t>
            </a:r>
            <a:r>
              <a:rPr lang="en-US" sz="1200" baseline="0" dirty="0" err="1"/>
              <a:t>el</a:t>
            </a:r>
            <a:r>
              <a:rPr lang="en-US" sz="1200" baseline="0" dirty="0"/>
              <a:t> peso del </a:t>
            </a:r>
            <a:r>
              <a:rPr lang="en-US" sz="1200" baseline="0" dirty="0" err="1"/>
              <a:t>envase</a:t>
            </a:r>
            <a:r>
              <a:rPr lang="en-US" sz="1200" baseline="0" dirty="0"/>
              <a:t> que se </a:t>
            </a:r>
            <a:r>
              <a:rPr lang="en-US" sz="1200" baseline="0" dirty="0" err="1"/>
              <a:t>encuentra</a:t>
            </a:r>
            <a:r>
              <a:rPr lang="en-US" sz="1200" baseline="0" dirty="0"/>
              <a:t> </a:t>
            </a:r>
            <a:r>
              <a:rPr lang="en-US" sz="1200" baseline="0" dirty="0" err="1"/>
              <a:t>por</a:t>
            </a:r>
            <a:r>
              <a:rPr lang="en-US" sz="1200" baseline="0" dirty="0"/>
              <a:t> lo general  </a:t>
            </a:r>
            <a:r>
              <a:rPr lang="en-US" sz="1200" baseline="0" dirty="0" err="1"/>
              <a:t>en</a:t>
            </a:r>
            <a:r>
              <a:rPr lang="en-US" sz="1200" baseline="0" dirty="0"/>
              <a:t> </a:t>
            </a:r>
            <a:r>
              <a:rPr lang="en-US" sz="1200" baseline="0" dirty="0" err="1"/>
              <a:t>el</a:t>
            </a:r>
            <a:r>
              <a:rPr lang="en-US" sz="1200" baseline="0" dirty="0"/>
              <a:t> </a:t>
            </a:r>
            <a:r>
              <a:rPr lang="en-US" sz="1200" baseline="0" dirty="0" err="1"/>
              <a:t>frente</a:t>
            </a:r>
            <a:r>
              <a:rPr lang="en-US" sz="1200" baseline="0" dirty="0"/>
              <a:t> del </a:t>
            </a:r>
            <a:r>
              <a:rPr lang="en-US" sz="1200" baseline="0" dirty="0" err="1"/>
              <a:t>yogur</a:t>
            </a:r>
            <a:r>
              <a:rPr lang="en-US" sz="1200" baseline="0" dirty="0"/>
              <a:t>.</a:t>
            </a:r>
          </a:p>
          <a:p>
            <a:endParaRPr lang="en-US" sz="1200" baseline="0" dirty="0"/>
          </a:p>
          <a:p>
            <a:r>
              <a:rPr lang="en-US" sz="1200" baseline="0" dirty="0"/>
              <a:t> </a:t>
            </a:r>
          </a:p>
          <a:p>
            <a:endParaRPr lang="en-US" sz="1200" baseline="0" dirty="0"/>
          </a:p>
          <a:p>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6</a:t>
            </a:fld>
            <a:endParaRPr lang="en-US"/>
          </a:p>
        </p:txBody>
      </p:sp>
    </p:spTree>
    <p:extLst>
      <p:ext uri="{BB962C8B-B14F-4D97-AF65-F5344CB8AC3E}">
        <p14:creationId xmlns:p14="http://schemas.microsoft.com/office/powerpoint/2010/main" val="348009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Tratemos una pregunta de práctica. En su pantalla debe aparecer una encuesta para que nos envíe su respuesta. Mire la etiqueta de información nutricional del yogur en la pantalla.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¿Cuál es el tamaño de la porción de este yogur?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Las opciones de respuesta 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4 onzas,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6 onzas,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8 onzas, o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ES" sz="1200" dirty="0"/>
              <a:t>130 onzas.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s-ES" sz="1200" dirty="0"/>
              <a:t>Por favor, hagan clic en la opción que consideren correcta y luego en la palabra “</a:t>
            </a:r>
            <a:r>
              <a:rPr lang="es-ES" sz="1200" dirty="0" err="1"/>
              <a:t>Submit</a:t>
            </a:r>
            <a:r>
              <a:rPr lang="es-ES" sz="1200" dirty="0"/>
              <a:t>” para enviar. Les daré 3 segundos para responder, 3, 2, 1. ¡Se acabó el tiempo!</a:t>
            </a:r>
          </a:p>
          <a:p>
            <a:endParaRPr lang="es-ES" sz="1200" dirty="0"/>
          </a:p>
          <a:p>
            <a:r>
              <a:rPr lang="es-ES" sz="1200" dirty="0"/>
              <a:t>¡Veamos sus respuestas!</a:t>
            </a:r>
            <a:endParaRPr lang="en-US" sz="1200" dirty="0"/>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7</a:t>
            </a:fld>
            <a:endParaRPr lang="en-US"/>
          </a:p>
        </p:txBody>
      </p:sp>
    </p:spTree>
    <p:extLst>
      <p:ext uri="{BB962C8B-B14F-4D97-AF65-F5344CB8AC3E}">
        <p14:creationId xmlns:p14="http://schemas.microsoft.com/office/powerpoint/2010/main" val="192565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200" noProof="0" dirty="0"/>
              <a:t>¡Buen trabajo!</a:t>
            </a:r>
            <a:r>
              <a:rPr lang="es-ES" sz="1200" baseline="0" noProof="0" dirty="0"/>
              <a:t> El tamaño de la porción de este yogur es 6 onzas, como se indica en la línea de tamaño de la porción.</a:t>
            </a:r>
            <a:endParaRPr lang="es-ES" sz="1200" dirty="0"/>
          </a:p>
          <a:p>
            <a:endParaRPr lang="es-ES" sz="120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endParaRPr lang="en-US" sz="1200" dirty="0"/>
          </a:p>
          <a:p>
            <a:endParaRPr lang="en-US" sz="1200" dirty="0"/>
          </a:p>
        </p:txBody>
      </p:sp>
      <p:sp>
        <p:nvSpPr>
          <p:cNvPr id="4" name="Slide Number Placeholder 3"/>
          <p:cNvSpPr>
            <a:spLocks noGrp="1"/>
          </p:cNvSpPr>
          <p:nvPr>
            <p:ph type="sldNum" sz="quarter" idx="5"/>
          </p:nvPr>
        </p:nvSpPr>
        <p:spPr/>
        <p:txBody>
          <a:bodyPr/>
          <a:lstStyle/>
          <a:p>
            <a:fld id="{8A92E9ED-D75D-DF40-B20F-46FB25F50A85}" type="slidenum">
              <a:rPr lang="en-US" smtClean="0"/>
              <a:t>8</a:t>
            </a:fld>
            <a:endParaRPr lang="en-US"/>
          </a:p>
        </p:txBody>
      </p:sp>
    </p:spTree>
    <p:extLst>
      <p:ext uri="{BB962C8B-B14F-4D97-AF65-F5344CB8AC3E}">
        <p14:creationId xmlns:p14="http://schemas.microsoft.com/office/powerpoint/2010/main" val="4004875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s-ES" sz="1200" dirty="0"/>
              <a:t>Una vez que encuentre el tamaño de la porción, puede pasar al segundo paso, que es</a:t>
            </a:r>
            <a:r>
              <a:rPr lang="es-ES" sz="1200" baseline="0" noProof="0" dirty="0"/>
              <a:t> mirar la línea de azúcares añadidos en la etiqueta de información nutricional para saber la cantidad de azúcares añadidos en una porción de este yogur.</a:t>
            </a:r>
          </a:p>
          <a:p>
            <a:r>
              <a:rPr lang="en-US" sz="1200" baseline="0" dirty="0"/>
              <a:t> </a:t>
            </a:r>
          </a:p>
          <a:p>
            <a:endParaRPr lang="en-US" sz="1200" baseline="0" dirty="0"/>
          </a:p>
          <a:p>
            <a:endParaRPr lang="en-US" sz="1200" baseline="0" dirty="0"/>
          </a:p>
        </p:txBody>
      </p:sp>
      <p:sp>
        <p:nvSpPr>
          <p:cNvPr id="4" name="Slide Number Placeholder 3"/>
          <p:cNvSpPr>
            <a:spLocks noGrp="1"/>
          </p:cNvSpPr>
          <p:nvPr>
            <p:ph type="sldNum" sz="quarter" idx="5"/>
          </p:nvPr>
        </p:nvSpPr>
        <p:spPr/>
        <p:txBody>
          <a:bodyPr/>
          <a:lstStyle/>
          <a:p>
            <a:fld id="{8A92E9ED-D75D-DF40-B20F-46FB25F50A85}" type="slidenum">
              <a:rPr lang="en-US" smtClean="0"/>
              <a:t>9</a:t>
            </a:fld>
            <a:endParaRPr lang="en-US"/>
          </a:p>
        </p:txBody>
      </p:sp>
    </p:spTree>
    <p:extLst>
      <p:ext uri="{BB962C8B-B14F-4D97-AF65-F5344CB8AC3E}">
        <p14:creationId xmlns:p14="http://schemas.microsoft.com/office/powerpoint/2010/main" val="98131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233-CC69-E946-8617-77D442B76BB7}"/>
              </a:ext>
            </a:extLst>
          </p:cNvPr>
          <p:cNvSpPr>
            <a:spLocks noGrp="1"/>
          </p:cNvSpPr>
          <p:nvPr>
            <p:ph type="ctrTitle"/>
          </p:nvPr>
        </p:nvSpPr>
        <p:spPr>
          <a:xfrm>
            <a:off x="365760" y="1133856"/>
            <a:ext cx="5563553" cy="573957"/>
          </a:xfrm>
          <a:prstGeom prst="rect">
            <a:avLst/>
          </a:prstGeom>
        </p:spPr>
        <p:txBody>
          <a:bodyPr lIns="0" tIns="0" rIns="0" bIns="0" anchor="t" anchorCtr="0">
            <a:normAutofit/>
          </a:bodyPr>
          <a:lstStyle>
            <a:lvl1pPr algn="l">
              <a:defRPr sz="4000" b="1" i="0">
                <a:solidFill>
                  <a:srgbClr val="0A2E6F"/>
                </a:solidFill>
                <a:latin typeface="Helvetica"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241D46D9-FA02-184B-9A52-0C4ABB7EFD14}"/>
              </a:ext>
            </a:extLst>
          </p:cNvPr>
          <p:cNvSpPr>
            <a:spLocks noGrp="1"/>
          </p:cNvSpPr>
          <p:nvPr>
            <p:ph type="subTitle" idx="1"/>
          </p:nvPr>
        </p:nvSpPr>
        <p:spPr>
          <a:xfrm>
            <a:off x="365760" y="3657600"/>
            <a:ext cx="5199656" cy="675005"/>
          </a:xfrm>
          <a:prstGeom prst="rect">
            <a:avLst/>
          </a:prstGeom>
        </p:spPr>
        <p:txBody>
          <a:bodyPr/>
          <a:lstStyle>
            <a:lvl1pPr marL="0" indent="0" algn="l">
              <a:lnSpc>
                <a:spcPts val="2800"/>
              </a:lnSpc>
              <a:buNone/>
              <a:defRPr sz="2200" b="0" i="0">
                <a:solidFill>
                  <a:schemeClr val="tx1">
                    <a:lumMod val="65000"/>
                    <a:lumOff val="3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528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Page 1">
    <p:bg>
      <p:bgPr>
        <a:solidFill>
          <a:srgbClr val="FDC2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233-CC69-E946-8617-77D442B76BB7}"/>
              </a:ext>
            </a:extLst>
          </p:cNvPr>
          <p:cNvSpPr>
            <a:spLocks noGrp="1"/>
          </p:cNvSpPr>
          <p:nvPr>
            <p:ph type="ctrTitle"/>
          </p:nvPr>
        </p:nvSpPr>
        <p:spPr>
          <a:xfrm>
            <a:off x="2271588" y="1146945"/>
            <a:ext cx="6386472" cy="421826"/>
          </a:xfrm>
          <a:prstGeom prst="rect">
            <a:avLst/>
          </a:prstGeom>
        </p:spPr>
        <p:txBody>
          <a:bodyPr lIns="0" tIns="0" rIns="0" bIns="0" anchor="t" anchorCtr="0">
            <a:normAutofit/>
          </a:bodyPr>
          <a:lstStyle>
            <a:lvl1pPr algn="l">
              <a:defRPr sz="3200" b="1" i="0">
                <a:solidFill>
                  <a:srgbClr val="0A2E6F"/>
                </a:solidFill>
                <a:latin typeface="Helvetica"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241D46D9-FA02-184B-9A52-0C4ABB7EFD14}"/>
              </a:ext>
            </a:extLst>
          </p:cNvPr>
          <p:cNvSpPr>
            <a:spLocks noGrp="1"/>
          </p:cNvSpPr>
          <p:nvPr>
            <p:ph type="subTitle" idx="1"/>
          </p:nvPr>
        </p:nvSpPr>
        <p:spPr>
          <a:xfrm>
            <a:off x="228600" y="2704577"/>
            <a:ext cx="5199656" cy="675005"/>
          </a:xfrm>
          <a:prstGeom prst="rect">
            <a:avLst/>
          </a:prstGeom>
        </p:spPr>
        <p:txBody>
          <a:bodyPr/>
          <a:lstStyle>
            <a:lvl1pPr marL="342900" indent="-342900" algn="l">
              <a:buClr>
                <a:srgbClr val="740507"/>
              </a:buClr>
              <a:buSzPct val="125000"/>
              <a:buFont typeface="Wingdings" pitchFamily="2" charset="2"/>
              <a:buChar char="ü"/>
              <a:defRPr sz="1800" b="0" i="0">
                <a:solidFill>
                  <a:schemeClr val="tx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a:t>
            </a:r>
          </a:p>
        </p:txBody>
      </p:sp>
      <p:pic>
        <p:nvPicPr>
          <p:cNvPr id="14" name="Picture 13">
            <a:extLst>
              <a:ext uri="{FF2B5EF4-FFF2-40B4-BE49-F238E27FC236}">
                <a16:creationId xmlns:a16="http://schemas.microsoft.com/office/drawing/2014/main" id="{3E3C193B-36ED-3242-AEFF-9406D4E3068A}"/>
              </a:ext>
            </a:extLst>
          </p:cNvPr>
          <p:cNvPicPr>
            <a:picLocks noChangeAspect="1"/>
          </p:cNvPicPr>
          <p:nvPr userDrawn="1"/>
        </p:nvPicPr>
        <p:blipFill>
          <a:blip r:embed="rId2"/>
          <a:stretch>
            <a:fillRect/>
          </a:stretch>
        </p:blipFill>
        <p:spPr>
          <a:xfrm>
            <a:off x="228600" y="228600"/>
            <a:ext cx="2042988" cy="581778"/>
          </a:xfrm>
          <a:prstGeom prst="rect">
            <a:avLst/>
          </a:prstGeom>
        </p:spPr>
      </p:pic>
      <p:sp>
        <p:nvSpPr>
          <p:cNvPr id="5" name="Text Placeholder 4">
            <a:extLst>
              <a:ext uri="{FF2B5EF4-FFF2-40B4-BE49-F238E27FC236}">
                <a16:creationId xmlns:a16="http://schemas.microsoft.com/office/drawing/2014/main" id="{87A6AF17-6727-0A41-AAB2-35C8B01C910E}"/>
              </a:ext>
            </a:extLst>
          </p:cNvPr>
          <p:cNvSpPr>
            <a:spLocks noGrp="1"/>
          </p:cNvSpPr>
          <p:nvPr>
            <p:ph type="body" sz="quarter" idx="10" hasCustomPrompt="1"/>
          </p:nvPr>
        </p:nvSpPr>
        <p:spPr>
          <a:xfrm>
            <a:off x="2298955" y="1631834"/>
            <a:ext cx="6558899" cy="683845"/>
          </a:xfrm>
          <a:prstGeom prst="rect">
            <a:avLst/>
          </a:prstGeom>
        </p:spPr>
        <p:txBody>
          <a:bodyPr/>
          <a:lstStyle>
            <a:lvl1pPr marL="0" indent="0">
              <a:buNone/>
              <a:defRPr sz="2400" b="0" i="0">
                <a:solidFill>
                  <a:schemeClr val="tx1"/>
                </a:solidFill>
                <a:latin typeface="Helvetica" pitchFamily="2" charset="0"/>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subtitle</a:t>
            </a:r>
          </a:p>
        </p:txBody>
      </p:sp>
      <p:cxnSp>
        <p:nvCxnSpPr>
          <p:cNvPr id="6" name="Straight Connector 5">
            <a:extLst>
              <a:ext uri="{FF2B5EF4-FFF2-40B4-BE49-F238E27FC236}">
                <a16:creationId xmlns:a16="http://schemas.microsoft.com/office/drawing/2014/main" id="{A92D9863-5B4A-8E4E-9F0C-4034D1C98C4F}"/>
              </a:ext>
            </a:extLst>
          </p:cNvPr>
          <p:cNvCxnSpPr>
            <a:cxnSpLocks/>
          </p:cNvCxnSpPr>
          <p:nvPr userDrawn="1"/>
        </p:nvCxnSpPr>
        <p:spPr>
          <a:xfrm>
            <a:off x="228600" y="2500805"/>
            <a:ext cx="8429460" cy="0"/>
          </a:xfrm>
          <a:prstGeom prst="line">
            <a:avLst/>
          </a:prstGeom>
          <a:ln w="12700">
            <a:solidFill>
              <a:srgbClr val="74050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E111A45-CA2B-A240-B72F-74E2542A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758" t="-7060" r="-2450" b="-4610"/>
          <a:stretch/>
        </p:blipFill>
        <p:spPr>
          <a:xfrm>
            <a:off x="228601" y="1090043"/>
            <a:ext cx="1876096" cy="1225639"/>
          </a:xfrm>
          <a:prstGeom prst="roundRect">
            <a:avLst>
              <a:gd name="adj" fmla="val 5064"/>
            </a:avLst>
          </a:prstGeom>
          <a:solidFill>
            <a:schemeClr val="bg1"/>
          </a:solidFill>
          <a:effectLst>
            <a:outerShdw blurRad="63500" sx="102000" sy="102000" algn="ctr" rotWithShape="0">
              <a:prstClr val="black">
                <a:alpha val="15000"/>
              </a:prstClr>
            </a:outerShdw>
          </a:effectLst>
        </p:spPr>
      </p:pic>
    </p:spTree>
    <p:extLst>
      <p:ext uri="{BB962C8B-B14F-4D97-AF65-F5344CB8AC3E}">
        <p14:creationId xmlns:p14="http://schemas.microsoft.com/office/powerpoint/2010/main" val="301951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p:nvPr>
        </p:nvSpPr>
        <p:spPr>
          <a:xfrm>
            <a:off x="0" y="0"/>
            <a:ext cx="7886700" cy="819149"/>
          </a:xfrm>
          <a:prstGeom prst="rect">
            <a:avLst/>
          </a:prstGeom>
        </p:spPr>
        <p:txBody>
          <a:bodyPr lIns="365760" tIns="228600" rIns="0" bIns="0"/>
          <a:lstStyle>
            <a:lvl1pPr>
              <a:defRPr sz="3000">
                <a:solidFill>
                  <a:srgbClr val="0A2E6F"/>
                </a:solidFill>
              </a:defRPr>
            </a:lvl1pPr>
          </a:lstStyle>
          <a:p>
            <a:r>
              <a:rPr lang="en-US"/>
              <a:t>Click to edit Master title style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408264" y="944563"/>
            <a:ext cx="3868737" cy="312738"/>
          </a:xfrm>
          <a:prstGeom prst="rect">
            <a:avLst/>
          </a:prstGeom>
        </p:spPr>
        <p:txBody>
          <a:bodyPr lIns="0" anchor="t" anchorCtr="0"/>
          <a:lstStyle>
            <a:lvl1pPr marL="0" indent="0">
              <a:buNone/>
              <a:defRPr sz="18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p:nvPr>
        </p:nvSpPr>
        <p:spPr>
          <a:xfrm>
            <a:off x="408264" y="1317624"/>
            <a:ext cx="3868737" cy="613726"/>
          </a:xfrm>
          <a:prstGeom prst="rect">
            <a:avLst/>
          </a:prstGeom>
        </p:spPr>
        <p:txBody>
          <a:bodyPr/>
          <a:lstStyle>
            <a:lvl1pPr marL="0" indent="-137160">
              <a:buClr>
                <a:srgbClr val="0A2E6F"/>
              </a:buClr>
              <a:buFont typeface="Arial" panose="020B0604020202020204" pitchFamily="34" charset="0"/>
              <a:buChar char="•"/>
              <a:defRPr sz="1800" b="0" i="0">
                <a:solidFill>
                  <a:schemeClr val="tx1">
                    <a:lumMod val="65000"/>
                    <a:lumOff val="35000"/>
                  </a:schemeClr>
                </a:solidFill>
                <a:latin typeface="Helvetica" pitchFamily="2" charset="0"/>
              </a:defRPr>
            </a:lvl1pPr>
            <a:lvl5pPr marL="1828800" indent="0">
              <a:buNone/>
              <a:defRPr/>
            </a:lvl5pPr>
          </a:lstStyle>
          <a:p>
            <a:pPr lvl="0"/>
            <a:r>
              <a:rPr lang="en-US"/>
              <a:t>Edit Master text styles</a:t>
            </a:r>
          </a:p>
        </p:txBody>
      </p:sp>
    </p:spTree>
    <p:extLst>
      <p:ext uri="{BB962C8B-B14F-4D97-AF65-F5344CB8AC3E}">
        <p14:creationId xmlns:p14="http://schemas.microsoft.com/office/powerpoint/2010/main" val="2998603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0"/>
            <a:ext cx="7886700" cy="1009979"/>
          </a:xfrm>
          <a:prstGeom prst="rect">
            <a:avLst/>
          </a:prstGeom>
        </p:spPr>
        <p:txBody>
          <a:bodyPr lIns="365760" tIns="228600" rIns="0" bIns="0"/>
          <a:lstStyle>
            <a:lvl1pPr>
              <a:lnSpc>
                <a:spcPct val="100000"/>
              </a:lnSpc>
              <a:defRPr sz="3000">
                <a:solidFill>
                  <a:srgbClr val="0A2E6F"/>
                </a:solidFill>
              </a:defRPr>
            </a:lvl1pPr>
          </a:lstStyle>
          <a:p>
            <a:r>
              <a:rPr lang="en-US"/>
              <a:t>Click to edit title</a:t>
            </a:r>
            <a:br>
              <a:rPr lang="en-US"/>
            </a:br>
            <a:r>
              <a:rPr lang="en-US"/>
              <a:t>Second line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8507" y="1421642"/>
            <a:ext cx="3868737" cy="312738"/>
          </a:xfrm>
          <a:prstGeom prst="rect">
            <a:avLst/>
          </a:prstGeom>
        </p:spPr>
        <p:txBody>
          <a:bodyPr lIns="0" anchor="t" anchorCtr="0"/>
          <a:lstStyle>
            <a:lvl1pPr marL="0" indent="0">
              <a:buNone/>
              <a:defRPr sz="18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p:nvPr>
        </p:nvSpPr>
        <p:spPr>
          <a:xfrm>
            <a:off x="368507" y="1794703"/>
            <a:ext cx="3868737" cy="613726"/>
          </a:xfrm>
          <a:prstGeom prst="rect">
            <a:avLst/>
          </a:prstGeom>
        </p:spPr>
        <p:txBody>
          <a:bodyPr/>
          <a:lstStyle>
            <a:lvl1pPr marL="0" indent="-137160">
              <a:buClr>
                <a:srgbClr val="AA1217"/>
              </a:buClr>
              <a:buFont typeface="Arial" panose="020B0604020202020204" pitchFamily="34" charset="0"/>
              <a:buChar char="•"/>
              <a:defRPr sz="1800" b="0" i="0">
                <a:solidFill>
                  <a:schemeClr val="tx1">
                    <a:lumMod val="65000"/>
                    <a:lumOff val="35000"/>
                  </a:schemeClr>
                </a:solidFill>
                <a:latin typeface="Helvetica" pitchFamily="2" charset="0"/>
              </a:defRPr>
            </a:lvl1pPr>
            <a:lvl5pPr marL="1828800" indent="0">
              <a:buNone/>
              <a:defRPr/>
            </a:lvl5pPr>
          </a:lstStyle>
          <a:p>
            <a:pPr lvl="0"/>
            <a:r>
              <a:rPr lang="en-US"/>
              <a:t>Edit Master text styles</a:t>
            </a:r>
          </a:p>
        </p:txBody>
      </p:sp>
    </p:spTree>
    <p:extLst>
      <p:ext uri="{BB962C8B-B14F-4D97-AF65-F5344CB8AC3E}">
        <p14:creationId xmlns:p14="http://schemas.microsoft.com/office/powerpoint/2010/main" val="304704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0"/>
            <a:ext cx="7886700" cy="1009979"/>
          </a:xfrm>
          <a:prstGeom prst="rect">
            <a:avLst/>
          </a:prstGeom>
        </p:spPr>
        <p:txBody>
          <a:bodyPr lIns="365760" tIns="228600" rIns="0" bIns="0"/>
          <a:lstStyle>
            <a:lvl1pPr>
              <a:lnSpc>
                <a:spcPct val="100000"/>
              </a:lnSpc>
              <a:defRPr sz="3000">
                <a:solidFill>
                  <a:srgbClr val="0A2E6F"/>
                </a:solidFill>
              </a:defRPr>
            </a:lvl1pPr>
          </a:lstStyle>
          <a:p>
            <a:r>
              <a:rPr lang="en-US"/>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408264" y="1421642"/>
            <a:ext cx="3868737" cy="312738"/>
          </a:xfrm>
          <a:prstGeom prst="rect">
            <a:avLst/>
          </a:prstGeom>
        </p:spPr>
        <p:txBody>
          <a:bodyPr lIns="0" anchor="t" anchorCtr="0"/>
          <a:lstStyle>
            <a:lvl1pPr marL="0" indent="0">
              <a:buNone/>
              <a:defRPr sz="18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p:nvPr>
        </p:nvSpPr>
        <p:spPr>
          <a:xfrm>
            <a:off x="408264" y="1794703"/>
            <a:ext cx="3868737" cy="613726"/>
          </a:xfrm>
          <a:prstGeom prst="rect">
            <a:avLst/>
          </a:prstGeom>
        </p:spPr>
        <p:txBody>
          <a:bodyPr/>
          <a:lstStyle>
            <a:lvl1pPr marL="0" indent="-137160">
              <a:buClr>
                <a:srgbClr val="740507"/>
              </a:buClr>
              <a:buFont typeface="Arial" panose="020B0604020202020204" pitchFamily="34" charset="0"/>
              <a:buChar char="•"/>
              <a:defRPr sz="1800" b="0" i="0">
                <a:solidFill>
                  <a:schemeClr val="tx1">
                    <a:lumMod val="65000"/>
                    <a:lumOff val="35000"/>
                  </a:schemeClr>
                </a:solidFill>
                <a:latin typeface="Helvetica" pitchFamily="2" charset="0"/>
              </a:defRPr>
            </a:lvl1pPr>
            <a:lvl5pPr marL="1828800" indent="0">
              <a:buNone/>
              <a:defRPr/>
            </a:lvl5pPr>
          </a:lstStyle>
          <a:p>
            <a:pPr lvl="0"/>
            <a:r>
              <a:rPr lang="en-US"/>
              <a:t>Edit Master text styles</a:t>
            </a:r>
          </a:p>
        </p:txBody>
      </p:sp>
    </p:spTree>
    <p:extLst>
      <p:ext uri="{BB962C8B-B14F-4D97-AF65-F5344CB8AC3E}">
        <p14:creationId xmlns:p14="http://schemas.microsoft.com/office/powerpoint/2010/main" val="243087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891826"/>
            <a:ext cx="3037398" cy="1669773"/>
          </a:xfrm>
          <a:prstGeom prst="rect">
            <a:avLst/>
          </a:prstGeom>
        </p:spPr>
        <p:txBody>
          <a:bodyPr lIns="137160" tIns="228600" rIns="45720" bIns="0" anchor="t" anchorCtr="0"/>
          <a:lstStyle>
            <a:lvl1pPr>
              <a:lnSpc>
                <a:spcPct val="100000"/>
              </a:lnSpc>
              <a:defRPr sz="2800">
                <a:solidFill>
                  <a:srgbClr val="0A2E6F"/>
                </a:solidFill>
              </a:defRPr>
            </a:lvl1pPr>
          </a:lstStyle>
          <a:p>
            <a:r>
              <a:rPr lang="en-US"/>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57600" y="1132885"/>
            <a:ext cx="3868737" cy="312738"/>
          </a:xfrm>
          <a:prstGeom prst="rect">
            <a:avLst/>
          </a:prstGeom>
        </p:spPr>
        <p:txBody>
          <a:bodyPr lIns="0" anchor="t" anchorCtr="0"/>
          <a:lstStyle>
            <a:lvl1pPr marL="0" indent="0">
              <a:buNone/>
              <a:defRPr sz="20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hasCustomPrompt="1"/>
          </p:nvPr>
        </p:nvSpPr>
        <p:spPr>
          <a:xfrm>
            <a:off x="3657600" y="1584963"/>
            <a:ext cx="3868737" cy="613726"/>
          </a:xfrm>
          <a:prstGeom prst="rect">
            <a:avLst/>
          </a:prstGeom>
        </p:spPr>
        <p:txBody>
          <a:bodyPr/>
          <a:lstStyle>
            <a:lvl1pPr marL="274320" indent="-274320">
              <a:buClr>
                <a:srgbClr val="062F6E"/>
              </a:buClr>
              <a:buFontTx/>
              <a:buBlip>
                <a:blip r:embed="rId2"/>
              </a:buBlip>
              <a:defRPr sz="2000" b="0" i="0">
                <a:solidFill>
                  <a:schemeClr val="tx1">
                    <a:lumMod val="65000"/>
                    <a:lumOff val="35000"/>
                  </a:schemeClr>
                </a:solidFill>
                <a:latin typeface="Helvetica" pitchFamily="2" charset="0"/>
              </a:defRPr>
            </a:lvl1pPr>
            <a:lvl5pPr marL="1828800" indent="0">
              <a:buNone/>
              <a:defRPr/>
            </a:lvl5pPr>
          </a:lstStyle>
          <a:p>
            <a:pPr lvl="0"/>
            <a:r>
              <a:rPr lang="en-US"/>
              <a:t> Edit Master text styles</a:t>
            </a:r>
          </a:p>
        </p:txBody>
      </p:sp>
    </p:spTree>
    <p:extLst>
      <p:ext uri="{BB962C8B-B14F-4D97-AF65-F5344CB8AC3E}">
        <p14:creationId xmlns:p14="http://schemas.microsoft.com/office/powerpoint/2010/main" val="298627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41B4-4561-3A4E-9F21-12921170E228}"/>
              </a:ext>
            </a:extLst>
          </p:cNvPr>
          <p:cNvSpPr>
            <a:spLocks noGrp="1"/>
          </p:cNvSpPr>
          <p:nvPr>
            <p:ph type="title" hasCustomPrompt="1"/>
          </p:nvPr>
        </p:nvSpPr>
        <p:spPr>
          <a:xfrm>
            <a:off x="0" y="1"/>
            <a:ext cx="8436334" cy="850790"/>
          </a:xfrm>
          <a:prstGeom prst="rect">
            <a:avLst/>
          </a:prstGeom>
        </p:spPr>
        <p:txBody>
          <a:bodyPr lIns="365760" tIns="228600" rIns="45720" bIns="0" anchor="t" anchorCtr="0"/>
          <a:lstStyle>
            <a:lvl1pPr>
              <a:lnSpc>
                <a:spcPct val="100000"/>
              </a:lnSpc>
              <a:defRPr sz="3200">
                <a:solidFill>
                  <a:srgbClr val="0A2E6F"/>
                </a:solidFill>
              </a:defRPr>
            </a:lvl1pPr>
          </a:lstStyle>
          <a:p>
            <a:r>
              <a:rPr lang="en-US"/>
              <a:t>Click to edit title</a:t>
            </a:r>
          </a:p>
        </p:txBody>
      </p:sp>
      <p:sp>
        <p:nvSpPr>
          <p:cNvPr id="3" name="Text Placeholder 2">
            <a:extLst>
              <a:ext uri="{FF2B5EF4-FFF2-40B4-BE49-F238E27FC236}">
                <a16:creationId xmlns:a16="http://schemas.microsoft.com/office/drawing/2014/main" id="{30D35928-03C8-3141-B92D-462CD9C22E25}"/>
              </a:ext>
            </a:extLst>
          </p:cNvPr>
          <p:cNvSpPr>
            <a:spLocks noGrp="1"/>
          </p:cNvSpPr>
          <p:nvPr>
            <p:ph type="body" idx="1"/>
          </p:nvPr>
        </p:nvSpPr>
        <p:spPr>
          <a:xfrm>
            <a:off x="360363" y="1088744"/>
            <a:ext cx="3868737" cy="312738"/>
          </a:xfrm>
          <a:prstGeom prst="rect">
            <a:avLst/>
          </a:prstGeom>
        </p:spPr>
        <p:txBody>
          <a:bodyPr lIns="0" anchor="t" anchorCtr="0"/>
          <a:lstStyle>
            <a:lvl1pPr marL="0" indent="0">
              <a:buNone/>
              <a:defRPr sz="1800" b="0" i="0">
                <a:solidFill>
                  <a:schemeClr val="tx1">
                    <a:lumMod val="65000"/>
                    <a:lumOff val="35000"/>
                  </a:schemeClr>
                </a:solidFill>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C06CDE-AD19-0E42-906C-B252F6F3EAF4}"/>
              </a:ext>
            </a:extLst>
          </p:cNvPr>
          <p:cNvSpPr>
            <a:spLocks noGrp="1"/>
          </p:cNvSpPr>
          <p:nvPr>
            <p:ph sz="half" idx="2"/>
          </p:nvPr>
        </p:nvSpPr>
        <p:spPr>
          <a:xfrm>
            <a:off x="360363" y="1461805"/>
            <a:ext cx="3868737" cy="613726"/>
          </a:xfrm>
          <a:prstGeom prst="rect">
            <a:avLst/>
          </a:prstGeom>
        </p:spPr>
        <p:txBody>
          <a:bodyPr/>
          <a:lstStyle>
            <a:lvl1pPr marL="0" indent="-137160">
              <a:buClr>
                <a:srgbClr val="740507"/>
              </a:buClr>
              <a:buFont typeface="Arial" panose="020B0604020202020204" pitchFamily="34" charset="0"/>
              <a:buChar char="•"/>
              <a:defRPr sz="1800" b="0" i="0">
                <a:solidFill>
                  <a:schemeClr val="tx1">
                    <a:lumMod val="65000"/>
                    <a:lumOff val="35000"/>
                  </a:schemeClr>
                </a:solidFill>
                <a:latin typeface="Helvetica" pitchFamily="2" charset="0"/>
              </a:defRPr>
            </a:lvl1pPr>
            <a:lvl5pPr marL="1828800" indent="0">
              <a:buNone/>
              <a:defRPr/>
            </a:lvl5pPr>
          </a:lstStyle>
          <a:p>
            <a:pPr lvl="0"/>
            <a:r>
              <a:rPr lang="en-US"/>
              <a:t>Edit Master text styles</a:t>
            </a:r>
          </a:p>
        </p:txBody>
      </p:sp>
    </p:spTree>
    <p:extLst>
      <p:ext uri="{BB962C8B-B14F-4D97-AF65-F5344CB8AC3E}">
        <p14:creationId xmlns:p14="http://schemas.microsoft.com/office/powerpoint/2010/main" val="240455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7233-CC69-E946-8617-77D442B76BB7}"/>
              </a:ext>
            </a:extLst>
          </p:cNvPr>
          <p:cNvSpPr>
            <a:spLocks noGrp="1"/>
          </p:cNvSpPr>
          <p:nvPr>
            <p:ph type="ctrTitle" hasCustomPrompt="1"/>
          </p:nvPr>
        </p:nvSpPr>
        <p:spPr>
          <a:xfrm>
            <a:off x="365760" y="411480"/>
            <a:ext cx="7372350" cy="793585"/>
          </a:xfrm>
          <a:prstGeom prst="rect">
            <a:avLst/>
          </a:prstGeom>
        </p:spPr>
        <p:txBody>
          <a:bodyPr lIns="0" tIns="0" rIns="0" bIns="0" anchor="t" anchorCtr="0">
            <a:noAutofit/>
          </a:bodyPr>
          <a:lstStyle>
            <a:lvl1pPr algn="l">
              <a:defRPr sz="6000" b="1" i="0">
                <a:solidFill>
                  <a:srgbClr val="0A2E6F"/>
                </a:solidFill>
                <a:latin typeface="Helvetica" pitchFamily="2" charset="0"/>
              </a:defRPr>
            </a:lvl1pPr>
          </a:lstStyle>
          <a:p>
            <a:r>
              <a:rPr lang="en-US"/>
              <a:t>Click to edit title</a:t>
            </a:r>
          </a:p>
        </p:txBody>
      </p:sp>
      <p:sp>
        <p:nvSpPr>
          <p:cNvPr id="3" name="Subtitle 2">
            <a:extLst>
              <a:ext uri="{FF2B5EF4-FFF2-40B4-BE49-F238E27FC236}">
                <a16:creationId xmlns:a16="http://schemas.microsoft.com/office/drawing/2014/main" id="{241D46D9-FA02-184B-9A52-0C4ABB7EFD14}"/>
              </a:ext>
            </a:extLst>
          </p:cNvPr>
          <p:cNvSpPr>
            <a:spLocks noGrp="1"/>
          </p:cNvSpPr>
          <p:nvPr>
            <p:ph type="subTitle" idx="1"/>
          </p:nvPr>
        </p:nvSpPr>
        <p:spPr>
          <a:xfrm>
            <a:off x="365760" y="2039112"/>
            <a:ext cx="5199656" cy="675005"/>
          </a:xfrm>
          <a:prstGeom prst="rect">
            <a:avLst/>
          </a:prstGeom>
        </p:spPr>
        <p:txBody>
          <a:bodyPr/>
          <a:lstStyle>
            <a:lvl1pPr marL="0" indent="0" algn="l">
              <a:buNone/>
              <a:defRPr sz="2400" b="0" i="0">
                <a:solidFill>
                  <a:schemeClr val="tx1">
                    <a:lumMod val="65000"/>
                    <a:lumOff val="3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9572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3D7E-6852-5748-AF59-7B5E79E63453}"/>
              </a:ext>
            </a:extLst>
          </p:cNvPr>
          <p:cNvSpPr>
            <a:spLocks noGrp="1"/>
          </p:cNvSpPr>
          <p:nvPr>
            <p:ph type="title"/>
          </p:nvPr>
        </p:nvSpPr>
        <p:spPr>
          <a:xfrm>
            <a:off x="228600" y="1200907"/>
            <a:ext cx="8789276" cy="475484"/>
          </a:xfrm>
          <a:prstGeom prst="rect">
            <a:avLst/>
          </a:prstGeom>
        </p:spPr>
        <p:txBody>
          <a:bodyPr/>
          <a:lstStyle>
            <a:lvl1pPr>
              <a:defRPr sz="3000" b="1" i="0">
                <a:solidFill>
                  <a:srgbClr val="0A2E6F"/>
                </a:solidFill>
                <a:latin typeface="Helvetica" pitchFamily="2" charset="0"/>
              </a:defRPr>
            </a:lvl1pPr>
          </a:lstStyle>
          <a:p>
            <a:r>
              <a:rPr lang="en-US"/>
              <a:t>Click to edit Master title style</a:t>
            </a:r>
          </a:p>
        </p:txBody>
      </p:sp>
      <p:sp>
        <p:nvSpPr>
          <p:cNvPr id="5" name="Content Placeholder 4">
            <a:extLst>
              <a:ext uri="{FF2B5EF4-FFF2-40B4-BE49-F238E27FC236}">
                <a16:creationId xmlns:a16="http://schemas.microsoft.com/office/drawing/2014/main" id="{18ECEF70-3C82-1049-96D7-131F64A581CC}"/>
              </a:ext>
            </a:extLst>
          </p:cNvPr>
          <p:cNvSpPr>
            <a:spLocks noGrp="1"/>
          </p:cNvSpPr>
          <p:nvPr>
            <p:ph sz="quarter" idx="10"/>
          </p:nvPr>
        </p:nvSpPr>
        <p:spPr>
          <a:xfrm>
            <a:off x="228600" y="2752517"/>
            <a:ext cx="5327650" cy="1751012"/>
          </a:xfrm>
          <a:prstGeom prst="rect">
            <a:avLst/>
          </a:prstGeom>
        </p:spPr>
        <p:txBody>
          <a:bodyPr/>
          <a:lstStyle>
            <a:lvl1pPr marL="320040" indent="-320040">
              <a:lnSpc>
                <a:spcPct val="90000"/>
              </a:lnSpc>
              <a:buClr>
                <a:srgbClr val="740507"/>
              </a:buClr>
              <a:buSzPct val="125000"/>
              <a:buFont typeface="Wingdings" pitchFamily="2" charset="2"/>
              <a:buChar char="ü"/>
              <a:defRPr sz="1800" b="0" i="0">
                <a:solidFill>
                  <a:schemeClr val="tx1">
                    <a:lumMod val="65000"/>
                    <a:lumOff val="35000"/>
                  </a:schemeClr>
                </a:solidFill>
                <a:latin typeface="Helvetica" pitchFamily="2" charset="0"/>
              </a:defRPr>
            </a:lvl1pPr>
            <a:lvl2pPr>
              <a:defRPr sz="1800" b="0" i="0">
                <a:latin typeface="Helvetica" pitchFamily="2" charset="0"/>
              </a:defRPr>
            </a:lvl2pPr>
            <a:lvl3pPr>
              <a:defRPr sz="1800" b="0" i="0">
                <a:latin typeface="Helvetica" pitchFamily="2" charset="0"/>
              </a:defRPr>
            </a:lvl3pPr>
            <a:lvl4pPr>
              <a:defRPr sz="1800" b="0" i="0">
                <a:latin typeface="Helvetica" pitchFamily="2" charset="0"/>
              </a:defRPr>
            </a:lvl4pPr>
            <a:lvl5pPr>
              <a:defRPr sz="1800" b="0" i="0">
                <a:latin typeface="Helvetica" pitchFamily="2" charset="0"/>
              </a:defRPr>
            </a:lvl5pPr>
          </a:lstStyle>
          <a:p>
            <a:pPr lvl="0"/>
            <a:r>
              <a:rPr lang="en-US"/>
              <a:t>Edit Master text styles</a:t>
            </a:r>
          </a:p>
        </p:txBody>
      </p:sp>
      <p:sp>
        <p:nvSpPr>
          <p:cNvPr id="7" name="Text Placeholder 6">
            <a:extLst>
              <a:ext uri="{FF2B5EF4-FFF2-40B4-BE49-F238E27FC236}">
                <a16:creationId xmlns:a16="http://schemas.microsoft.com/office/drawing/2014/main" id="{36ECE138-CE12-CE45-B967-58F6AB9B06E0}"/>
              </a:ext>
            </a:extLst>
          </p:cNvPr>
          <p:cNvSpPr>
            <a:spLocks noGrp="1"/>
          </p:cNvSpPr>
          <p:nvPr>
            <p:ph type="body" sz="quarter" idx="11" hasCustomPrompt="1"/>
          </p:nvPr>
        </p:nvSpPr>
        <p:spPr>
          <a:xfrm>
            <a:off x="228600" y="1773611"/>
            <a:ext cx="4949825" cy="475483"/>
          </a:xfrm>
          <a:prstGeom prst="rect">
            <a:avLst/>
          </a:prstGeom>
        </p:spPr>
        <p:txBody>
          <a:bodyPr/>
          <a:lstStyle>
            <a:lvl1pPr marL="0" indent="0">
              <a:buNone/>
              <a:defRPr sz="1800" b="0" i="0">
                <a:solidFill>
                  <a:schemeClr val="tx1">
                    <a:lumMod val="65000"/>
                    <a:lumOff val="35000"/>
                  </a:schemeClr>
                </a:solidFill>
                <a:latin typeface="Helvetica" pitchFamily="2" charset="0"/>
              </a:defRPr>
            </a:lvl1pPr>
            <a:lvl2pPr>
              <a:defRPr b="0" i="0">
                <a:solidFill>
                  <a:schemeClr val="tx1">
                    <a:lumMod val="65000"/>
                    <a:lumOff val="35000"/>
                  </a:schemeClr>
                </a:solidFill>
                <a:latin typeface="Helvetica" pitchFamily="2" charset="0"/>
              </a:defRPr>
            </a:lvl2pPr>
            <a:lvl3pPr>
              <a:defRPr b="0" i="0">
                <a:solidFill>
                  <a:schemeClr val="tx1">
                    <a:lumMod val="65000"/>
                    <a:lumOff val="35000"/>
                  </a:schemeClr>
                </a:solidFill>
                <a:latin typeface="Helvetica" pitchFamily="2" charset="0"/>
              </a:defRPr>
            </a:lvl3pPr>
            <a:lvl4pPr>
              <a:defRPr b="0" i="0">
                <a:solidFill>
                  <a:schemeClr val="tx1">
                    <a:lumMod val="65000"/>
                    <a:lumOff val="35000"/>
                  </a:schemeClr>
                </a:solidFill>
                <a:latin typeface="Helvetica" pitchFamily="2" charset="0"/>
              </a:defRPr>
            </a:lvl4pPr>
            <a:lvl5pPr>
              <a:defRPr b="0" i="0">
                <a:solidFill>
                  <a:schemeClr val="tx1">
                    <a:lumMod val="65000"/>
                    <a:lumOff val="35000"/>
                  </a:schemeClr>
                </a:solidFill>
                <a:latin typeface="Helvetica" pitchFamily="2" charset="0"/>
              </a:defRPr>
            </a:lvl5pPr>
          </a:lstStyle>
          <a:p>
            <a:pPr lvl="0"/>
            <a:r>
              <a:rPr lang="en-US"/>
              <a:t>Edit Subtitle</a:t>
            </a:r>
          </a:p>
        </p:txBody>
      </p:sp>
    </p:spTree>
    <p:extLst>
      <p:ext uri="{BB962C8B-B14F-4D97-AF65-F5344CB8AC3E}">
        <p14:creationId xmlns:p14="http://schemas.microsoft.com/office/powerpoint/2010/main" val="239616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9652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47FCB7BF-611F-BA4E-8CE5-1B660057CF3F}"/>
              </a:ext>
            </a:extLst>
          </p:cNvPr>
          <p:cNvSpPr/>
          <p:nvPr userDrawn="1"/>
        </p:nvSpPr>
        <p:spPr>
          <a:xfrm rot="10800000" flipH="1">
            <a:off x="0" y="-1"/>
            <a:ext cx="8694751" cy="3440246"/>
          </a:xfrm>
          <a:prstGeom prst="round1Rect">
            <a:avLst>
              <a:gd name="adj" fmla="val 16776"/>
            </a:avLst>
          </a:pr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325024"/>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C47BA53-1082-9743-B22F-435486E43FAF}"/>
              </a:ext>
            </a:extLst>
          </p:cNvPr>
          <p:cNvSpPr/>
          <p:nvPr userDrawn="1"/>
        </p:nvSpPr>
        <p:spPr>
          <a:xfrm>
            <a:off x="0" y="4359942"/>
            <a:ext cx="8799626" cy="800100"/>
          </a:xfrm>
          <a:custGeom>
            <a:avLst/>
            <a:gdLst>
              <a:gd name="connsiteX0" fmla="*/ 0 w 8799626"/>
              <a:gd name="connsiteY0" fmla="*/ 0 h 800100"/>
              <a:gd name="connsiteX1" fmla="*/ 8016068 w 8799626"/>
              <a:gd name="connsiteY1" fmla="*/ 0 h 800100"/>
              <a:gd name="connsiteX2" fmla="*/ 8799626 w 8799626"/>
              <a:gd name="connsiteY2" fmla="*/ 783558 h 800100"/>
              <a:gd name="connsiteX3" fmla="*/ 8799626 w 8799626"/>
              <a:gd name="connsiteY3" fmla="*/ 800100 h 800100"/>
              <a:gd name="connsiteX4" fmla="*/ 0 w 8799626"/>
              <a:gd name="connsiteY4" fmla="*/ 80010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9626" h="800100">
                <a:moveTo>
                  <a:pt x="0" y="0"/>
                </a:moveTo>
                <a:lnTo>
                  <a:pt x="8016068" y="0"/>
                </a:lnTo>
                <a:cubicBezTo>
                  <a:pt x="8448815" y="0"/>
                  <a:pt x="8799626" y="350811"/>
                  <a:pt x="8799626" y="783558"/>
                </a:cubicBezTo>
                <a:lnTo>
                  <a:pt x="8799626" y="800100"/>
                </a:lnTo>
                <a:lnTo>
                  <a:pt x="0" y="800100"/>
                </a:lnTo>
                <a:close/>
              </a:path>
            </a:pathLst>
          </a:cu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34931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4E27C67-06E7-854E-842E-BDA41218DA07}"/>
              </a:ext>
            </a:extLst>
          </p:cNvPr>
          <p:cNvSpPr/>
          <p:nvPr userDrawn="1"/>
        </p:nvSpPr>
        <p:spPr>
          <a:xfrm rot="10800000" flipH="1">
            <a:off x="0" y="0"/>
            <a:ext cx="8887091" cy="1156965"/>
          </a:xfrm>
          <a:custGeom>
            <a:avLst/>
            <a:gdLst>
              <a:gd name="connsiteX0" fmla="*/ 0 w 8887091"/>
              <a:gd name="connsiteY0" fmla="*/ 1156965 h 1156965"/>
              <a:gd name="connsiteX1" fmla="*/ 8887091 w 8887091"/>
              <a:gd name="connsiteY1" fmla="*/ 1156965 h 1156965"/>
              <a:gd name="connsiteX2" fmla="*/ 8887091 w 8887091"/>
              <a:gd name="connsiteY2" fmla="*/ 783558 h 1156965"/>
              <a:gd name="connsiteX3" fmla="*/ 8103533 w 8887091"/>
              <a:gd name="connsiteY3" fmla="*/ 0 h 1156965"/>
              <a:gd name="connsiteX4" fmla="*/ 0 w 8887091"/>
              <a:gd name="connsiteY4" fmla="*/ 0 h 1156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091" h="1156965">
                <a:moveTo>
                  <a:pt x="0" y="1156965"/>
                </a:moveTo>
                <a:lnTo>
                  <a:pt x="8887091" y="1156965"/>
                </a:lnTo>
                <a:lnTo>
                  <a:pt x="8887091" y="783558"/>
                </a:lnTo>
                <a:cubicBezTo>
                  <a:pt x="8887091" y="350811"/>
                  <a:pt x="8536280" y="0"/>
                  <a:pt x="8103533" y="0"/>
                </a:cubicBezTo>
                <a:lnTo>
                  <a:pt x="0" y="0"/>
                </a:lnTo>
                <a:close/>
              </a:path>
            </a:pathLst>
          </a:cu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62342420"/>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D835F6-FF67-B648-BAF4-CA3FE84AB141}"/>
              </a:ext>
            </a:extLst>
          </p:cNvPr>
          <p:cNvSpPr/>
          <p:nvPr userDrawn="1"/>
        </p:nvSpPr>
        <p:spPr>
          <a:xfrm rot="10800000" flipH="1">
            <a:off x="-1" y="0"/>
            <a:ext cx="8887092" cy="815361"/>
          </a:xfrm>
          <a:custGeom>
            <a:avLst/>
            <a:gdLst>
              <a:gd name="connsiteX0" fmla="*/ 0 w 8887092"/>
              <a:gd name="connsiteY0" fmla="*/ 815361 h 815361"/>
              <a:gd name="connsiteX1" fmla="*/ 8887092 w 8887092"/>
              <a:gd name="connsiteY1" fmla="*/ 815361 h 815361"/>
              <a:gd name="connsiteX2" fmla="*/ 8887092 w 8887092"/>
              <a:gd name="connsiteY2" fmla="*/ 783558 h 815361"/>
              <a:gd name="connsiteX3" fmla="*/ 8103534 w 8887092"/>
              <a:gd name="connsiteY3" fmla="*/ 0 h 815361"/>
              <a:gd name="connsiteX4" fmla="*/ 0 w 8887092"/>
              <a:gd name="connsiteY4" fmla="*/ 0 h 815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092" h="815361">
                <a:moveTo>
                  <a:pt x="0" y="815361"/>
                </a:moveTo>
                <a:lnTo>
                  <a:pt x="8887092" y="815361"/>
                </a:lnTo>
                <a:lnTo>
                  <a:pt x="8887092" y="783558"/>
                </a:lnTo>
                <a:cubicBezTo>
                  <a:pt x="8887092" y="350811"/>
                  <a:pt x="8536281" y="0"/>
                  <a:pt x="8103534" y="0"/>
                </a:cubicBezTo>
                <a:lnTo>
                  <a:pt x="0" y="0"/>
                </a:lnTo>
                <a:close/>
              </a:path>
            </a:pathLst>
          </a:cu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6886075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rot="5400000" flipH="1">
            <a:off x="-873682" y="1224468"/>
            <a:ext cx="4792713" cy="3045350"/>
          </a:xfrm>
          <a:prstGeom prst="round1Rect">
            <a:avLst>
              <a:gd name="adj" fmla="val 26085"/>
            </a:avLst>
          </a:pr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96589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FFC"/>
        </a:solidFill>
        <a:effectLst/>
      </p:bgPr>
    </p:bg>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1BD96013-A12D-8942-AE2D-9206E886D087}"/>
              </a:ext>
            </a:extLst>
          </p:cNvPr>
          <p:cNvSpPr/>
          <p:nvPr userDrawn="1"/>
        </p:nvSpPr>
        <p:spPr>
          <a:xfrm>
            <a:off x="1" y="858710"/>
            <a:ext cx="8475128" cy="4284790"/>
          </a:xfrm>
          <a:prstGeom prst="round1Rect">
            <a:avLst>
              <a:gd name="adj" fmla="val 184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7035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3200" b="1" i="0" kern="1200">
          <a:solidFill>
            <a:srgbClr val="005837"/>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EFFC"/>
        </a:solidFill>
        <a:effectLst/>
      </p:bgPr>
    </p:bg>
    <p:spTree>
      <p:nvGrpSpPr>
        <p:cNvPr id="1" name=""/>
        <p:cNvGrpSpPr/>
        <p:nvPr/>
      </p:nvGrpSpPr>
      <p:grpSpPr>
        <a:xfrm>
          <a:off x="0" y="0"/>
          <a:ext cx="0" cy="0"/>
          <a:chOff x="0" y="0"/>
          <a:chExt cx="0" cy="0"/>
        </a:xfrm>
      </p:grpSpPr>
      <p:sp>
        <p:nvSpPr>
          <p:cNvPr id="8" name="Round Single Corner Rectangle 7">
            <a:extLst>
              <a:ext uri="{FF2B5EF4-FFF2-40B4-BE49-F238E27FC236}">
                <a16:creationId xmlns:a16="http://schemas.microsoft.com/office/drawing/2014/main" id="{D8572ED8-C533-4E4F-A341-FDF6ED63BD82}"/>
              </a:ext>
            </a:extLst>
          </p:cNvPr>
          <p:cNvSpPr/>
          <p:nvPr userDrawn="1"/>
        </p:nvSpPr>
        <p:spPr>
          <a:xfrm rot="10800000" flipH="1">
            <a:off x="0" y="-1"/>
            <a:ext cx="8245503" cy="4632285"/>
          </a:xfrm>
          <a:prstGeom prst="round1Rect">
            <a:avLst>
              <a:gd name="adj" fmla="val 167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34567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accent1">
                <a:lumMod val="5000"/>
                <a:lumOff val="95000"/>
              </a:schemeClr>
            </a:gs>
            <a:gs pos="0">
              <a:srgbClr val="CCEFFC"/>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3956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teamnutrition.usda.gov/"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teamnutrition.usda.gov/"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hyperlink" Target="http://teamnutrition.usda.gov/"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hyperlink" Target="mailto:TeamNutrition@usda.gov" TargetMode="Externa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hyperlink" Target="mailto:TeamNutrition@usda.gov" TargetMode="External"/><Relationship Id="rId5" Type="http://schemas.openxmlformats.org/officeDocument/2006/relationships/image" Target="../media/image37.png"/><Relationship Id="rId4" Type="http://schemas.openxmlformats.org/officeDocument/2006/relationships/hyperlink" Target="https://teamnutrition.usd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5106-53CE-484E-8CAD-A9B88D6B6B95}"/>
              </a:ext>
            </a:extLst>
          </p:cNvPr>
          <p:cNvSpPr>
            <a:spLocks noGrp="1"/>
          </p:cNvSpPr>
          <p:nvPr>
            <p:ph type="ctrTitle"/>
          </p:nvPr>
        </p:nvSpPr>
        <p:spPr>
          <a:xfrm>
            <a:off x="365760" y="915647"/>
            <a:ext cx="5449253" cy="2523744"/>
          </a:xfrm>
        </p:spPr>
        <p:txBody>
          <a:bodyPr>
            <a:normAutofit/>
          </a:bodyPr>
          <a:lstStyle/>
          <a:p>
            <a:r>
              <a:rPr lang="es-ES" dirty="0"/>
              <a:t>Elija yogur con bajo contenido de azúcares añadidos</a:t>
            </a:r>
          </a:p>
        </p:txBody>
      </p:sp>
      <p:sp>
        <p:nvSpPr>
          <p:cNvPr id="3" name="Subtitle 2">
            <a:extLst>
              <a:ext uri="{FF2B5EF4-FFF2-40B4-BE49-F238E27FC236}">
                <a16:creationId xmlns:a16="http://schemas.microsoft.com/office/drawing/2014/main" id="{7F8C75F6-D61A-DE42-ADA4-C630285347CA}"/>
              </a:ext>
            </a:extLst>
          </p:cNvPr>
          <p:cNvSpPr>
            <a:spLocks noGrp="1"/>
          </p:cNvSpPr>
          <p:nvPr>
            <p:ph type="subTitle" idx="1"/>
          </p:nvPr>
        </p:nvSpPr>
        <p:spPr>
          <a:xfrm>
            <a:off x="0" y="3439391"/>
            <a:ext cx="5128053" cy="1831889"/>
          </a:xfrm>
        </p:spPr>
        <p:txBody>
          <a:bodyPr/>
          <a:lstStyle/>
          <a:p>
            <a:r>
              <a:rPr lang="es-ES" dirty="0"/>
              <a:t>Presentación de capacitación para operadores del Programa de Alimentos para el Cuidado de Niños y Adultos (CACFP, por sus siglas en inglés)</a:t>
            </a:r>
          </a:p>
        </p:txBody>
      </p:sp>
      <p:pic>
        <p:nvPicPr>
          <p:cNvPr id="4" name="Picture 3" descr="Una mujer, un niño y una niña con un carrito de compras lleno de comida.">
            <a:extLst>
              <a:ext uri="{FF2B5EF4-FFF2-40B4-BE49-F238E27FC236}">
                <a16:creationId xmlns:a16="http://schemas.microsoft.com/office/drawing/2014/main" id="{6D4D8303-5799-A34E-87D1-ABF8378666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3167" y="1574806"/>
            <a:ext cx="4230833" cy="3473610"/>
          </a:xfrm>
          <a:prstGeom prst="rect">
            <a:avLst/>
          </a:prstGeom>
        </p:spPr>
      </p:pic>
    </p:spTree>
    <p:extLst>
      <p:ext uri="{BB962C8B-B14F-4D97-AF65-F5344CB8AC3E}">
        <p14:creationId xmlns:p14="http://schemas.microsoft.com/office/powerpoint/2010/main" val="144195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80E4125-C1DC-064F-8647-1AD7590CFF3A}"/>
              </a:ext>
              <a:ext uri="{C183D7F6-B498-43B3-948B-1728B52AA6E4}">
                <adec:decorative xmlns:adec="http://schemas.microsoft.com/office/drawing/2017/decorative" val="1"/>
              </a:ext>
            </a:extLst>
          </p:cNvPr>
          <p:cNvSpPr txBox="1"/>
          <p:nvPr/>
        </p:nvSpPr>
        <p:spPr>
          <a:xfrm>
            <a:off x="-4476" y="142100"/>
            <a:ext cx="3037397" cy="1569660"/>
          </a:xfrm>
          <a:prstGeom prst="rect">
            <a:avLst/>
          </a:prstGeom>
          <a:noFill/>
        </p:spPr>
        <p:txBody>
          <a:bodyPr wrap="square" rtlCol="0">
            <a:spAutoFit/>
          </a:bodyPr>
          <a:lstStyle/>
          <a:p>
            <a:pPr algn="ctr"/>
            <a:r>
              <a:rPr lang="en-US" sz="9600" b="1">
                <a:solidFill>
                  <a:srgbClr val="0A2E6F"/>
                </a:solidFill>
                <a:latin typeface="Helvetica" pitchFamily="2" charset="0"/>
              </a:rPr>
              <a:t>?</a:t>
            </a:r>
            <a:endParaRPr lang="en-US" sz="96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1" y="1253586"/>
            <a:ext cx="3041781" cy="1058692"/>
          </a:xfrm>
        </p:spPr>
        <p:txBody>
          <a:bodyPr/>
          <a:lstStyle/>
          <a:p>
            <a:r>
              <a:rPr lang="es-ES" sz="1800" dirty="0"/>
              <a:t>¡Inténtelo!</a:t>
            </a:r>
            <a:br>
              <a:rPr lang="es-ES" sz="1800" dirty="0"/>
            </a:br>
            <a:r>
              <a:rPr lang="es-ES" sz="1800" b="0" dirty="0">
                <a:solidFill>
                  <a:srgbClr val="0A2E6F"/>
                </a:solidFill>
              </a:rPr>
              <a:t>¿Cuánta cantidad de azúcares añadidos hay en una porción de este yogur? </a:t>
            </a:r>
            <a:br>
              <a:rPr lang="en-US" sz="1800" b="0" dirty="0">
                <a:solidFill>
                  <a:srgbClr val="0A2E6F"/>
                </a:solidFill>
              </a:rPr>
            </a:br>
            <a:endParaRPr lang="en-US" sz="1800" b="0" dirty="0">
              <a:solidFill>
                <a:srgbClr val="0A2E6F"/>
              </a:solidFill>
            </a:endParaRPr>
          </a:p>
        </p:txBody>
      </p:sp>
      <p:sp>
        <p:nvSpPr>
          <p:cNvPr id="4" name="Content Placeholder 3">
            <a:extLst>
              <a:ext uri="{FF2B5EF4-FFF2-40B4-BE49-F238E27FC236}">
                <a16:creationId xmlns:a16="http://schemas.microsoft.com/office/drawing/2014/main" id="{E333BE86-E834-8143-8C6C-BC94F93BC2C8}"/>
              </a:ext>
            </a:extLst>
          </p:cNvPr>
          <p:cNvSpPr>
            <a:spLocks noGrp="1"/>
          </p:cNvSpPr>
          <p:nvPr>
            <p:ph sz="half" idx="2"/>
          </p:nvPr>
        </p:nvSpPr>
        <p:spPr>
          <a:xfrm>
            <a:off x="403879" y="2917307"/>
            <a:ext cx="2220686" cy="1669772"/>
          </a:xfrm>
        </p:spPr>
        <p:txBody>
          <a:bodyPr/>
          <a:lstStyle/>
          <a:p>
            <a:pPr marL="349250" indent="-349250">
              <a:buFont typeface="Wingdings" pitchFamily="2" charset="2"/>
              <a:buChar char="q"/>
            </a:pPr>
            <a:r>
              <a:rPr lang="en-US"/>
              <a:t>    4 g</a:t>
            </a:r>
          </a:p>
          <a:p>
            <a:pPr marL="349250" indent="-349250">
              <a:buFont typeface="Wingdings" pitchFamily="2" charset="2"/>
              <a:buChar char="q"/>
            </a:pPr>
            <a:r>
              <a:rPr lang="en-US"/>
              <a:t>  10 g</a:t>
            </a:r>
          </a:p>
          <a:p>
            <a:pPr marL="349250" indent="-349250">
              <a:buFont typeface="Wingdings" pitchFamily="2" charset="2"/>
              <a:buChar char="q"/>
            </a:pPr>
            <a:r>
              <a:rPr lang="en-US"/>
              <a:t>   21 g</a:t>
            </a:r>
          </a:p>
          <a:p>
            <a:pPr marL="349250" indent="-349250">
              <a:buFont typeface="Wingdings" pitchFamily="2" charset="2"/>
              <a:buChar char="q"/>
            </a:pPr>
            <a:r>
              <a:rPr lang="en-US"/>
              <a:t>   40 g</a:t>
            </a:r>
          </a:p>
        </p:txBody>
      </p:sp>
      <p:pic>
        <p:nvPicPr>
          <p:cNvPr id="7" name="Picture 6" descr="Dos pequeños recipientes llenos de yogurt.">
            <a:extLst>
              <a:ext uri="{FF2B5EF4-FFF2-40B4-BE49-F238E27FC236}">
                <a16:creationId xmlns:a16="http://schemas.microsoft.com/office/drawing/2014/main" id="{E6088D96-AA1A-8240-99A5-9F41FA3A74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616" y="-24465"/>
            <a:ext cx="1877384" cy="2336744"/>
          </a:xfrm>
          <a:prstGeom prst="rect">
            <a:avLst/>
          </a:prstGeom>
        </p:spPr>
      </p:pic>
      <p:sp>
        <p:nvSpPr>
          <p:cNvPr id="6" name="TextBox 5">
            <a:extLst>
              <a:ext uri="{FF2B5EF4-FFF2-40B4-BE49-F238E27FC236}">
                <a16:creationId xmlns:a16="http://schemas.microsoft.com/office/drawing/2014/main" id="{CB9A8B77-C198-C241-B48F-6103FDD5E421}"/>
              </a:ext>
            </a:extLst>
          </p:cNvPr>
          <p:cNvSpPr txBox="1"/>
          <p:nvPr/>
        </p:nvSpPr>
        <p:spPr>
          <a:xfrm>
            <a:off x="3263462" y="3752193"/>
            <a:ext cx="1794081" cy="523220"/>
          </a:xfrm>
          <a:prstGeom prst="rect">
            <a:avLst/>
          </a:prstGeom>
          <a:noFill/>
        </p:spPr>
        <p:txBody>
          <a:bodyPr wrap="none" rtlCol="0">
            <a:spAutoFit/>
          </a:bodyPr>
          <a:lstStyle/>
          <a:p>
            <a:pPr lvl="0" defTabSz="685800">
              <a:defRPr/>
            </a:pPr>
            <a:r>
              <a:rPr lang="es-ES" sz="400">
                <a:solidFill>
                  <a:schemeClr val="bg1"/>
                </a:solidFill>
              </a:rPr>
              <a:t>¿Cuánta azúcar hay en una porción de este yogur? </a:t>
            </a:r>
          </a:p>
          <a:p>
            <a:pPr lvl="0" defTabSz="685800">
              <a:defRPr/>
            </a:pPr>
            <a:endParaRPr lang="es-ES" sz="400">
              <a:solidFill>
                <a:schemeClr val="bg1"/>
              </a:solidFill>
            </a:endParaRPr>
          </a:p>
          <a:p>
            <a:pPr lvl="0" defTabSz="685800">
              <a:defRPr/>
            </a:pPr>
            <a:r>
              <a:rPr lang="es-ES" sz="400">
                <a:solidFill>
                  <a:schemeClr val="bg1"/>
                </a:solidFill>
              </a:rPr>
              <a:t>Levanta la mano si cree que hay:   </a:t>
            </a:r>
          </a:p>
          <a:p>
            <a:pPr marL="171450" lvl="0" indent="-171450" defTabSz="685800">
              <a:buFont typeface="Wingdings" panose="05000000000000000000" pitchFamily="2" charset="2"/>
              <a:buChar char="q"/>
              <a:defRPr/>
            </a:pPr>
            <a:r>
              <a:rPr lang="es-ES" sz="400">
                <a:solidFill>
                  <a:schemeClr val="bg1"/>
                </a:solidFill>
              </a:rPr>
              <a:t>4 gramos de azúcar en una porción [espere que levanten las manos], </a:t>
            </a:r>
          </a:p>
          <a:p>
            <a:pPr marL="171450" lvl="0" indent="-171450" defTabSz="685800">
              <a:buFont typeface="Wingdings" panose="05000000000000000000" pitchFamily="2" charset="2"/>
              <a:buChar char="q"/>
              <a:defRPr/>
            </a:pPr>
            <a:r>
              <a:rPr lang="es-ES" sz="400">
                <a:solidFill>
                  <a:schemeClr val="bg1"/>
                </a:solidFill>
              </a:rPr>
              <a:t>9 gramos [espere que levanten las manos], </a:t>
            </a:r>
          </a:p>
          <a:p>
            <a:pPr marL="171450" lvl="0" indent="-171450" defTabSz="685800">
              <a:buFont typeface="Wingdings" panose="05000000000000000000" pitchFamily="2" charset="2"/>
              <a:buChar char="q"/>
              <a:defRPr/>
            </a:pPr>
            <a:r>
              <a:rPr lang="es-ES" sz="400">
                <a:solidFill>
                  <a:schemeClr val="bg1"/>
                </a:solidFill>
              </a:rPr>
              <a:t>21 gramos [espere que levanten las manos], o </a:t>
            </a:r>
          </a:p>
          <a:p>
            <a:pPr marL="171450" lvl="0" indent="-171450" defTabSz="685800">
              <a:buFont typeface="Wingdings" panose="05000000000000000000" pitchFamily="2" charset="2"/>
              <a:buChar char="q"/>
              <a:defRPr/>
            </a:pPr>
            <a:r>
              <a:rPr lang="es-ES" sz="400">
                <a:solidFill>
                  <a:schemeClr val="bg1"/>
                </a:solidFill>
              </a:rPr>
              <a:t>40 gramos [espere que levanten las manos].</a:t>
            </a:r>
          </a:p>
        </p:txBody>
      </p:sp>
      <p:pic>
        <p:nvPicPr>
          <p:cNvPr id="9" name="Picture 8" descr="Etiqueta nutricional que contiene resaltada la línea de tamaño de porción con 6 oz (170g) y la la línea de azúcares añadidos con 10g.">
            <a:extLst>
              <a:ext uri="{FF2B5EF4-FFF2-40B4-BE49-F238E27FC236}">
                <a16:creationId xmlns:a16="http://schemas.microsoft.com/office/drawing/2014/main" id="{47EBA79A-5E75-1DEA-F624-49DD41BBBA6D}"/>
              </a:ext>
            </a:extLst>
          </p:cNvPr>
          <p:cNvPicPr>
            <a:picLocks noChangeAspect="1"/>
          </p:cNvPicPr>
          <p:nvPr/>
        </p:nvPicPr>
        <p:blipFill>
          <a:blip r:embed="rId4"/>
          <a:stretch>
            <a:fillRect/>
          </a:stretch>
        </p:blipFill>
        <p:spPr>
          <a:xfrm>
            <a:off x="3032921" y="1117583"/>
            <a:ext cx="4600278" cy="4025917"/>
          </a:xfrm>
          <a:prstGeom prst="rect">
            <a:avLst/>
          </a:prstGeom>
        </p:spPr>
      </p:pic>
    </p:spTree>
    <p:extLst>
      <p:ext uri="{BB962C8B-B14F-4D97-AF65-F5344CB8AC3E}">
        <p14:creationId xmlns:p14="http://schemas.microsoft.com/office/powerpoint/2010/main" val="203866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CCDEBDC-499F-5C48-B9BC-CD6AFADBD8A4}"/>
              </a:ext>
              <a:ext uri="{C183D7F6-B498-43B3-948B-1728B52AA6E4}">
                <adec:decorative xmlns:adec="http://schemas.microsoft.com/office/drawing/2017/decorative" val="1"/>
              </a:ext>
            </a:extLst>
          </p:cNvPr>
          <p:cNvSpPr txBox="1"/>
          <p:nvPr/>
        </p:nvSpPr>
        <p:spPr>
          <a:xfrm>
            <a:off x="-4476" y="142100"/>
            <a:ext cx="3037397" cy="1569660"/>
          </a:xfrm>
          <a:prstGeom prst="rect">
            <a:avLst/>
          </a:prstGeom>
          <a:noFill/>
        </p:spPr>
        <p:txBody>
          <a:bodyPr wrap="square" rtlCol="0">
            <a:spAutoFit/>
          </a:bodyPr>
          <a:lstStyle/>
          <a:p>
            <a:pPr algn="ctr"/>
            <a:r>
              <a:rPr lang="en-US" sz="9600" b="1">
                <a:solidFill>
                  <a:srgbClr val="0A2E6F"/>
                </a:solidFill>
                <a:latin typeface="Helvetica" pitchFamily="2" charset="0"/>
              </a:rPr>
              <a:t>?</a:t>
            </a:r>
            <a:endParaRPr lang="en-US" sz="96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1" y="1244253"/>
            <a:ext cx="3023119" cy="1417665"/>
          </a:xfrm>
        </p:spPr>
        <p:txBody>
          <a:bodyPr/>
          <a:lstStyle/>
          <a:p>
            <a:r>
              <a:rPr lang="es-ES" sz="1800"/>
              <a:t>Respuesta</a:t>
            </a:r>
            <a:br>
              <a:rPr lang="es-ES" sz="1800"/>
            </a:br>
            <a:r>
              <a:rPr lang="es-ES" sz="1800" b="0"/>
              <a:t>¿Cuánto </a:t>
            </a:r>
            <a:r>
              <a:rPr lang="es-ES" sz="1800" b="0">
                <a:solidFill>
                  <a:srgbClr val="0A2E6F"/>
                </a:solidFill>
              </a:rPr>
              <a:t>azúcar añadido hay en una porción de este yogur? </a:t>
            </a:r>
            <a:br>
              <a:rPr lang="en-US" sz="1800" b="0">
                <a:solidFill>
                  <a:srgbClr val="0A2E6F"/>
                </a:solidFill>
              </a:rPr>
            </a:br>
            <a:endParaRPr lang="en-US" sz="1800" b="0">
              <a:solidFill>
                <a:srgbClr val="0A2E6F"/>
              </a:solidFill>
            </a:endParaRPr>
          </a:p>
        </p:txBody>
      </p:sp>
      <p:sp>
        <p:nvSpPr>
          <p:cNvPr id="4" name="Content Placeholder 3">
            <a:extLst>
              <a:ext uri="{FF2B5EF4-FFF2-40B4-BE49-F238E27FC236}">
                <a16:creationId xmlns:a16="http://schemas.microsoft.com/office/drawing/2014/main" id="{E333BE86-E834-8143-8C6C-BC94F93BC2C8}"/>
              </a:ext>
            </a:extLst>
          </p:cNvPr>
          <p:cNvSpPr>
            <a:spLocks noGrp="1"/>
          </p:cNvSpPr>
          <p:nvPr>
            <p:ph sz="half" idx="2"/>
          </p:nvPr>
        </p:nvSpPr>
        <p:spPr>
          <a:xfrm>
            <a:off x="355559" y="2816309"/>
            <a:ext cx="3355521" cy="1669772"/>
          </a:xfrm>
        </p:spPr>
        <p:txBody>
          <a:bodyPr/>
          <a:lstStyle/>
          <a:p>
            <a:pPr marL="349250" indent="-349250">
              <a:buFont typeface="Wingdings" pitchFamily="2" charset="2"/>
              <a:buChar char="q"/>
            </a:pPr>
            <a:r>
              <a:rPr lang="en-US"/>
              <a:t>  4 g</a:t>
            </a:r>
          </a:p>
          <a:p>
            <a:pPr marL="349250" indent="-349250">
              <a:buFont typeface="Wingdings" pitchFamily="2" charset="2"/>
              <a:buChar char="q"/>
            </a:pPr>
            <a:r>
              <a:rPr lang="en-US" b="1">
                <a:solidFill>
                  <a:srgbClr val="0A2E6F"/>
                </a:solidFill>
              </a:rPr>
              <a:t>10 g</a:t>
            </a:r>
          </a:p>
          <a:p>
            <a:pPr marL="349250" indent="-349250">
              <a:buFont typeface="Wingdings" pitchFamily="2" charset="2"/>
              <a:buChar char="q"/>
            </a:pPr>
            <a:r>
              <a:rPr lang="en-US"/>
              <a:t>21 g</a:t>
            </a:r>
          </a:p>
          <a:p>
            <a:pPr marL="349250" indent="-349250">
              <a:buFont typeface="Wingdings" pitchFamily="2" charset="2"/>
              <a:buChar char="q"/>
            </a:pPr>
            <a:r>
              <a:rPr lang="en-US"/>
              <a:t>40 g</a:t>
            </a:r>
          </a:p>
        </p:txBody>
      </p:sp>
      <p:sp>
        <p:nvSpPr>
          <p:cNvPr id="6" name="Rectangle 5"/>
          <p:cNvSpPr/>
          <p:nvPr/>
        </p:nvSpPr>
        <p:spPr>
          <a:xfrm>
            <a:off x="355559" y="3097801"/>
            <a:ext cx="415498" cy="461665"/>
          </a:xfrm>
          <a:prstGeom prst="rect">
            <a:avLst/>
          </a:prstGeom>
        </p:spPr>
        <p:txBody>
          <a:bodyPr wrap="none">
            <a:spAutoFit/>
          </a:bodyPr>
          <a:lstStyle/>
          <a:p>
            <a:r>
              <a:rPr lang="en-US" sz="2400" b="1">
                <a:solidFill>
                  <a:srgbClr val="0A2E6F"/>
                </a:solidFill>
                <a:latin typeface="Helvetica" pitchFamily="2" charset="0"/>
              </a:rPr>
              <a:t>✓</a:t>
            </a:r>
          </a:p>
        </p:txBody>
      </p:sp>
      <p:pic>
        <p:nvPicPr>
          <p:cNvPr id="7" name="Picture 6" descr="Dos pequeños recipientes llenos de yogurt.">
            <a:extLst>
              <a:ext uri="{FF2B5EF4-FFF2-40B4-BE49-F238E27FC236}">
                <a16:creationId xmlns:a16="http://schemas.microsoft.com/office/drawing/2014/main" id="{E6088D96-AA1A-8240-99A5-9F41FA3A74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0888" y="0"/>
            <a:ext cx="2053621" cy="2556103"/>
          </a:xfrm>
          <a:prstGeom prst="rect">
            <a:avLst/>
          </a:prstGeom>
        </p:spPr>
      </p:pic>
      <p:sp>
        <p:nvSpPr>
          <p:cNvPr id="8" name="TextBox 7">
            <a:extLst>
              <a:ext uri="{FF2B5EF4-FFF2-40B4-BE49-F238E27FC236}">
                <a16:creationId xmlns:a16="http://schemas.microsoft.com/office/drawing/2014/main" id="{576082AD-989A-5646-B811-50363FC0B6EE}"/>
              </a:ext>
            </a:extLst>
          </p:cNvPr>
          <p:cNvSpPr txBox="1"/>
          <p:nvPr/>
        </p:nvSpPr>
        <p:spPr>
          <a:xfrm>
            <a:off x="3358055" y="4303986"/>
            <a:ext cx="2351926" cy="153888"/>
          </a:xfrm>
          <a:prstGeom prst="rect">
            <a:avLst/>
          </a:prstGeom>
          <a:noFill/>
        </p:spPr>
        <p:txBody>
          <a:bodyPr wrap="none" rtlCol="0">
            <a:spAutoFit/>
          </a:bodyPr>
          <a:lstStyle/>
          <a:p>
            <a:r>
              <a:rPr lang="es-ES" sz="400">
                <a:solidFill>
                  <a:schemeClr val="bg1"/>
                </a:solidFill>
              </a:rPr>
              <a:t>¡Gran trabajo! La respuesta correcta es 9 gramos. Hay 9 gramos de azúcar en una porción de este yogur.</a:t>
            </a:r>
          </a:p>
        </p:txBody>
      </p:sp>
      <p:pic>
        <p:nvPicPr>
          <p:cNvPr id="10" name="Picture 9" descr="Etiqueta nutricional que contiene resaltada la línea de tamaño de porción con 6 oz (170g) y la la línea de azúcares añadidos con 10g.">
            <a:extLst>
              <a:ext uri="{FF2B5EF4-FFF2-40B4-BE49-F238E27FC236}">
                <a16:creationId xmlns:a16="http://schemas.microsoft.com/office/drawing/2014/main" id="{B1DDA2FB-7068-9712-D124-4CFE305B3E64}"/>
              </a:ext>
            </a:extLst>
          </p:cNvPr>
          <p:cNvPicPr>
            <a:picLocks noChangeAspect="1"/>
          </p:cNvPicPr>
          <p:nvPr/>
        </p:nvPicPr>
        <p:blipFill>
          <a:blip r:embed="rId4"/>
          <a:stretch>
            <a:fillRect/>
          </a:stretch>
        </p:blipFill>
        <p:spPr>
          <a:xfrm>
            <a:off x="3032921" y="1117583"/>
            <a:ext cx="4600278" cy="4025917"/>
          </a:xfrm>
          <a:prstGeom prst="rect">
            <a:avLst/>
          </a:prstGeom>
        </p:spPr>
      </p:pic>
    </p:spTree>
    <p:extLst>
      <p:ext uri="{BB962C8B-B14F-4D97-AF65-F5344CB8AC3E}">
        <p14:creationId xmlns:p14="http://schemas.microsoft.com/office/powerpoint/2010/main" val="2329057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p:txBody>
          <a:bodyPr/>
          <a:lstStyle/>
          <a:p>
            <a:r>
              <a:rPr lang="en-US">
                <a:solidFill>
                  <a:srgbClr val="0A2E6F"/>
                </a:solidFill>
              </a:rPr>
              <a:t>Paso 3</a:t>
            </a:r>
          </a:p>
        </p:txBody>
      </p:sp>
      <p:sp>
        <p:nvSpPr>
          <p:cNvPr id="8" name="Rounded Rectangle 7" descr="Rectángulo blanco">
            <a:extLst>
              <a:ext uri="{FF2B5EF4-FFF2-40B4-BE49-F238E27FC236}">
                <a16:creationId xmlns:a16="http://schemas.microsoft.com/office/drawing/2014/main" id="{0CE683B7-03AF-C141-8C1E-357F71F88128}"/>
              </a:ext>
              <a:ext uri="{C183D7F6-B498-43B3-948B-1728B52AA6E4}">
                <adec:decorative xmlns:adec="http://schemas.microsoft.com/office/drawing/2017/decorative" val="0"/>
              </a:ext>
            </a:extLst>
          </p:cNvPr>
          <p:cNvSpPr/>
          <p:nvPr/>
        </p:nvSpPr>
        <p:spPr>
          <a:xfrm>
            <a:off x="3314853" y="956067"/>
            <a:ext cx="4973570" cy="4113953"/>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9" name="Table 8" descr="tabla ">
            <a:extLst>
              <a:ext uri="{FF2B5EF4-FFF2-40B4-BE49-F238E27FC236}">
                <a16:creationId xmlns:a16="http://schemas.microsoft.com/office/drawing/2014/main" id="{72A3490C-FFAC-EE44-961A-78D51650BDB1}"/>
              </a:ext>
            </a:extLst>
          </p:cNvPr>
          <p:cNvGraphicFramePr>
            <a:graphicFrameLocks noGrp="1"/>
          </p:cNvGraphicFramePr>
          <p:nvPr>
            <p:extLst>
              <p:ext uri="{D42A27DB-BD31-4B8C-83A1-F6EECF244321}">
                <p14:modId xmlns:p14="http://schemas.microsoft.com/office/powerpoint/2010/main" val="783488774"/>
              </p:ext>
            </p:extLst>
          </p:nvPr>
        </p:nvGraphicFramePr>
        <p:xfrm>
          <a:off x="3361219" y="1056442"/>
          <a:ext cx="4783826" cy="822960"/>
        </p:xfrm>
        <a:graphic>
          <a:graphicData uri="http://schemas.openxmlformats.org/drawingml/2006/table">
            <a:tbl>
              <a:tblPr firstRow="1" bandRow="1">
                <a:tableStyleId>{5C22544A-7EE6-4342-B048-85BDC9FD1C3A}</a:tableStyleId>
              </a:tblPr>
              <a:tblGrid>
                <a:gridCol w="975650">
                  <a:extLst>
                    <a:ext uri="{9D8B030D-6E8A-4147-A177-3AD203B41FA5}">
                      <a16:colId xmlns:a16="http://schemas.microsoft.com/office/drawing/2014/main" val="1141719649"/>
                    </a:ext>
                  </a:extLst>
                </a:gridCol>
                <a:gridCol w="3808176">
                  <a:extLst>
                    <a:ext uri="{9D8B030D-6E8A-4147-A177-3AD203B41FA5}">
                      <a16:colId xmlns:a16="http://schemas.microsoft.com/office/drawing/2014/main" val="3139954674"/>
                    </a:ext>
                  </a:extLst>
                </a:gridCol>
              </a:tblGrid>
              <a:tr h="728843">
                <a:tc>
                  <a:txBody>
                    <a:bodyPr/>
                    <a:lstStyle/>
                    <a:p>
                      <a:pPr algn="ctr"/>
                      <a:r>
                        <a:rPr lang="en-US" sz="4800" b="1">
                          <a:solidFill>
                            <a:srgbClr val="0A2E6F"/>
                          </a:solidFill>
                          <a:latin typeface="Times New Roman" panose="02020603050405020304" pitchFamily="18" charset="0"/>
                          <a:cs typeface="Times New Roman" panose="02020603050405020304" pitchFamily="18"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EFFC"/>
                    </a:solidFill>
                  </a:tcPr>
                </a:tc>
                <a:tc>
                  <a:txBody>
                    <a:bodyPr/>
                    <a:lstStyle/>
                    <a:p>
                      <a:pPr algn="l"/>
                      <a:r>
                        <a:rPr lang="es-ES" sz="1600" b="0" kern="1200">
                          <a:solidFill>
                            <a:schemeClr val="tx1"/>
                          </a:solidFill>
                          <a:effectLst/>
                          <a:latin typeface="Times" pitchFamily="2" charset="0"/>
                          <a:ea typeface="+mn-ea"/>
                          <a:cs typeface="+mn-cs"/>
                        </a:rPr>
                        <a:t>Utilice el </a:t>
                      </a:r>
                      <a:r>
                        <a:rPr lang="es-ES" sz="1600" b="0" kern="1200" err="1">
                          <a:solidFill>
                            <a:schemeClr val="tx1"/>
                          </a:solidFill>
                          <a:effectLst/>
                          <a:latin typeface="Times" pitchFamily="2" charset="0"/>
                          <a:ea typeface="+mn-ea"/>
                          <a:cs typeface="+mn-cs"/>
                        </a:rPr>
                        <a:t>tamaño</a:t>
                      </a:r>
                      <a:r>
                        <a:rPr lang="es-ES" sz="1600" b="0" kern="1200">
                          <a:solidFill>
                            <a:schemeClr val="tx1"/>
                          </a:solidFill>
                          <a:effectLst/>
                          <a:latin typeface="Times" pitchFamily="2" charset="0"/>
                          <a:ea typeface="+mn-ea"/>
                          <a:cs typeface="+mn-cs"/>
                        </a:rPr>
                        <a:t> de la </a:t>
                      </a:r>
                      <a:r>
                        <a:rPr lang="es-ES" sz="1600" b="0" kern="1200" err="1">
                          <a:solidFill>
                            <a:schemeClr val="tx1"/>
                          </a:solidFill>
                          <a:effectLst/>
                          <a:latin typeface="Times" pitchFamily="2" charset="0"/>
                          <a:ea typeface="+mn-ea"/>
                          <a:cs typeface="+mn-cs"/>
                        </a:rPr>
                        <a:t>porción</a:t>
                      </a:r>
                      <a:r>
                        <a:rPr lang="es-ES" sz="1600" b="0" kern="1200">
                          <a:solidFill>
                            <a:schemeClr val="tx1"/>
                          </a:solidFill>
                          <a:effectLst/>
                          <a:latin typeface="Times" pitchFamily="2" charset="0"/>
                          <a:ea typeface="+mn-ea"/>
                          <a:cs typeface="+mn-cs"/>
                        </a:rPr>
                        <a:t> identificado en el paso 1 para encontrar el </a:t>
                      </a:r>
                      <a:r>
                        <a:rPr lang="es-ES" sz="1600" b="0" kern="1200" err="1">
                          <a:solidFill>
                            <a:schemeClr val="tx1"/>
                          </a:solidFill>
                          <a:effectLst/>
                          <a:latin typeface="Times" pitchFamily="2" charset="0"/>
                          <a:ea typeface="+mn-ea"/>
                          <a:cs typeface="+mn-cs"/>
                        </a:rPr>
                        <a:t>tamaño</a:t>
                      </a:r>
                      <a:r>
                        <a:rPr lang="es-ES" sz="1600" b="0" kern="1200">
                          <a:solidFill>
                            <a:schemeClr val="tx1"/>
                          </a:solidFill>
                          <a:effectLst/>
                          <a:latin typeface="Times" pitchFamily="2" charset="0"/>
                          <a:ea typeface="+mn-ea"/>
                          <a:cs typeface="+mn-cs"/>
                        </a:rPr>
                        <a:t> de la </a:t>
                      </a:r>
                      <a:r>
                        <a:rPr lang="es-ES" sz="1600" b="0" kern="1200" err="1">
                          <a:solidFill>
                            <a:schemeClr val="tx1"/>
                          </a:solidFill>
                          <a:effectLst/>
                          <a:latin typeface="Times" pitchFamily="2" charset="0"/>
                          <a:ea typeface="+mn-ea"/>
                          <a:cs typeface="+mn-cs"/>
                        </a:rPr>
                        <a:t>porción</a:t>
                      </a:r>
                      <a:r>
                        <a:rPr lang="es-ES" sz="1600" b="0" kern="1200">
                          <a:solidFill>
                            <a:schemeClr val="tx1"/>
                          </a:solidFill>
                          <a:effectLst/>
                          <a:latin typeface="Times" pitchFamily="2" charset="0"/>
                          <a:ea typeface="+mn-ea"/>
                          <a:cs typeface="+mn-cs"/>
                        </a:rPr>
                        <a:t> de su yogur en la siguiente tabla. </a:t>
                      </a:r>
                      <a:endParaRPr lang="en-US" sz="1600" b="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3"/>
                    </a:solidFill>
                  </a:tcPr>
                </a:tc>
                <a:extLst>
                  <a:ext uri="{0D108BD9-81ED-4DB2-BD59-A6C34878D82A}">
                    <a16:rowId xmlns:a16="http://schemas.microsoft.com/office/drawing/2014/main" val="3845242883"/>
                  </a:ext>
                </a:extLst>
              </a:tr>
            </a:tbl>
          </a:graphicData>
        </a:graphic>
      </p:graphicFrame>
      <p:graphicFrame>
        <p:nvGraphicFramePr>
          <p:cNvPr id="14" name="Table 13" descr="tabla ">
            <a:extLst>
              <a:ext uri="{FF2B5EF4-FFF2-40B4-BE49-F238E27FC236}">
                <a16:creationId xmlns:a16="http://schemas.microsoft.com/office/drawing/2014/main" id="{839A0801-A929-774B-8F26-D71FCC1A1F59}"/>
              </a:ext>
            </a:extLst>
          </p:cNvPr>
          <p:cNvGraphicFramePr>
            <a:graphicFrameLocks noGrp="1"/>
          </p:cNvGraphicFramePr>
          <p:nvPr>
            <p:extLst>
              <p:ext uri="{D42A27DB-BD31-4B8C-83A1-F6EECF244321}">
                <p14:modId xmlns:p14="http://schemas.microsoft.com/office/powerpoint/2010/main" val="2924008622"/>
              </p:ext>
            </p:extLst>
          </p:nvPr>
        </p:nvGraphicFramePr>
        <p:xfrm>
          <a:off x="3361219" y="1932040"/>
          <a:ext cx="4844233" cy="3102864"/>
        </p:xfrm>
        <a:graphic>
          <a:graphicData uri="http://schemas.openxmlformats.org/drawingml/2006/table">
            <a:tbl>
              <a:tblPr firstRow="1" bandRow="1">
                <a:tableStyleId>{5C22544A-7EE6-4342-B048-85BDC9FD1C3A}</a:tableStyleId>
              </a:tblPr>
              <a:tblGrid>
                <a:gridCol w="1758587">
                  <a:extLst>
                    <a:ext uri="{9D8B030D-6E8A-4147-A177-3AD203B41FA5}">
                      <a16:colId xmlns:a16="http://schemas.microsoft.com/office/drawing/2014/main" val="3522522875"/>
                    </a:ext>
                  </a:extLst>
                </a:gridCol>
                <a:gridCol w="1880900">
                  <a:extLst>
                    <a:ext uri="{9D8B030D-6E8A-4147-A177-3AD203B41FA5}">
                      <a16:colId xmlns:a16="http://schemas.microsoft.com/office/drawing/2014/main" val="2301651327"/>
                    </a:ext>
                  </a:extLst>
                </a:gridCol>
                <a:gridCol w="1204746">
                  <a:extLst>
                    <a:ext uri="{9D8B030D-6E8A-4147-A177-3AD203B41FA5}">
                      <a16:colId xmlns:a16="http://schemas.microsoft.com/office/drawing/2014/main" val="2911645216"/>
                    </a:ext>
                  </a:extLst>
                </a:gridCol>
              </a:tblGrid>
              <a:tr h="0">
                <a:tc>
                  <a:txBody>
                    <a:bodyPr/>
                    <a:lstStyle/>
                    <a:p>
                      <a:pPr algn="ctr"/>
                      <a:r>
                        <a:rPr lang="es-ES" sz="1400" b="1" kern="1200" err="1">
                          <a:solidFill>
                            <a:schemeClr val="dk1"/>
                          </a:solidFill>
                          <a:effectLst/>
                          <a:latin typeface="Times" pitchFamily="2" charset="0"/>
                          <a:ea typeface="+mn-ea"/>
                          <a:cs typeface="+mn-cs"/>
                        </a:rPr>
                        <a:t>Tamaño</a:t>
                      </a:r>
                      <a:r>
                        <a:rPr lang="es-ES" sz="1400" b="1" kern="1200">
                          <a:solidFill>
                            <a:schemeClr val="dk1"/>
                          </a:solidFill>
                          <a:effectLst/>
                          <a:latin typeface="Times" pitchFamily="2" charset="0"/>
                          <a:ea typeface="+mn-ea"/>
                          <a:cs typeface="+mn-cs"/>
                        </a:rPr>
                        <a:t> de la </a:t>
                      </a:r>
                      <a:r>
                        <a:rPr lang="es-ES" sz="1400" b="1" kern="1200" err="1">
                          <a:solidFill>
                            <a:schemeClr val="dk1"/>
                          </a:solidFill>
                          <a:effectLst/>
                          <a:latin typeface="Times" pitchFamily="2" charset="0"/>
                          <a:ea typeface="+mn-ea"/>
                          <a:cs typeface="+mn-cs"/>
                        </a:rPr>
                        <a:t>porción</a:t>
                      </a:r>
                      <a:r>
                        <a:rPr lang="es-ES" sz="1400" b="1" kern="1200">
                          <a:solidFill>
                            <a:schemeClr val="dk1"/>
                          </a:solidFill>
                          <a:effectLst/>
                          <a:latin typeface="Times" pitchFamily="2" charset="0"/>
                          <a:ea typeface="+mn-ea"/>
                          <a:cs typeface="+mn-cs"/>
                        </a:rPr>
                        <a:t> Onzas (oz) </a:t>
                      </a:r>
                      <a:r>
                        <a:rPr lang="en-US" sz="1400" b="1" i="0">
                          <a:solidFill>
                            <a:schemeClr val="tx1"/>
                          </a:solidFill>
                          <a:latin typeface="Times New Roman" panose="02020603050405020304" pitchFamily="18" charset="0"/>
                          <a:cs typeface="Times New Roman" panose="02020603050405020304" pitchFamily="18" charset="0"/>
                        </a:rPr>
                        <a:t> </a:t>
                      </a:r>
                    </a:p>
                  </a:txBody>
                  <a:tcPr marL="18288" marR="18288" marT="18288" marB="18288" anchor="ctr">
                    <a:lnL w="12700" cmpd="sng">
                      <a:noFill/>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400" b="1" kern="1200">
                          <a:solidFill>
                            <a:schemeClr val="dk1"/>
                          </a:solidFill>
                          <a:effectLst/>
                          <a:latin typeface="Times" pitchFamily="2" charset="0"/>
                          <a:ea typeface="+mn-ea"/>
                          <a:cs typeface="+mn-cs"/>
                        </a:rPr>
                        <a:t>Tamaño de la </a:t>
                      </a:r>
                      <a:br>
                        <a:rPr lang="es-ES" sz="1400" b="1" kern="1200">
                          <a:solidFill>
                            <a:schemeClr val="dk1"/>
                          </a:solidFill>
                          <a:effectLst/>
                          <a:latin typeface="Times" pitchFamily="2" charset="0"/>
                          <a:ea typeface="+mn-ea"/>
                          <a:cs typeface="+mn-cs"/>
                        </a:rPr>
                      </a:br>
                      <a:r>
                        <a:rPr lang="es-ES" sz="1400" b="1" kern="1200">
                          <a:solidFill>
                            <a:schemeClr val="dk1"/>
                          </a:solidFill>
                          <a:effectLst/>
                          <a:latin typeface="Times" pitchFamily="2" charset="0"/>
                          <a:ea typeface="+mn-ea"/>
                          <a:cs typeface="+mn-cs"/>
                        </a:rPr>
                        <a:t>porción Gramos (g) </a:t>
                      </a:r>
                      <a:endParaRPr lang="es-ES" sz="1400">
                        <a:latin typeface="Times" pitchFamily="2" charset="0"/>
                      </a:endParaRPr>
                    </a:p>
                    <a:p>
                      <a:pPr algn="ctr"/>
                      <a:r>
                        <a:rPr lang="es-ES" sz="1000" b="0" kern="1200">
                          <a:solidFill>
                            <a:schemeClr val="tx1"/>
                          </a:solidFill>
                          <a:effectLst/>
                          <a:latin typeface="Times" pitchFamily="2" charset="0"/>
                          <a:ea typeface="+mn-ea"/>
                          <a:cs typeface="+mn-cs"/>
                        </a:rPr>
                        <a:t>(Úselo cuando el tamaño de </a:t>
                      </a:r>
                      <a:br>
                        <a:rPr lang="es-ES" sz="1000" b="0" kern="1200">
                          <a:solidFill>
                            <a:schemeClr val="tx1"/>
                          </a:solidFill>
                          <a:effectLst/>
                          <a:latin typeface="Times" pitchFamily="2" charset="0"/>
                          <a:ea typeface="+mn-ea"/>
                          <a:cs typeface="+mn-cs"/>
                        </a:rPr>
                      </a:br>
                      <a:r>
                        <a:rPr lang="es-ES" sz="1000" b="0" kern="1200">
                          <a:solidFill>
                            <a:schemeClr val="tx1"/>
                          </a:solidFill>
                          <a:effectLst/>
                          <a:latin typeface="Times" pitchFamily="2" charset="0"/>
                          <a:ea typeface="+mn-ea"/>
                          <a:cs typeface="+mn-cs"/>
                        </a:rPr>
                        <a:t>la porción no esté en onzas)</a:t>
                      </a:r>
                      <a:r>
                        <a:rPr lang="es-ES" sz="1000" kern="1200">
                          <a:solidFill>
                            <a:schemeClr val="tx1"/>
                          </a:solidFill>
                          <a:effectLst/>
                          <a:latin typeface="Times" pitchFamily="2" charset="0"/>
                          <a:ea typeface="+mn-ea"/>
                          <a:cs typeface="+mn-cs"/>
                        </a:rPr>
                        <a:t> </a:t>
                      </a:r>
                      <a:endParaRPr lang="es-ES" sz="1000">
                        <a:solidFill>
                          <a:schemeClr val="tx1"/>
                        </a:solidFill>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400" b="1" kern="1200" err="1">
                          <a:solidFill>
                            <a:schemeClr val="dk1"/>
                          </a:solidFill>
                          <a:effectLst/>
                          <a:latin typeface="Times" pitchFamily="2" charset="0"/>
                          <a:ea typeface="+mn-ea"/>
                          <a:cs typeface="+mn-cs"/>
                        </a:rPr>
                        <a:t>Azúcares</a:t>
                      </a:r>
                      <a:r>
                        <a:rPr lang="en-US" sz="1400" b="1" kern="1200">
                          <a:solidFill>
                            <a:schemeClr val="dk1"/>
                          </a:solidFill>
                          <a:effectLst/>
                          <a:latin typeface="Times" pitchFamily="2" charset="0"/>
                          <a:ea typeface="+mn-ea"/>
                          <a:cs typeface="+mn-cs"/>
                        </a:rPr>
                        <a:t> </a:t>
                      </a:r>
                      <a:r>
                        <a:rPr lang="en-US" sz="1400" b="1" kern="1200" err="1">
                          <a:solidFill>
                            <a:schemeClr val="dk1"/>
                          </a:solidFill>
                          <a:effectLst/>
                          <a:latin typeface="Times" pitchFamily="2" charset="0"/>
                          <a:ea typeface="+mn-ea"/>
                          <a:cs typeface="+mn-cs"/>
                        </a:rPr>
                        <a:t>añadidos</a:t>
                      </a:r>
                      <a:r>
                        <a:rPr lang="en-US" sz="1400" b="1" kern="1200">
                          <a:solidFill>
                            <a:schemeClr val="dk1"/>
                          </a:solidFill>
                          <a:effectLst/>
                          <a:latin typeface="Times" pitchFamily="2" charset="0"/>
                          <a:ea typeface="+mn-ea"/>
                          <a:cs typeface="+mn-cs"/>
                        </a:rPr>
                        <a:t> </a:t>
                      </a:r>
                    </a:p>
                    <a:p>
                      <a:pPr algn="ctr"/>
                      <a:r>
                        <a:rPr lang="en-US" sz="1400" b="1" kern="1200" err="1">
                          <a:solidFill>
                            <a:schemeClr val="dk1"/>
                          </a:solidFill>
                          <a:effectLst/>
                          <a:latin typeface="Times" pitchFamily="2" charset="0"/>
                          <a:ea typeface="+mn-ea"/>
                          <a:cs typeface="+mn-cs"/>
                        </a:rPr>
                        <a:t>Gramos</a:t>
                      </a:r>
                      <a:r>
                        <a:rPr lang="en-US" sz="1400" b="1" kern="1200">
                          <a:solidFill>
                            <a:schemeClr val="dk1"/>
                          </a:solidFill>
                          <a:effectLst/>
                          <a:latin typeface="Times" pitchFamily="2" charset="0"/>
                          <a:ea typeface="+mn-ea"/>
                          <a:cs typeface="+mn-cs"/>
                        </a:rPr>
                        <a:t> (g) </a:t>
                      </a:r>
                      <a:endParaRPr lang="en-US" sz="1400" b="1">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712064">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b="0" i="0">
                        <a:latin typeface="Times New Roman" panose="02020603050405020304" pitchFamily="18" charset="0"/>
                        <a:cs typeface="Times New Roman" panose="02020603050405020304" pitchFamily="18" charset="0"/>
                      </a:endParaRPr>
                    </a:p>
                  </a:txBody>
                  <a:tcPr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b="0" i="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Los </a:t>
                      </a:r>
                      <a:r>
                        <a:rPr lang="es-ES" sz="14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4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400">
                        <a:latin typeface="Times New Roman" panose="02020603050405020304" pitchFamily="18" charset="0"/>
                        <a:cs typeface="Times New Roman" panose="02020603050405020304" pitchFamily="18" charset="0"/>
                      </a:endParaRPr>
                    </a:p>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no deben ser </a:t>
                      </a:r>
                      <a:r>
                        <a:rPr lang="es-ES" sz="14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400" kern="1200">
                          <a:solidFill>
                            <a:schemeClr val="dk1"/>
                          </a:solidFill>
                          <a:effectLst/>
                          <a:latin typeface="Times New Roman" panose="02020603050405020304" pitchFamily="18" charset="0"/>
                          <a:ea typeface="+mn-ea"/>
                          <a:cs typeface="Times New Roman" panose="02020603050405020304" pitchFamily="18" charset="0"/>
                        </a:rPr>
                        <a:t> de: </a:t>
                      </a:r>
                      <a:endParaRPr lang="es-ES" sz="140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86121">
                <a:tc>
                  <a:txBody>
                    <a:bodyPr/>
                    <a:lstStyle/>
                    <a:p>
                      <a:pPr algn="ctr"/>
                      <a:r>
                        <a:rPr lang="en-US" sz="1400" b="0" i="0">
                          <a:latin typeface="Times New Roman" panose="02020603050405020304" pitchFamily="18" charset="0"/>
                          <a:cs typeface="Times New Roman" panose="02020603050405020304" pitchFamily="18" charset="0"/>
                        </a:rPr>
                        <a:t>2.25 oz</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64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4 </a:t>
                      </a:r>
                      <a:r>
                        <a:rPr lang="en-US" sz="14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400" b="0" i="0">
                        <a:latin typeface="Times New Roman" panose="02020603050405020304" pitchFamily="18" charset="0"/>
                        <a:cs typeface="Times New Roman" panose="02020603050405020304" pitchFamily="18" charset="0"/>
                      </a:endParaRP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63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3.5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99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4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113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5.3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150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6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170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144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227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15" name="Oval 14" descr="Énfasis alrededor del tamaño de la porción por onzas.">
            <a:extLst>
              <a:ext uri="{FF2B5EF4-FFF2-40B4-BE49-F238E27FC236}">
                <a16:creationId xmlns:a16="http://schemas.microsoft.com/office/drawing/2014/main" id="{741B3DBA-EE0A-E74C-AE3F-C06DB913CE2F}"/>
              </a:ext>
            </a:extLst>
          </p:cNvPr>
          <p:cNvSpPr/>
          <p:nvPr/>
        </p:nvSpPr>
        <p:spPr>
          <a:xfrm>
            <a:off x="3278248" y="1879402"/>
            <a:ext cx="1842007" cy="822960"/>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8E3024-59C1-7E49-9151-FD6FE476C233}"/>
              </a:ext>
            </a:extLst>
          </p:cNvPr>
          <p:cNvSpPr txBox="1"/>
          <p:nvPr/>
        </p:nvSpPr>
        <p:spPr>
          <a:xfrm>
            <a:off x="153242" y="4603531"/>
            <a:ext cx="2825214" cy="184666"/>
          </a:xfrm>
          <a:prstGeom prst="rect">
            <a:avLst/>
          </a:prstGeom>
          <a:noFill/>
        </p:spPr>
        <p:txBody>
          <a:bodyPr wrap="square" rtlCol="0">
            <a:spAutoFit/>
          </a:bodyPr>
          <a:lstStyle/>
          <a:p>
            <a:pPr lvl="0" defTabSz="931723">
              <a:defRPr/>
            </a:pPr>
            <a:r>
              <a:rPr lang="es-ES" sz="300">
                <a:solidFill>
                  <a:schemeClr val="bg1"/>
                </a:solidFill>
              </a:rPr>
              <a:t>Ahora, tome el tamaño de porción del yogur y vea a qué fila pertenece en la tabla de su hoja de capacitación. Aquí puede ver que los tamaños de las porciones en la tabla se enumeran en onzas, y la parte superior de esa columna está resaltada en un círculo azul.</a:t>
            </a:r>
          </a:p>
        </p:txBody>
      </p:sp>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5303BA29-0F91-260D-2217-339B33CB5B69}"/>
              </a:ext>
            </a:extLst>
          </p:cNvPr>
          <p:cNvPicPr>
            <a:picLocks noChangeAspect="1"/>
          </p:cNvPicPr>
          <p:nvPr/>
        </p:nvPicPr>
        <p:blipFill>
          <a:blip r:embed="rId3"/>
          <a:stretch>
            <a:fillRect/>
          </a:stretch>
        </p:blipFill>
        <p:spPr>
          <a:xfrm>
            <a:off x="20379" y="1008214"/>
            <a:ext cx="3090940" cy="3968840"/>
          </a:xfrm>
          <a:prstGeom prst="rect">
            <a:avLst/>
          </a:prstGeom>
        </p:spPr>
      </p:pic>
      <p:cxnSp>
        <p:nvCxnSpPr>
          <p:cNvPr id="16" name="Elbow Connector 15" descr="línea">
            <a:extLst>
              <a:ext uri="{FF2B5EF4-FFF2-40B4-BE49-F238E27FC236}">
                <a16:creationId xmlns:a16="http://schemas.microsoft.com/office/drawing/2014/main" id="{DABC425C-71F3-5E4D-A70A-83A0B3D35DB0}"/>
              </a:ext>
              <a:ext uri="{C183D7F6-B498-43B3-948B-1728B52AA6E4}">
                <adec:decorative xmlns:adec="http://schemas.microsoft.com/office/drawing/2017/decorative" val="1"/>
              </a:ext>
            </a:extLst>
          </p:cNvPr>
          <p:cNvCxnSpPr>
            <a:cxnSpLocks/>
            <a:stCxn id="9" idx="1"/>
          </p:cNvCxnSpPr>
          <p:nvPr/>
        </p:nvCxnSpPr>
        <p:spPr>
          <a:xfrm rot="10800000" flipV="1">
            <a:off x="1306289" y="1467922"/>
            <a:ext cx="2054931" cy="1234438"/>
          </a:xfrm>
          <a:prstGeom prst="bentConnector3">
            <a:avLst>
              <a:gd name="adj1" fmla="val 21394"/>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15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a:xfrm>
            <a:off x="0" y="1"/>
            <a:ext cx="9144000" cy="850790"/>
          </a:xfrm>
        </p:spPr>
        <p:txBody>
          <a:bodyPr/>
          <a:lstStyle/>
          <a:p>
            <a:r>
              <a:rPr lang="en-US" dirty="0">
                <a:solidFill>
                  <a:srgbClr val="0A2E6F"/>
                </a:solidFill>
              </a:rPr>
              <a:t>Paso 3</a:t>
            </a:r>
            <a:r>
              <a:rPr lang="en-US" dirty="0"/>
              <a:t>: </a:t>
            </a:r>
            <a:r>
              <a:rPr lang="es-ES" dirty="0" err="1"/>
              <a:t>Tamaño</a:t>
            </a:r>
            <a:r>
              <a:rPr lang="es-ES" dirty="0"/>
              <a:t> de la </a:t>
            </a:r>
            <a:r>
              <a:rPr lang="es-ES" dirty="0" err="1"/>
              <a:t>porción</a:t>
            </a:r>
            <a:r>
              <a:rPr lang="en-US" dirty="0"/>
              <a:t> </a:t>
            </a:r>
          </a:p>
        </p:txBody>
      </p:sp>
      <p:sp>
        <p:nvSpPr>
          <p:cNvPr id="8" name="Rounded Rectangle 7" descr="Rectángulo blanco">
            <a:extLst>
              <a:ext uri="{FF2B5EF4-FFF2-40B4-BE49-F238E27FC236}">
                <a16:creationId xmlns:a16="http://schemas.microsoft.com/office/drawing/2014/main" id="{0CE683B7-03AF-C141-8C1E-357F71F88128}"/>
              </a:ext>
              <a:ext uri="{C183D7F6-B498-43B3-948B-1728B52AA6E4}">
                <adec:decorative xmlns:adec="http://schemas.microsoft.com/office/drawing/2017/decorative" val="0"/>
              </a:ext>
            </a:extLst>
          </p:cNvPr>
          <p:cNvSpPr/>
          <p:nvPr/>
        </p:nvSpPr>
        <p:spPr>
          <a:xfrm>
            <a:off x="3314853" y="956067"/>
            <a:ext cx="4973570" cy="4113953"/>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9" name="Table 8" descr="tabla ">
            <a:extLst>
              <a:ext uri="{FF2B5EF4-FFF2-40B4-BE49-F238E27FC236}">
                <a16:creationId xmlns:a16="http://schemas.microsoft.com/office/drawing/2014/main" id="{72A3490C-FFAC-EE44-961A-78D51650BDB1}"/>
              </a:ext>
            </a:extLst>
          </p:cNvPr>
          <p:cNvGraphicFramePr>
            <a:graphicFrameLocks noGrp="1"/>
          </p:cNvGraphicFramePr>
          <p:nvPr/>
        </p:nvGraphicFramePr>
        <p:xfrm>
          <a:off x="3361219" y="1056442"/>
          <a:ext cx="4783826" cy="822960"/>
        </p:xfrm>
        <a:graphic>
          <a:graphicData uri="http://schemas.openxmlformats.org/drawingml/2006/table">
            <a:tbl>
              <a:tblPr firstRow="1" bandRow="1">
                <a:tableStyleId>{5C22544A-7EE6-4342-B048-85BDC9FD1C3A}</a:tableStyleId>
              </a:tblPr>
              <a:tblGrid>
                <a:gridCol w="975650">
                  <a:extLst>
                    <a:ext uri="{9D8B030D-6E8A-4147-A177-3AD203B41FA5}">
                      <a16:colId xmlns:a16="http://schemas.microsoft.com/office/drawing/2014/main" val="1141719649"/>
                    </a:ext>
                  </a:extLst>
                </a:gridCol>
                <a:gridCol w="3808176">
                  <a:extLst>
                    <a:ext uri="{9D8B030D-6E8A-4147-A177-3AD203B41FA5}">
                      <a16:colId xmlns:a16="http://schemas.microsoft.com/office/drawing/2014/main" val="3139954674"/>
                    </a:ext>
                  </a:extLst>
                </a:gridCol>
              </a:tblGrid>
              <a:tr h="728843">
                <a:tc>
                  <a:txBody>
                    <a:bodyPr/>
                    <a:lstStyle/>
                    <a:p>
                      <a:pPr algn="ctr"/>
                      <a:r>
                        <a:rPr lang="en-US" sz="4800" b="1">
                          <a:solidFill>
                            <a:srgbClr val="0A2E6F"/>
                          </a:solidFill>
                          <a:latin typeface="Times New Roman" panose="02020603050405020304" pitchFamily="18" charset="0"/>
                          <a:cs typeface="Times New Roman" panose="02020603050405020304" pitchFamily="18"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EFFC"/>
                    </a:solidFill>
                  </a:tcPr>
                </a:tc>
                <a:tc>
                  <a:txBody>
                    <a:bodyPr/>
                    <a:lstStyle/>
                    <a:p>
                      <a:pPr algn="l"/>
                      <a:r>
                        <a:rPr lang="es-ES" sz="1600" b="0" kern="1200" dirty="0">
                          <a:solidFill>
                            <a:schemeClr val="tx1"/>
                          </a:solidFill>
                          <a:effectLst/>
                          <a:latin typeface="Times" pitchFamily="2" charset="0"/>
                          <a:ea typeface="+mn-ea"/>
                          <a:cs typeface="+mn-cs"/>
                        </a:rPr>
                        <a:t>Utilice el </a:t>
                      </a:r>
                      <a:r>
                        <a:rPr lang="es-ES" sz="1600" b="0" kern="1200" dirty="0" err="1">
                          <a:solidFill>
                            <a:schemeClr val="tx1"/>
                          </a:solidFill>
                          <a:effectLst/>
                          <a:latin typeface="Times" pitchFamily="2" charset="0"/>
                          <a:ea typeface="+mn-ea"/>
                          <a:cs typeface="+mn-cs"/>
                        </a:rPr>
                        <a:t>tamaño</a:t>
                      </a:r>
                      <a:r>
                        <a:rPr lang="es-ES" sz="1600" b="0" kern="1200" dirty="0">
                          <a:solidFill>
                            <a:schemeClr val="tx1"/>
                          </a:solidFill>
                          <a:effectLst/>
                          <a:latin typeface="Times" pitchFamily="2" charset="0"/>
                          <a:ea typeface="+mn-ea"/>
                          <a:cs typeface="+mn-cs"/>
                        </a:rPr>
                        <a:t> de la </a:t>
                      </a:r>
                      <a:r>
                        <a:rPr lang="es-ES" sz="1600" b="0" kern="1200" dirty="0" err="1">
                          <a:solidFill>
                            <a:schemeClr val="tx1"/>
                          </a:solidFill>
                          <a:effectLst/>
                          <a:latin typeface="Times" pitchFamily="2" charset="0"/>
                          <a:ea typeface="+mn-ea"/>
                          <a:cs typeface="+mn-cs"/>
                        </a:rPr>
                        <a:t>porción</a:t>
                      </a:r>
                      <a:r>
                        <a:rPr lang="es-ES" sz="1600" b="0" kern="1200" dirty="0">
                          <a:solidFill>
                            <a:schemeClr val="tx1"/>
                          </a:solidFill>
                          <a:effectLst/>
                          <a:latin typeface="Times" pitchFamily="2" charset="0"/>
                          <a:ea typeface="+mn-ea"/>
                          <a:cs typeface="+mn-cs"/>
                        </a:rPr>
                        <a:t> identificado en el paso 1 para encontrar el </a:t>
                      </a:r>
                      <a:r>
                        <a:rPr lang="es-ES" sz="1600" b="0" kern="1200" dirty="0" err="1">
                          <a:solidFill>
                            <a:schemeClr val="tx1"/>
                          </a:solidFill>
                          <a:effectLst/>
                          <a:latin typeface="Times" pitchFamily="2" charset="0"/>
                          <a:ea typeface="+mn-ea"/>
                          <a:cs typeface="+mn-cs"/>
                        </a:rPr>
                        <a:t>tamaño</a:t>
                      </a:r>
                      <a:r>
                        <a:rPr lang="es-ES" sz="1600" b="0" kern="1200" dirty="0">
                          <a:solidFill>
                            <a:schemeClr val="tx1"/>
                          </a:solidFill>
                          <a:effectLst/>
                          <a:latin typeface="Times" pitchFamily="2" charset="0"/>
                          <a:ea typeface="+mn-ea"/>
                          <a:cs typeface="+mn-cs"/>
                        </a:rPr>
                        <a:t> de la </a:t>
                      </a:r>
                      <a:r>
                        <a:rPr lang="es-ES" sz="1600" b="0" kern="1200" dirty="0" err="1">
                          <a:solidFill>
                            <a:schemeClr val="tx1"/>
                          </a:solidFill>
                          <a:effectLst/>
                          <a:latin typeface="Times" pitchFamily="2" charset="0"/>
                          <a:ea typeface="+mn-ea"/>
                          <a:cs typeface="+mn-cs"/>
                        </a:rPr>
                        <a:t>porción</a:t>
                      </a:r>
                      <a:r>
                        <a:rPr lang="es-ES" sz="1600" b="0" kern="1200" dirty="0">
                          <a:solidFill>
                            <a:schemeClr val="tx1"/>
                          </a:solidFill>
                          <a:effectLst/>
                          <a:latin typeface="Times" pitchFamily="2" charset="0"/>
                          <a:ea typeface="+mn-ea"/>
                          <a:cs typeface="+mn-cs"/>
                        </a:rPr>
                        <a:t> de su yogur en la siguiente tabla. </a:t>
                      </a:r>
                      <a:endParaRPr lang="en-US" sz="1600" b="0" dirty="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3"/>
                    </a:solidFill>
                  </a:tcPr>
                </a:tc>
                <a:extLst>
                  <a:ext uri="{0D108BD9-81ED-4DB2-BD59-A6C34878D82A}">
                    <a16:rowId xmlns:a16="http://schemas.microsoft.com/office/drawing/2014/main" val="3845242883"/>
                  </a:ext>
                </a:extLst>
              </a:tr>
            </a:tbl>
          </a:graphicData>
        </a:graphic>
      </p:graphicFrame>
      <p:graphicFrame>
        <p:nvGraphicFramePr>
          <p:cNvPr id="14" name="Table 13" descr="tabla ">
            <a:extLst>
              <a:ext uri="{FF2B5EF4-FFF2-40B4-BE49-F238E27FC236}">
                <a16:creationId xmlns:a16="http://schemas.microsoft.com/office/drawing/2014/main" id="{839A0801-A929-774B-8F26-D71FCC1A1F59}"/>
              </a:ext>
            </a:extLst>
          </p:cNvPr>
          <p:cNvGraphicFramePr>
            <a:graphicFrameLocks noGrp="1"/>
          </p:cNvGraphicFramePr>
          <p:nvPr>
            <p:extLst>
              <p:ext uri="{D42A27DB-BD31-4B8C-83A1-F6EECF244321}">
                <p14:modId xmlns:p14="http://schemas.microsoft.com/office/powerpoint/2010/main" val="1607686384"/>
              </p:ext>
            </p:extLst>
          </p:nvPr>
        </p:nvGraphicFramePr>
        <p:xfrm>
          <a:off x="3361219" y="1932040"/>
          <a:ext cx="4844233" cy="3102864"/>
        </p:xfrm>
        <a:graphic>
          <a:graphicData uri="http://schemas.openxmlformats.org/drawingml/2006/table">
            <a:tbl>
              <a:tblPr firstRow="1" bandRow="1">
                <a:tableStyleId>{5C22544A-7EE6-4342-B048-85BDC9FD1C3A}</a:tableStyleId>
              </a:tblPr>
              <a:tblGrid>
                <a:gridCol w="1758587">
                  <a:extLst>
                    <a:ext uri="{9D8B030D-6E8A-4147-A177-3AD203B41FA5}">
                      <a16:colId xmlns:a16="http://schemas.microsoft.com/office/drawing/2014/main" val="3522522875"/>
                    </a:ext>
                  </a:extLst>
                </a:gridCol>
                <a:gridCol w="1880900">
                  <a:extLst>
                    <a:ext uri="{9D8B030D-6E8A-4147-A177-3AD203B41FA5}">
                      <a16:colId xmlns:a16="http://schemas.microsoft.com/office/drawing/2014/main" val="2301651327"/>
                    </a:ext>
                  </a:extLst>
                </a:gridCol>
                <a:gridCol w="1204746">
                  <a:extLst>
                    <a:ext uri="{9D8B030D-6E8A-4147-A177-3AD203B41FA5}">
                      <a16:colId xmlns:a16="http://schemas.microsoft.com/office/drawing/2014/main" val="2911645216"/>
                    </a:ext>
                  </a:extLst>
                </a:gridCol>
              </a:tblGrid>
              <a:tr h="0">
                <a:tc>
                  <a:txBody>
                    <a:bodyPr/>
                    <a:lstStyle/>
                    <a:p>
                      <a:pPr algn="ctr"/>
                      <a:r>
                        <a:rPr lang="es-ES" sz="1400" b="1" kern="1200" err="1">
                          <a:solidFill>
                            <a:schemeClr val="dk1"/>
                          </a:solidFill>
                          <a:effectLst/>
                          <a:latin typeface="Times" pitchFamily="2" charset="0"/>
                          <a:ea typeface="+mn-ea"/>
                          <a:cs typeface="+mn-cs"/>
                        </a:rPr>
                        <a:t>Tamaño</a:t>
                      </a:r>
                      <a:r>
                        <a:rPr lang="es-ES" sz="1400" b="1" kern="1200">
                          <a:solidFill>
                            <a:schemeClr val="dk1"/>
                          </a:solidFill>
                          <a:effectLst/>
                          <a:latin typeface="Times" pitchFamily="2" charset="0"/>
                          <a:ea typeface="+mn-ea"/>
                          <a:cs typeface="+mn-cs"/>
                        </a:rPr>
                        <a:t> de la </a:t>
                      </a:r>
                      <a:r>
                        <a:rPr lang="es-ES" sz="1400" b="1" kern="1200" err="1">
                          <a:solidFill>
                            <a:schemeClr val="dk1"/>
                          </a:solidFill>
                          <a:effectLst/>
                          <a:latin typeface="Times" pitchFamily="2" charset="0"/>
                          <a:ea typeface="+mn-ea"/>
                          <a:cs typeface="+mn-cs"/>
                        </a:rPr>
                        <a:t>porción</a:t>
                      </a:r>
                      <a:r>
                        <a:rPr lang="es-ES" sz="1400" b="1" kern="1200">
                          <a:solidFill>
                            <a:schemeClr val="dk1"/>
                          </a:solidFill>
                          <a:effectLst/>
                          <a:latin typeface="Times" pitchFamily="2" charset="0"/>
                          <a:ea typeface="+mn-ea"/>
                          <a:cs typeface="+mn-cs"/>
                        </a:rPr>
                        <a:t> Onzas (oz) </a:t>
                      </a:r>
                      <a:r>
                        <a:rPr lang="en-US" sz="1400" b="1" i="0">
                          <a:solidFill>
                            <a:schemeClr val="tx1"/>
                          </a:solidFill>
                          <a:latin typeface="Times New Roman" panose="02020603050405020304" pitchFamily="18" charset="0"/>
                          <a:cs typeface="Times New Roman" panose="02020603050405020304" pitchFamily="18" charset="0"/>
                        </a:rPr>
                        <a:t> </a:t>
                      </a:r>
                    </a:p>
                  </a:txBody>
                  <a:tcPr marL="18288" marR="18288" marT="18288" marB="18288" anchor="ctr">
                    <a:lnL w="12700" cmpd="sng">
                      <a:noFill/>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400" b="1" kern="1200" err="1">
                          <a:solidFill>
                            <a:schemeClr val="dk1"/>
                          </a:solidFill>
                          <a:effectLst/>
                          <a:latin typeface="Times" pitchFamily="2" charset="0"/>
                          <a:ea typeface="+mn-ea"/>
                          <a:cs typeface="+mn-cs"/>
                        </a:rPr>
                        <a:t>Tamaño</a:t>
                      </a:r>
                      <a:r>
                        <a:rPr lang="es-ES" sz="1400" b="1" kern="1200">
                          <a:solidFill>
                            <a:schemeClr val="dk1"/>
                          </a:solidFill>
                          <a:effectLst/>
                          <a:latin typeface="Times" pitchFamily="2" charset="0"/>
                          <a:ea typeface="+mn-ea"/>
                          <a:cs typeface="+mn-cs"/>
                        </a:rPr>
                        <a:t> de la </a:t>
                      </a:r>
                      <a:br>
                        <a:rPr lang="es-ES" sz="1400" b="1" kern="1200">
                          <a:solidFill>
                            <a:schemeClr val="dk1"/>
                          </a:solidFill>
                          <a:effectLst/>
                          <a:latin typeface="Times" pitchFamily="2" charset="0"/>
                          <a:ea typeface="+mn-ea"/>
                          <a:cs typeface="+mn-cs"/>
                        </a:rPr>
                      </a:br>
                      <a:r>
                        <a:rPr lang="es-ES" sz="1400" b="1" kern="1200" err="1">
                          <a:solidFill>
                            <a:schemeClr val="dk1"/>
                          </a:solidFill>
                          <a:effectLst/>
                          <a:latin typeface="Times" pitchFamily="2" charset="0"/>
                          <a:ea typeface="+mn-ea"/>
                          <a:cs typeface="+mn-cs"/>
                        </a:rPr>
                        <a:t>porción</a:t>
                      </a:r>
                      <a:r>
                        <a:rPr lang="es-ES" sz="1400" b="1" kern="1200">
                          <a:solidFill>
                            <a:schemeClr val="dk1"/>
                          </a:solidFill>
                          <a:effectLst/>
                          <a:latin typeface="Times" pitchFamily="2" charset="0"/>
                          <a:ea typeface="+mn-ea"/>
                          <a:cs typeface="+mn-cs"/>
                        </a:rPr>
                        <a:t> Gramos (g) </a:t>
                      </a:r>
                      <a:endParaRPr lang="es-ES" sz="1400">
                        <a:latin typeface="Times" pitchFamily="2" charset="0"/>
                      </a:endParaRPr>
                    </a:p>
                    <a:p>
                      <a:pPr algn="ctr"/>
                      <a:r>
                        <a:rPr lang="es-ES" sz="1000" b="0" kern="1200">
                          <a:solidFill>
                            <a:schemeClr val="tx1"/>
                          </a:solidFill>
                          <a:effectLst/>
                          <a:latin typeface="Times" pitchFamily="2" charset="0"/>
                          <a:ea typeface="+mn-ea"/>
                          <a:cs typeface="+mn-cs"/>
                        </a:rPr>
                        <a:t>(</a:t>
                      </a:r>
                      <a:r>
                        <a:rPr lang="es-ES" sz="1000" b="0" kern="1200" err="1">
                          <a:solidFill>
                            <a:schemeClr val="tx1"/>
                          </a:solidFill>
                          <a:effectLst/>
                          <a:latin typeface="Times" pitchFamily="2" charset="0"/>
                          <a:ea typeface="+mn-ea"/>
                          <a:cs typeface="+mn-cs"/>
                        </a:rPr>
                        <a:t>Úselo</a:t>
                      </a:r>
                      <a:r>
                        <a:rPr lang="es-ES" sz="1000" b="0" kern="1200">
                          <a:solidFill>
                            <a:schemeClr val="tx1"/>
                          </a:solidFill>
                          <a:effectLst/>
                          <a:latin typeface="Times" pitchFamily="2" charset="0"/>
                          <a:ea typeface="+mn-ea"/>
                          <a:cs typeface="+mn-cs"/>
                        </a:rPr>
                        <a:t> cuando el </a:t>
                      </a:r>
                      <a:r>
                        <a:rPr lang="es-ES" sz="1000" b="0" kern="1200" err="1">
                          <a:solidFill>
                            <a:schemeClr val="tx1"/>
                          </a:solidFill>
                          <a:effectLst/>
                          <a:latin typeface="Times" pitchFamily="2" charset="0"/>
                          <a:ea typeface="+mn-ea"/>
                          <a:cs typeface="+mn-cs"/>
                        </a:rPr>
                        <a:t>tamaño</a:t>
                      </a:r>
                      <a:r>
                        <a:rPr lang="es-ES" sz="1000" b="0" kern="1200">
                          <a:solidFill>
                            <a:schemeClr val="tx1"/>
                          </a:solidFill>
                          <a:effectLst/>
                          <a:latin typeface="Times" pitchFamily="2" charset="0"/>
                          <a:ea typeface="+mn-ea"/>
                          <a:cs typeface="+mn-cs"/>
                        </a:rPr>
                        <a:t> de </a:t>
                      </a:r>
                      <a:br>
                        <a:rPr lang="es-ES" sz="1000" b="0" kern="1200">
                          <a:solidFill>
                            <a:schemeClr val="tx1"/>
                          </a:solidFill>
                          <a:effectLst/>
                          <a:latin typeface="Times" pitchFamily="2" charset="0"/>
                          <a:ea typeface="+mn-ea"/>
                          <a:cs typeface="+mn-cs"/>
                        </a:rPr>
                      </a:br>
                      <a:r>
                        <a:rPr lang="es-ES" sz="1000" b="0" kern="1200">
                          <a:solidFill>
                            <a:schemeClr val="tx1"/>
                          </a:solidFill>
                          <a:effectLst/>
                          <a:latin typeface="Times" pitchFamily="2" charset="0"/>
                          <a:ea typeface="+mn-ea"/>
                          <a:cs typeface="+mn-cs"/>
                        </a:rPr>
                        <a:t>la </a:t>
                      </a:r>
                      <a:r>
                        <a:rPr lang="es-ES" sz="1000" b="0" kern="1200" err="1">
                          <a:solidFill>
                            <a:schemeClr val="tx1"/>
                          </a:solidFill>
                          <a:effectLst/>
                          <a:latin typeface="Times" pitchFamily="2" charset="0"/>
                          <a:ea typeface="+mn-ea"/>
                          <a:cs typeface="+mn-cs"/>
                        </a:rPr>
                        <a:t>porción</a:t>
                      </a:r>
                      <a:r>
                        <a:rPr lang="es-ES" sz="1000" b="0" kern="1200">
                          <a:solidFill>
                            <a:schemeClr val="tx1"/>
                          </a:solidFill>
                          <a:effectLst/>
                          <a:latin typeface="Times" pitchFamily="2" charset="0"/>
                          <a:ea typeface="+mn-ea"/>
                          <a:cs typeface="+mn-cs"/>
                        </a:rPr>
                        <a:t> no esté en onzas)</a:t>
                      </a:r>
                      <a:r>
                        <a:rPr lang="es-ES" sz="1000" kern="1200">
                          <a:solidFill>
                            <a:schemeClr val="tx1"/>
                          </a:solidFill>
                          <a:effectLst/>
                          <a:latin typeface="Times" pitchFamily="2" charset="0"/>
                          <a:ea typeface="+mn-ea"/>
                          <a:cs typeface="+mn-cs"/>
                        </a:rPr>
                        <a:t> </a:t>
                      </a:r>
                      <a:endParaRPr lang="es-ES" sz="1000">
                        <a:solidFill>
                          <a:schemeClr val="tx1"/>
                        </a:solidFill>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400" b="1" kern="1200" err="1">
                          <a:solidFill>
                            <a:schemeClr val="dk1"/>
                          </a:solidFill>
                          <a:effectLst/>
                          <a:latin typeface="Times" pitchFamily="2" charset="0"/>
                          <a:ea typeface="+mn-ea"/>
                          <a:cs typeface="+mn-cs"/>
                        </a:rPr>
                        <a:t>Azúcares</a:t>
                      </a:r>
                      <a:r>
                        <a:rPr lang="en-US" sz="1400" b="1" kern="1200">
                          <a:solidFill>
                            <a:schemeClr val="dk1"/>
                          </a:solidFill>
                          <a:effectLst/>
                          <a:latin typeface="Times" pitchFamily="2" charset="0"/>
                          <a:ea typeface="+mn-ea"/>
                          <a:cs typeface="+mn-cs"/>
                        </a:rPr>
                        <a:t> </a:t>
                      </a:r>
                      <a:r>
                        <a:rPr lang="en-US" sz="1400" b="1" kern="1200" err="1">
                          <a:solidFill>
                            <a:schemeClr val="dk1"/>
                          </a:solidFill>
                          <a:effectLst/>
                          <a:latin typeface="Times" pitchFamily="2" charset="0"/>
                          <a:ea typeface="+mn-ea"/>
                          <a:cs typeface="+mn-cs"/>
                        </a:rPr>
                        <a:t>añadidos</a:t>
                      </a:r>
                      <a:r>
                        <a:rPr lang="en-US" sz="1400" b="1" kern="1200">
                          <a:solidFill>
                            <a:schemeClr val="dk1"/>
                          </a:solidFill>
                          <a:effectLst/>
                          <a:latin typeface="Times" pitchFamily="2" charset="0"/>
                          <a:ea typeface="+mn-ea"/>
                          <a:cs typeface="+mn-cs"/>
                        </a:rPr>
                        <a:t> </a:t>
                      </a:r>
                    </a:p>
                    <a:p>
                      <a:pPr algn="ctr"/>
                      <a:r>
                        <a:rPr lang="en-US" sz="1400" b="1" kern="1200" err="1">
                          <a:solidFill>
                            <a:schemeClr val="dk1"/>
                          </a:solidFill>
                          <a:effectLst/>
                          <a:latin typeface="Times" pitchFamily="2" charset="0"/>
                          <a:ea typeface="+mn-ea"/>
                          <a:cs typeface="+mn-cs"/>
                        </a:rPr>
                        <a:t>Gramos</a:t>
                      </a:r>
                      <a:r>
                        <a:rPr lang="en-US" sz="1400" b="1" kern="1200">
                          <a:solidFill>
                            <a:schemeClr val="dk1"/>
                          </a:solidFill>
                          <a:effectLst/>
                          <a:latin typeface="Times" pitchFamily="2" charset="0"/>
                          <a:ea typeface="+mn-ea"/>
                          <a:cs typeface="+mn-cs"/>
                        </a:rPr>
                        <a:t> (g) </a:t>
                      </a:r>
                      <a:endParaRPr lang="en-US" sz="1400" b="1">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712064">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b="0" i="0">
                        <a:latin typeface="Times New Roman" panose="02020603050405020304" pitchFamily="18" charset="0"/>
                        <a:cs typeface="Times New Roman" panose="02020603050405020304" pitchFamily="18" charset="0"/>
                      </a:endParaRPr>
                    </a:p>
                  </a:txBody>
                  <a:tcPr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b="0" i="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Los </a:t>
                      </a:r>
                      <a:r>
                        <a:rPr lang="es-ES" sz="14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4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400">
                        <a:latin typeface="Times New Roman" panose="02020603050405020304" pitchFamily="18" charset="0"/>
                        <a:cs typeface="Times New Roman" panose="02020603050405020304" pitchFamily="18" charset="0"/>
                      </a:endParaRPr>
                    </a:p>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no deben ser </a:t>
                      </a:r>
                      <a:r>
                        <a:rPr lang="es-ES" sz="14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400" kern="1200">
                          <a:solidFill>
                            <a:schemeClr val="dk1"/>
                          </a:solidFill>
                          <a:effectLst/>
                          <a:latin typeface="Times New Roman" panose="02020603050405020304" pitchFamily="18" charset="0"/>
                          <a:ea typeface="+mn-ea"/>
                          <a:cs typeface="Times New Roman" panose="02020603050405020304" pitchFamily="18" charset="0"/>
                        </a:rPr>
                        <a:t> de: </a:t>
                      </a:r>
                      <a:endParaRPr lang="es-ES" sz="140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86121">
                <a:tc>
                  <a:txBody>
                    <a:bodyPr/>
                    <a:lstStyle/>
                    <a:p>
                      <a:pPr algn="ctr"/>
                      <a:r>
                        <a:rPr lang="en-US" sz="1400" b="0" i="0">
                          <a:latin typeface="Times New Roman" panose="02020603050405020304" pitchFamily="18" charset="0"/>
                          <a:cs typeface="Times New Roman" panose="02020603050405020304" pitchFamily="18" charset="0"/>
                        </a:rPr>
                        <a:t>2.25 oz</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64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4 </a:t>
                      </a:r>
                      <a:r>
                        <a:rPr lang="en-US" sz="14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400" b="0" i="0">
                        <a:latin typeface="Times New Roman" panose="02020603050405020304" pitchFamily="18" charset="0"/>
                        <a:cs typeface="Times New Roman" panose="02020603050405020304" pitchFamily="18" charset="0"/>
                      </a:endParaRP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63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3.5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99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4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113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5.3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150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6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170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144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227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15" name="Oval 14" descr="Énfasis alrededor del tamaño de la porción por onzas.">
            <a:extLst>
              <a:ext uri="{FF2B5EF4-FFF2-40B4-BE49-F238E27FC236}">
                <a16:creationId xmlns:a16="http://schemas.microsoft.com/office/drawing/2014/main" id="{741B3DBA-EE0A-E74C-AE3F-C06DB913CE2F}"/>
              </a:ext>
            </a:extLst>
          </p:cNvPr>
          <p:cNvSpPr/>
          <p:nvPr/>
        </p:nvSpPr>
        <p:spPr>
          <a:xfrm>
            <a:off x="3361220" y="1879402"/>
            <a:ext cx="1759035" cy="822960"/>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8E3024-59C1-7E49-9151-FD6FE476C233}"/>
              </a:ext>
            </a:extLst>
          </p:cNvPr>
          <p:cNvSpPr txBox="1"/>
          <p:nvPr/>
        </p:nvSpPr>
        <p:spPr>
          <a:xfrm>
            <a:off x="153242" y="4603531"/>
            <a:ext cx="2825214" cy="184666"/>
          </a:xfrm>
          <a:prstGeom prst="rect">
            <a:avLst/>
          </a:prstGeom>
          <a:noFill/>
        </p:spPr>
        <p:txBody>
          <a:bodyPr wrap="square" rtlCol="0">
            <a:spAutoFit/>
          </a:bodyPr>
          <a:lstStyle/>
          <a:p>
            <a:pPr lvl="0" defTabSz="931723">
              <a:defRPr/>
            </a:pPr>
            <a:r>
              <a:rPr lang="es-ES" sz="300">
                <a:solidFill>
                  <a:schemeClr val="bg1"/>
                </a:solidFill>
              </a:rPr>
              <a:t>Ahora, tome el tamaño de porción del yogur y vea a qué fila pertenece en la tabla de su hoja de capacitación. Aquí puede ver que los tamaños de las porciones en la tabla se enumeran en onzas, y la parte superior de esa columna está resaltada en un círculo azul.</a:t>
            </a:r>
          </a:p>
        </p:txBody>
      </p:sp>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5303BA29-0F91-260D-2217-339B33CB5B69}"/>
              </a:ext>
            </a:extLst>
          </p:cNvPr>
          <p:cNvPicPr>
            <a:picLocks noChangeAspect="1"/>
          </p:cNvPicPr>
          <p:nvPr/>
        </p:nvPicPr>
        <p:blipFill>
          <a:blip r:embed="rId3"/>
          <a:stretch>
            <a:fillRect/>
          </a:stretch>
        </p:blipFill>
        <p:spPr>
          <a:xfrm>
            <a:off x="20379" y="1008214"/>
            <a:ext cx="3090940" cy="3968840"/>
          </a:xfrm>
          <a:prstGeom prst="rect">
            <a:avLst/>
          </a:prstGeom>
        </p:spPr>
      </p:pic>
      <p:cxnSp>
        <p:nvCxnSpPr>
          <p:cNvPr id="16" name="Elbow Connector 15" descr="línea">
            <a:extLst>
              <a:ext uri="{FF2B5EF4-FFF2-40B4-BE49-F238E27FC236}">
                <a16:creationId xmlns:a16="http://schemas.microsoft.com/office/drawing/2014/main" id="{DABC425C-71F3-5E4D-A70A-83A0B3D35DB0}"/>
              </a:ext>
              <a:ext uri="{C183D7F6-B498-43B3-948B-1728B52AA6E4}">
                <adec:decorative xmlns:adec="http://schemas.microsoft.com/office/drawing/2017/decorative" val="1"/>
              </a:ext>
            </a:extLst>
          </p:cNvPr>
          <p:cNvCxnSpPr>
            <a:cxnSpLocks/>
            <a:stCxn id="9" idx="1"/>
          </p:cNvCxnSpPr>
          <p:nvPr/>
        </p:nvCxnSpPr>
        <p:spPr>
          <a:xfrm rot="10800000" flipV="1">
            <a:off x="1306289" y="1467922"/>
            <a:ext cx="2054931" cy="1234438"/>
          </a:xfrm>
          <a:prstGeom prst="bentConnector3">
            <a:avLst>
              <a:gd name="adj1" fmla="val 21394"/>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
        <p:nvSpPr>
          <p:cNvPr id="5" name="Rectangle 4" descr="Emphasis around serving size by grams">
            <a:extLst>
              <a:ext uri="{FF2B5EF4-FFF2-40B4-BE49-F238E27FC236}">
                <a16:creationId xmlns:a16="http://schemas.microsoft.com/office/drawing/2014/main" id="{C93303EB-A348-50E8-15E1-7CACC87ED25F}"/>
              </a:ext>
            </a:extLst>
          </p:cNvPr>
          <p:cNvSpPr/>
          <p:nvPr/>
        </p:nvSpPr>
        <p:spPr>
          <a:xfrm>
            <a:off x="5120256" y="1941379"/>
            <a:ext cx="1876538" cy="7609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99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p:txBody>
          <a:bodyPr/>
          <a:lstStyle/>
          <a:p>
            <a:r>
              <a:rPr lang="es-ES" dirty="0">
                <a:solidFill>
                  <a:srgbClr val="0A2E6F"/>
                </a:solidFill>
              </a:rPr>
              <a:t>Paso 3, continuación </a:t>
            </a:r>
          </a:p>
        </p:txBody>
      </p:sp>
      <p:sp>
        <p:nvSpPr>
          <p:cNvPr id="8" name="Rounded Rectangle 7" descr="Rectángulo blanco">
            <a:extLst>
              <a:ext uri="{FF2B5EF4-FFF2-40B4-BE49-F238E27FC236}">
                <a16:creationId xmlns:a16="http://schemas.microsoft.com/office/drawing/2014/main" id="{0CE683B7-03AF-C141-8C1E-357F71F88128}"/>
              </a:ext>
              <a:ext uri="{C183D7F6-B498-43B3-948B-1728B52AA6E4}">
                <adec:decorative xmlns:adec="http://schemas.microsoft.com/office/drawing/2017/decorative" val="0"/>
              </a:ext>
            </a:extLst>
          </p:cNvPr>
          <p:cNvSpPr/>
          <p:nvPr/>
        </p:nvSpPr>
        <p:spPr>
          <a:xfrm>
            <a:off x="3314853" y="956067"/>
            <a:ext cx="4973570" cy="4113953"/>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prstClr val="white"/>
              </a:solidFill>
            </a:endParaRPr>
          </a:p>
        </p:txBody>
      </p:sp>
      <p:graphicFrame>
        <p:nvGraphicFramePr>
          <p:cNvPr id="9" name="Table 8" descr="tabla ">
            <a:extLst>
              <a:ext uri="{FF2B5EF4-FFF2-40B4-BE49-F238E27FC236}">
                <a16:creationId xmlns:a16="http://schemas.microsoft.com/office/drawing/2014/main" id="{72A3490C-FFAC-EE44-961A-78D51650BDB1}"/>
              </a:ext>
            </a:extLst>
          </p:cNvPr>
          <p:cNvGraphicFramePr>
            <a:graphicFrameLocks noGrp="1"/>
          </p:cNvGraphicFramePr>
          <p:nvPr/>
        </p:nvGraphicFramePr>
        <p:xfrm>
          <a:off x="3361219" y="1056442"/>
          <a:ext cx="4783826" cy="822960"/>
        </p:xfrm>
        <a:graphic>
          <a:graphicData uri="http://schemas.openxmlformats.org/drawingml/2006/table">
            <a:tbl>
              <a:tblPr firstRow="1" bandRow="1">
                <a:tableStyleId>{5C22544A-7EE6-4342-B048-85BDC9FD1C3A}</a:tableStyleId>
              </a:tblPr>
              <a:tblGrid>
                <a:gridCol w="975650">
                  <a:extLst>
                    <a:ext uri="{9D8B030D-6E8A-4147-A177-3AD203B41FA5}">
                      <a16:colId xmlns:a16="http://schemas.microsoft.com/office/drawing/2014/main" val="1141719649"/>
                    </a:ext>
                  </a:extLst>
                </a:gridCol>
                <a:gridCol w="3808176">
                  <a:extLst>
                    <a:ext uri="{9D8B030D-6E8A-4147-A177-3AD203B41FA5}">
                      <a16:colId xmlns:a16="http://schemas.microsoft.com/office/drawing/2014/main" val="3139954674"/>
                    </a:ext>
                  </a:extLst>
                </a:gridCol>
              </a:tblGrid>
              <a:tr h="728843">
                <a:tc>
                  <a:txBody>
                    <a:bodyPr/>
                    <a:lstStyle/>
                    <a:p>
                      <a:pPr algn="ctr"/>
                      <a:r>
                        <a:rPr lang="en-US" sz="4800" b="1">
                          <a:solidFill>
                            <a:srgbClr val="0A2E6F"/>
                          </a:solidFill>
                          <a:latin typeface="Times New Roman" panose="02020603050405020304" pitchFamily="18" charset="0"/>
                          <a:cs typeface="Times New Roman" panose="02020603050405020304" pitchFamily="18" charset="0"/>
                        </a:rPr>
                        <a:t>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EFFC"/>
                    </a:solidFill>
                  </a:tcPr>
                </a:tc>
                <a:tc>
                  <a:txBody>
                    <a:bodyPr/>
                    <a:lstStyle/>
                    <a:p>
                      <a:pPr algn="l"/>
                      <a:r>
                        <a:rPr lang="es-ES" sz="1600" b="0" kern="1200">
                          <a:solidFill>
                            <a:schemeClr val="tx1"/>
                          </a:solidFill>
                          <a:effectLst/>
                          <a:latin typeface="Times" pitchFamily="2" charset="0"/>
                          <a:ea typeface="+mn-ea"/>
                          <a:cs typeface="+mn-cs"/>
                        </a:rPr>
                        <a:t>Utilice el </a:t>
                      </a:r>
                      <a:r>
                        <a:rPr lang="es-ES" sz="1600" b="0" kern="1200" err="1">
                          <a:solidFill>
                            <a:schemeClr val="tx1"/>
                          </a:solidFill>
                          <a:effectLst/>
                          <a:latin typeface="Times" pitchFamily="2" charset="0"/>
                          <a:ea typeface="+mn-ea"/>
                          <a:cs typeface="+mn-cs"/>
                        </a:rPr>
                        <a:t>tamaño</a:t>
                      </a:r>
                      <a:r>
                        <a:rPr lang="es-ES" sz="1600" b="0" kern="1200">
                          <a:solidFill>
                            <a:schemeClr val="tx1"/>
                          </a:solidFill>
                          <a:effectLst/>
                          <a:latin typeface="Times" pitchFamily="2" charset="0"/>
                          <a:ea typeface="+mn-ea"/>
                          <a:cs typeface="+mn-cs"/>
                        </a:rPr>
                        <a:t> de la </a:t>
                      </a:r>
                      <a:r>
                        <a:rPr lang="es-ES" sz="1600" b="0" kern="1200" err="1">
                          <a:solidFill>
                            <a:schemeClr val="tx1"/>
                          </a:solidFill>
                          <a:effectLst/>
                          <a:latin typeface="Times" pitchFamily="2" charset="0"/>
                          <a:ea typeface="+mn-ea"/>
                          <a:cs typeface="+mn-cs"/>
                        </a:rPr>
                        <a:t>porción</a:t>
                      </a:r>
                      <a:r>
                        <a:rPr lang="es-ES" sz="1600" b="0" kern="1200">
                          <a:solidFill>
                            <a:schemeClr val="tx1"/>
                          </a:solidFill>
                          <a:effectLst/>
                          <a:latin typeface="Times" pitchFamily="2" charset="0"/>
                          <a:ea typeface="+mn-ea"/>
                          <a:cs typeface="+mn-cs"/>
                        </a:rPr>
                        <a:t> identificado en el paso 1 para encontrar el </a:t>
                      </a:r>
                      <a:r>
                        <a:rPr lang="es-ES" sz="1600" b="0" kern="1200" err="1">
                          <a:solidFill>
                            <a:schemeClr val="tx1"/>
                          </a:solidFill>
                          <a:effectLst/>
                          <a:latin typeface="Times" pitchFamily="2" charset="0"/>
                          <a:ea typeface="+mn-ea"/>
                          <a:cs typeface="+mn-cs"/>
                        </a:rPr>
                        <a:t>tamaño</a:t>
                      </a:r>
                      <a:r>
                        <a:rPr lang="es-ES" sz="1600" b="0" kern="1200">
                          <a:solidFill>
                            <a:schemeClr val="tx1"/>
                          </a:solidFill>
                          <a:effectLst/>
                          <a:latin typeface="Times" pitchFamily="2" charset="0"/>
                          <a:ea typeface="+mn-ea"/>
                          <a:cs typeface="+mn-cs"/>
                        </a:rPr>
                        <a:t> de la </a:t>
                      </a:r>
                      <a:r>
                        <a:rPr lang="es-ES" sz="1600" b="0" kern="1200" err="1">
                          <a:solidFill>
                            <a:schemeClr val="tx1"/>
                          </a:solidFill>
                          <a:effectLst/>
                          <a:latin typeface="Times" pitchFamily="2" charset="0"/>
                          <a:ea typeface="+mn-ea"/>
                          <a:cs typeface="+mn-cs"/>
                        </a:rPr>
                        <a:t>porción</a:t>
                      </a:r>
                      <a:r>
                        <a:rPr lang="es-ES" sz="1600" b="0" kern="1200">
                          <a:solidFill>
                            <a:schemeClr val="tx1"/>
                          </a:solidFill>
                          <a:effectLst/>
                          <a:latin typeface="Times" pitchFamily="2" charset="0"/>
                          <a:ea typeface="+mn-ea"/>
                          <a:cs typeface="+mn-cs"/>
                        </a:rPr>
                        <a:t> de su yogur en la siguiente tabla. </a:t>
                      </a:r>
                      <a:endParaRPr lang="en-US" sz="1600" b="0">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3"/>
                    </a:solidFill>
                  </a:tcPr>
                </a:tc>
                <a:extLst>
                  <a:ext uri="{0D108BD9-81ED-4DB2-BD59-A6C34878D82A}">
                    <a16:rowId xmlns:a16="http://schemas.microsoft.com/office/drawing/2014/main" val="3845242883"/>
                  </a:ext>
                </a:extLst>
              </a:tr>
            </a:tbl>
          </a:graphicData>
        </a:graphic>
      </p:graphicFrame>
      <p:graphicFrame>
        <p:nvGraphicFramePr>
          <p:cNvPr id="14" name="Table 13" descr="tabla ">
            <a:extLst>
              <a:ext uri="{FF2B5EF4-FFF2-40B4-BE49-F238E27FC236}">
                <a16:creationId xmlns:a16="http://schemas.microsoft.com/office/drawing/2014/main" id="{839A0801-A929-774B-8F26-D71FCC1A1F59}"/>
              </a:ext>
            </a:extLst>
          </p:cNvPr>
          <p:cNvGraphicFramePr>
            <a:graphicFrameLocks noGrp="1"/>
          </p:cNvGraphicFramePr>
          <p:nvPr>
            <p:extLst>
              <p:ext uri="{D42A27DB-BD31-4B8C-83A1-F6EECF244321}">
                <p14:modId xmlns:p14="http://schemas.microsoft.com/office/powerpoint/2010/main" val="1157732973"/>
              </p:ext>
            </p:extLst>
          </p:nvPr>
        </p:nvGraphicFramePr>
        <p:xfrm>
          <a:off x="3361219" y="1932040"/>
          <a:ext cx="4844233" cy="3102864"/>
        </p:xfrm>
        <a:graphic>
          <a:graphicData uri="http://schemas.openxmlformats.org/drawingml/2006/table">
            <a:tbl>
              <a:tblPr firstRow="1" bandRow="1">
                <a:tableStyleId>{5C22544A-7EE6-4342-B048-85BDC9FD1C3A}</a:tableStyleId>
              </a:tblPr>
              <a:tblGrid>
                <a:gridCol w="1758587">
                  <a:extLst>
                    <a:ext uri="{9D8B030D-6E8A-4147-A177-3AD203B41FA5}">
                      <a16:colId xmlns:a16="http://schemas.microsoft.com/office/drawing/2014/main" val="3522522875"/>
                    </a:ext>
                  </a:extLst>
                </a:gridCol>
                <a:gridCol w="1880900">
                  <a:extLst>
                    <a:ext uri="{9D8B030D-6E8A-4147-A177-3AD203B41FA5}">
                      <a16:colId xmlns:a16="http://schemas.microsoft.com/office/drawing/2014/main" val="2301651327"/>
                    </a:ext>
                  </a:extLst>
                </a:gridCol>
                <a:gridCol w="1204746">
                  <a:extLst>
                    <a:ext uri="{9D8B030D-6E8A-4147-A177-3AD203B41FA5}">
                      <a16:colId xmlns:a16="http://schemas.microsoft.com/office/drawing/2014/main" val="2911645216"/>
                    </a:ext>
                  </a:extLst>
                </a:gridCol>
              </a:tblGrid>
              <a:tr h="0">
                <a:tc>
                  <a:txBody>
                    <a:bodyPr/>
                    <a:lstStyle/>
                    <a:p>
                      <a:pPr algn="ctr"/>
                      <a:r>
                        <a:rPr lang="es-ES" sz="1400" b="1" kern="1200" err="1">
                          <a:solidFill>
                            <a:schemeClr val="dk1"/>
                          </a:solidFill>
                          <a:effectLst/>
                          <a:latin typeface="Times" pitchFamily="2" charset="0"/>
                          <a:ea typeface="+mn-ea"/>
                          <a:cs typeface="+mn-cs"/>
                        </a:rPr>
                        <a:t>Tamaño</a:t>
                      </a:r>
                      <a:r>
                        <a:rPr lang="es-ES" sz="1400" b="1" kern="1200">
                          <a:solidFill>
                            <a:schemeClr val="dk1"/>
                          </a:solidFill>
                          <a:effectLst/>
                          <a:latin typeface="Times" pitchFamily="2" charset="0"/>
                          <a:ea typeface="+mn-ea"/>
                          <a:cs typeface="+mn-cs"/>
                        </a:rPr>
                        <a:t> de la </a:t>
                      </a:r>
                      <a:r>
                        <a:rPr lang="es-ES" sz="1400" b="1" kern="1200" err="1">
                          <a:solidFill>
                            <a:schemeClr val="dk1"/>
                          </a:solidFill>
                          <a:effectLst/>
                          <a:latin typeface="Times" pitchFamily="2" charset="0"/>
                          <a:ea typeface="+mn-ea"/>
                          <a:cs typeface="+mn-cs"/>
                        </a:rPr>
                        <a:t>porción</a:t>
                      </a:r>
                      <a:r>
                        <a:rPr lang="es-ES" sz="1400" b="1" kern="1200">
                          <a:solidFill>
                            <a:schemeClr val="dk1"/>
                          </a:solidFill>
                          <a:effectLst/>
                          <a:latin typeface="Times" pitchFamily="2" charset="0"/>
                          <a:ea typeface="+mn-ea"/>
                          <a:cs typeface="+mn-cs"/>
                        </a:rPr>
                        <a:t> Onzas (oz) </a:t>
                      </a:r>
                      <a:r>
                        <a:rPr lang="en-US" sz="1400" b="1" i="0">
                          <a:solidFill>
                            <a:schemeClr val="tx1"/>
                          </a:solidFill>
                          <a:latin typeface="Times New Roman" panose="02020603050405020304" pitchFamily="18" charset="0"/>
                          <a:cs typeface="Times New Roman" panose="02020603050405020304" pitchFamily="18" charset="0"/>
                        </a:rPr>
                        <a:t> </a:t>
                      </a:r>
                    </a:p>
                  </a:txBody>
                  <a:tcPr marL="18288" marR="18288" marT="18288" marB="18288" anchor="ctr">
                    <a:lnL w="12700" cmpd="sng">
                      <a:noFill/>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400" b="1" kern="1200">
                          <a:solidFill>
                            <a:schemeClr val="dk1"/>
                          </a:solidFill>
                          <a:effectLst/>
                          <a:latin typeface="Times" pitchFamily="2" charset="0"/>
                          <a:ea typeface="+mn-ea"/>
                          <a:cs typeface="+mn-cs"/>
                        </a:rPr>
                        <a:t>Tamaño de la </a:t>
                      </a:r>
                      <a:br>
                        <a:rPr lang="es-ES" sz="1400" b="1" kern="1200">
                          <a:solidFill>
                            <a:schemeClr val="dk1"/>
                          </a:solidFill>
                          <a:effectLst/>
                          <a:latin typeface="Times" pitchFamily="2" charset="0"/>
                          <a:ea typeface="+mn-ea"/>
                          <a:cs typeface="+mn-cs"/>
                        </a:rPr>
                      </a:br>
                      <a:r>
                        <a:rPr lang="es-ES" sz="1400" b="1" kern="1200">
                          <a:solidFill>
                            <a:schemeClr val="dk1"/>
                          </a:solidFill>
                          <a:effectLst/>
                          <a:latin typeface="Times" pitchFamily="2" charset="0"/>
                          <a:ea typeface="+mn-ea"/>
                          <a:cs typeface="+mn-cs"/>
                        </a:rPr>
                        <a:t>porción Gramos (g) </a:t>
                      </a:r>
                      <a:endParaRPr lang="es-ES" sz="1400">
                        <a:latin typeface="Times" pitchFamily="2" charset="0"/>
                      </a:endParaRPr>
                    </a:p>
                    <a:p>
                      <a:pPr algn="ctr"/>
                      <a:r>
                        <a:rPr lang="es-ES" sz="1000" b="0" kern="1200">
                          <a:solidFill>
                            <a:schemeClr val="tx1"/>
                          </a:solidFill>
                          <a:effectLst/>
                          <a:latin typeface="Times" pitchFamily="2" charset="0"/>
                          <a:ea typeface="+mn-ea"/>
                          <a:cs typeface="+mn-cs"/>
                        </a:rPr>
                        <a:t>(Úselo cuando el tamaño de </a:t>
                      </a:r>
                      <a:br>
                        <a:rPr lang="es-ES" sz="1000" b="0" kern="1200">
                          <a:solidFill>
                            <a:schemeClr val="tx1"/>
                          </a:solidFill>
                          <a:effectLst/>
                          <a:latin typeface="Times" pitchFamily="2" charset="0"/>
                          <a:ea typeface="+mn-ea"/>
                          <a:cs typeface="+mn-cs"/>
                        </a:rPr>
                      </a:br>
                      <a:r>
                        <a:rPr lang="es-ES" sz="1000" b="0" kern="1200">
                          <a:solidFill>
                            <a:schemeClr val="tx1"/>
                          </a:solidFill>
                          <a:effectLst/>
                          <a:latin typeface="Times" pitchFamily="2" charset="0"/>
                          <a:ea typeface="+mn-ea"/>
                          <a:cs typeface="+mn-cs"/>
                        </a:rPr>
                        <a:t>la porción no esté en onzas)</a:t>
                      </a:r>
                      <a:r>
                        <a:rPr lang="es-ES" sz="1000" kern="1200">
                          <a:solidFill>
                            <a:schemeClr val="tx1"/>
                          </a:solidFill>
                          <a:effectLst/>
                          <a:latin typeface="Times" pitchFamily="2" charset="0"/>
                          <a:ea typeface="+mn-ea"/>
                          <a:cs typeface="+mn-cs"/>
                        </a:rPr>
                        <a:t> </a:t>
                      </a:r>
                      <a:endParaRPr lang="es-ES" sz="1000">
                        <a:solidFill>
                          <a:schemeClr val="tx1"/>
                        </a:solidFill>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400" b="1" kern="1200" err="1">
                          <a:solidFill>
                            <a:schemeClr val="dk1"/>
                          </a:solidFill>
                          <a:effectLst/>
                          <a:latin typeface="Times" pitchFamily="2" charset="0"/>
                          <a:ea typeface="+mn-ea"/>
                          <a:cs typeface="+mn-cs"/>
                        </a:rPr>
                        <a:t>Azúcares</a:t>
                      </a:r>
                      <a:r>
                        <a:rPr lang="en-US" sz="1400" b="1" kern="1200">
                          <a:solidFill>
                            <a:schemeClr val="dk1"/>
                          </a:solidFill>
                          <a:effectLst/>
                          <a:latin typeface="Times" pitchFamily="2" charset="0"/>
                          <a:ea typeface="+mn-ea"/>
                          <a:cs typeface="+mn-cs"/>
                        </a:rPr>
                        <a:t> </a:t>
                      </a:r>
                      <a:r>
                        <a:rPr lang="en-US" sz="1400" b="1" kern="1200" err="1">
                          <a:solidFill>
                            <a:schemeClr val="dk1"/>
                          </a:solidFill>
                          <a:effectLst/>
                          <a:latin typeface="Times" pitchFamily="2" charset="0"/>
                          <a:ea typeface="+mn-ea"/>
                          <a:cs typeface="+mn-cs"/>
                        </a:rPr>
                        <a:t>añadidos</a:t>
                      </a:r>
                      <a:r>
                        <a:rPr lang="en-US" sz="1400" b="1" kern="1200">
                          <a:solidFill>
                            <a:schemeClr val="dk1"/>
                          </a:solidFill>
                          <a:effectLst/>
                          <a:latin typeface="Times" pitchFamily="2" charset="0"/>
                          <a:ea typeface="+mn-ea"/>
                          <a:cs typeface="+mn-cs"/>
                        </a:rPr>
                        <a:t> </a:t>
                      </a:r>
                    </a:p>
                    <a:p>
                      <a:pPr algn="ctr"/>
                      <a:r>
                        <a:rPr lang="en-US" sz="1400" b="1" kern="1200" err="1">
                          <a:solidFill>
                            <a:schemeClr val="dk1"/>
                          </a:solidFill>
                          <a:effectLst/>
                          <a:latin typeface="Times" pitchFamily="2" charset="0"/>
                          <a:ea typeface="+mn-ea"/>
                          <a:cs typeface="+mn-cs"/>
                        </a:rPr>
                        <a:t>Gramos</a:t>
                      </a:r>
                      <a:r>
                        <a:rPr lang="en-US" sz="1400" b="1" kern="1200">
                          <a:solidFill>
                            <a:schemeClr val="dk1"/>
                          </a:solidFill>
                          <a:effectLst/>
                          <a:latin typeface="Times" pitchFamily="2" charset="0"/>
                          <a:ea typeface="+mn-ea"/>
                          <a:cs typeface="+mn-cs"/>
                        </a:rPr>
                        <a:t> (g) </a:t>
                      </a:r>
                      <a:endParaRPr lang="en-US" sz="1400" b="1">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712064">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b="0" i="0">
                        <a:latin typeface="Times New Roman" panose="02020603050405020304" pitchFamily="18" charset="0"/>
                        <a:cs typeface="Times New Roman" panose="02020603050405020304" pitchFamily="18" charset="0"/>
                      </a:endParaRPr>
                    </a:p>
                  </a:txBody>
                  <a:tcPr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b="0" i="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Los </a:t>
                      </a:r>
                      <a:r>
                        <a:rPr lang="es-ES" sz="14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4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400">
                        <a:latin typeface="Times New Roman" panose="02020603050405020304" pitchFamily="18" charset="0"/>
                        <a:cs typeface="Times New Roman" panose="02020603050405020304" pitchFamily="18" charset="0"/>
                      </a:endParaRPr>
                    </a:p>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no deben ser </a:t>
                      </a:r>
                      <a:r>
                        <a:rPr lang="es-ES" sz="14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400" kern="1200">
                          <a:solidFill>
                            <a:schemeClr val="dk1"/>
                          </a:solidFill>
                          <a:effectLst/>
                          <a:latin typeface="Times New Roman" panose="02020603050405020304" pitchFamily="18" charset="0"/>
                          <a:ea typeface="+mn-ea"/>
                          <a:cs typeface="Times New Roman" panose="02020603050405020304" pitchFamily="18" charset="0"/>
                        </a:rPr>
                        <a:t> de: </a:t>
                      </a:r>
                      <a:endParaRPr lang="es-ES" sz="140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86121">
                <a:tc>
                  <a:txBody>
                    <a:bodyPr/>
                    <a:lstStyle/>
                    <a:p>
                      <a:pPr algn="ctr"/>
                      <a:r>
                        <a:rPr lang="en-US" sz="1400" b="0" i="0">
                          <a:latin typeface="Times New Roman" panose="02020603050405020304" pitchFamily="18" charset="0"/>
                          <a:cs typeface="Times New Roman" panose="02020603050405020304" pitchFamily="18" charset="0"/>
                        </a:rPr>
                        <a:t>2.25 oz</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64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4 </a:t>
                      </a:r>
                      <a:r>
                        <a:rPr lang="en-US" sz="14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400" b="0" i="0">
                        <a:latin typeface="Times New Roman" panose="02020603050405020304" pitchFamily="18" charset="0"/>
                        <a:cs typeface="Times New Roman" panose="02020603050405020304" pitchFamily="18" charset="0"/>
                      </a:endParaRP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63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3.5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99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4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113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5.3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150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6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170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144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227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15" name="Oval 14" descr="Énfasis alrededor del tamaño de la porción por onzas.">
            <a:extLst>
              <a:ext uri="{FF2B5EF4-FFF2-40B4-BE49-F238E27FC236}">
                <a16:creationId xmlns:a16="http://schemas.microsoft.com/office/drawing/2014/main" id="{741B3DBA-EE0A-E74C-AE3F-C06DB913CE2F}"/>
              </a:ext>
            </a:extLst>
          </p:cNvPr>
          <p:cNvSpPr/>
          <p:nvPr/>
        </p:nvSpPr>
        <p:spPr>
          <a:xfrm>
            <a:off x="3932720" y="4546438"/>
            <a:ext cx="729087" cy="241759"/>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TextBox 2">
            <a:extLst>
              <a:ext uri="{FF2B5EF4-FFF2-40B4-BE49-F238E27FC236}">
                <a16:creationId xmlns:a16="http://schemas.microsoft.com/office/drawing/2014/main" id="{8E8E3024-59C1-7E49-9151-FD6FE476C233}"/>
              </a:ext>
            </a:extLst>
          </p:cNvPr>
          <p:cNvSpPr txBox="1"/>
          <p:nvPr/>
        </p:nvSpPr>
        <p:spPr>
          <a:xfrm>
            <a:off x="153242" y="4603531"/>
            <a:ext cx="2825214" cy="184666"/>
          </a:xfrm>
          <a:prstGeom prst="rect">
            <a:avLst/>
          </a:prstGeom>
          <a:noFill/>
        </p:spPr>
        <p:txBody>
          <a:bodyPr wrap="square" rtlCol="0">
            <a:spAutoFit/>
          </a:bodyPr>
          <a:lstStyle/>
          <a:p>
            <a:pPr lvl="0" defTabSz="931723">
              <a:defRPr/>
            </a:pPr>
            <a:r>
              <a:rPr lang="es-ES" sz="300" dirty="0">
                <a:solidFill>
                  <a:schemeClr val="bg1"/>
                </a:solidFill>
              </a:rPr>
              <a:t>Ahora, tome el tamaño de porción del yogur y vea a qué fila pertenece en la tabla de su hoja de capacitación. Aquí puede ver que los tamaños de las porciones en la tabla se enumeran en onzas, y la parte superior de esa columna está resaltada en un círculo azul.</a:t>
            </a:r>
          </a:p>
        </p:txBody>
      </p:sp>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5303BA29-0F91-260D-2217-339B33CB5B69}"/>
              </a:ext>
            </a:extLst>
          </p:cNvPr>
          <p:cNvPicPr>
            <a:picLocks noChangeAspect="1"/>
          </p:cNvPicPr>
          <p:nvPr/>
        </p:nvPicPr>
        <p:blipFill>
          <a:blip r:embed="rId3"/>
          <a:stretch>
            <a:fillRect/>
          </a:stretch>
        </p:blipFill>
        <p:spPr>
          <a:xfrm>
            <a:off x="20379" y="1008214"/>
            <a:ext cx="3090940" cy="3968840"/>
          </a:xfrm>
          <a:prstGeom prst="rect">
            <a:avLst/>
          </a:prstGeom>
        </p:spPr>
      </p:pic>
      <p:cxnSp>
        <p:nvCxnSpPr>
          <p:cNvPr id="16" name="Elbow Connector 15" descr="línea">
            <a:extLst>
              <a:ext uri="{FF2B5EF4-FFF2-40B4-BE49-F238E27FC236}">
                <a16:creationId xmlns:a16="http://schemas.microsoft.com/office/drawing/2014/main" id="{DABC425C-71F3-5E4D-A70A-83A0B3D35DB0}"/>
              </a:ext>
              <a:ext uri="{C183D7F6-B498-43B3-948B-1728B52AA6E4}">
                <adec:decorative xmlns:adec="http://schemas.microsoft.com/office/drawing/2017/decorative" val="1"/>
              </a:ext>
            </a:extLst>
          </p:cNvPr>
          <p:cNvCxnSpPr>
            <a:cxnSpLocks/>
            <a:stCxn id="9" idx="1"/>
          </p:cNvCxnSpPr>
          <p:nvPr/>
        </p:nvCxnSpPr>
        <p:spPr>
          <a:xfrm rot="10800000" flipV="1">
            <a:off x="1306289" y="1467922"/>
            <a:ext cx="2054931" cy="1234438"/>
          </a:xfrm>
          <a:prstGeom prst="bentConnector3">
            <a:avLst>
              <a:gd name="adj1" fmla="val 21394"/>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127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p:txBody>
          <a:bodyPr/>
          <a:lstStyle/>
          <a:p>
            <a:r>
              <a:rPr lang="en-US">
                <a:solidFill>
                  <a:srgbClr val="0A2E6F"/>
                </a:solidFill>
              </a:rPr>
              <a:t>Paso 4</a:t>
            </a:r>
          </a:p>
        </p:txBody>
      </p:sp>
      <p:sp>
        <p:nvSpPr>
          <p:cNvPr id="8" name="Rounded Rectangle 7" descr="Rectángulo blanco">
            <a:extLst>
              <a:ext uri="{FF2B5EF4-FFF2-40B4-BE49-F238E27FC236}">
                <a16:creationId xmlns:a16="http://schemas.microsoft.com/office/drawing/2014/main" id="{0CE683B7-03AF-C141-8C1E-357F71F88128}"/>
              </a:ext>
              <a:ext uri="{C183D7F6-B498-43B3-948B-1728B52AA6E4}">
                <adec:decorative xmlns:adec="http://schemas.microsoft.com/office/drawing/2017/decorative" val="0"/>
              </a:ext>
            </a:extLst>
          </p:cNvPr>
          <p:cNvSpPr/>
          <p:nvPr/>
        </p:nvSpPr>
        <p:spPr>
          <a:xfrm>
            <a:off x="3314855" y="935657"/>
            <a:ext cx="5224846" cy="4113953"/>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9" name="Table 8" descr="tabla ">
            <a:extLst>
              <a:ext uri="{FF2B5EF4-FFF2-40B4-BE49-F238E27FC236}">
                <a16:creationId xmlns:a16="http://schemas.microsoft.com/office/drawing/2014/main" id="{72A3490C-FFAC-EE44-961A-78D51650BDB1}"/>
              </a:ext>
            </a:extLst>
          </p:cNvPr>
          <p:cNvGraphicFramePr>
            <a:graphicFrameLocks noGrp="1"/>
          </p:cNvGraphicFramePr>
          <p:nvPr>
            <p:extLst>
              <p:ext uri="{D42A27DB-BD31-4B8C-83A1-F6EECF244321}">
                <p14:modId xmlns:p14="http://schemas.microsoft.com/office/powerpoint/2010/main" val="760863927"/>
              </p:ext>
            </p:extLst>
          </p:nvPr>
        </p:nvGraphicFramePr>
        <p:xfrm>
          <a:off x="3314852" y="850790"/>
          <a:ext cx="5224849" cy="1115745"/>
        </p:xfrm>
        <a:graphic>
          <a:graphicData uri="http://schemas.openxmlformats.org/drawingml/2006/table">
            <a:tbl>
              <a:tblPr firstRow="1" bandRow="1">
                <a:tableStyleId>{5C22544A-7EE6-4342-B048-85BDC9FD1C3A}</a:tableStyleId>
              </a:tblPr>
              <a:tblGrid>
                <a:gridCol w="701618">
                  <a:extLst>
                    <a:ext uri="{9D8B030D-6E8A-4147-A177-3AD203B41FA5}">
                      <a16:colId xmlns:a16="http://schemas.microsoft.com/office/drawing/2014/main" val="1141719649"/>
                    </a:ext>
                  </a:extLst>
                </a:gridCol>
                <a:gridCol w="4523231">
                  <a:extLst>
                    <a:ext uri="{9D8B030D-6E8A-4147-A177-3AD203B41FA5}">
                      <a16:colId xmlns:a16="http://schemas.microsoft.com/office/drawing/2014/main" val="3139954674"/>
                    </a:ext>
                  </a:extLst>
                </a:gridCol>
              </a:tblGrid>
              <a:tr h="1115745">
                <a:tc>
                  <a:txBody>
                    <a:bodyPr/>
                    <a:lstStyle/>
                    <a:p>
                      <a:pPr algn="ctr"/>
                      <a:r>
                        <a:rPr lang="en-US" sz="4800" b="1">
                          <a:solidFill>
                            <a:srgbClr val="0A2E6F"/>
                          </a:solidFill>
                          <a:latin typeface="Times New Roman" panose="02020603050405020304" pitchFamily="18" charset="0"/>
                          <a:cs typeface="Times New Roman" panose="02020603050405020304" pitchFamily="18" charset="0"/>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EFFC"/>
                    </a:solidFill>
                  </a:tcPr>
                </a:tc>
                <a:tc>
                  <a:txBody>
                    <a:bodyPr/>
                    <a:lstStyle/>
                    <a:p>
                      <a:pPr algn="l"/>
                      <a:r>
                        <a:rPr lang="es-ES" sz="1550" b="0" kern="1200">
                          <a:solidFill>
                            <a:schemeClr val="tx1"/>
                          </a:solidFill>
                          <a:effectLst/>
                          <a:latin typeface="Times" pitchFamily="2" charset="0"/>
                          <a:ea typeface="+mn-ea"/>
                          <a:cs typeface="+mn-cs"/>
                        </a:rPr>
                        <a:t>En la tabla, mire el número a la derecha del tamaño de la porción, en la columna de “Azúcares añadidos. </a:t>
                      </a:r>
                      <a:r>
                        <a:rPr lang="es-ES" sz="1550" b="1" kern="1200">
                          <a:solidFill>
                            <a:schemeClr val="tx1"/>
                          </a:solidFill>
                          <a:effectLst/>
                          <a:latin typeface="Times" pitchFamily="2" charset="0"/>
                          <a:ea typeface="+mn-ea"/>
                          <a:cs typeface="+mn-cs"/>
                        </a:rPr>
                        <a:t>Si su yogur tiene esa cantidad de azúcares añadidos, o menos, el yogur cumple con el requisito de azúcar.</a:t>
                      </a:r>
                      <a:endParaRPr lang="en-US" sz="1550" b="1">
                        <a:solidFill>
                          <a:schemeClr val="tx1"/>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3"/>
                    </a:solidFill>
                  </a:tcPr>
                </a:tc>
                <a:extLst>
                  <a:ext uri="{0D108BD9-81ED-4DB2-BD59-A6C34878D82A}">
                    <a16:rowId xmlns:a16="http://schemas.microsoft.com/office/drawing/2014/main" val="3845242883"/>
                  </a:ext>
                </a:extLst>
              </a:tr>
            </a:tbl>
          </a:graphicData>
        </a:graphic>
      </p:graphicFrame>
      <p:graphicFrame>
        <p:nvGraphicFramePr>
          <p:cNvPr id="14" name="Table 13" descr="tabla ">
            <a:extLst>
              <a:ext uri="{FF2B5EF4-FFF2-40B4-BE49-F238E27FC236}">
                <a16:creationId xmlns:a16="http://schemas.microsoft.com/office/drawing/2014/main" id="{839A0801-A929-774B-8F26-D71FCC1A1F59}"/>
              </a:ext>
            </a:extLst>
          </p:cNvPr>
          <p:cNvGraphicFramePr>
            <a:graphicFrameLocks noGrp="1"/>
          </p:cNvGraphicFramePr>
          <p:nvPr>
            <p:extLst>
              <p:ext uri="{D42A27DB-BD31-4B8C-83A1-F6EECF244321}">
                <p14:modId xmlns:p14="http://schemas.microsoft.com/office/powerpoint/2010/main" val="125916802"/>
              </p:ext>
            </p:extLst>
          </p:nvPr>
        </p:nvGraphicFramePr>
        <p:xfrm>
          <a:off x="3314851" y="1881326"/>
          <a:ext cx="5224846" cy="3102864"/>
        </p:xfrm>
        <a:graphic>
          <a:graphicData uri="http://schemas.openxmlformats.org/drawingml/2006/table">
            <a:tbl>
              <a:tblPr firstRow="1" bandRow="1">
                <a:tableStyleId>{5C22544A-7EE6-4342-B048-85BDC9FD1C3A}</a:tableStyleId>
              </a:tblPr>
              <a:tblGrid>
                <a:gridCol w="1896760">
                  <a:extLst>
                    <a:ext uri="{9D8B030D-6E8A-4147-A177-3AD203B41FA5}">
                      <a16:colId xmlns:a16="http://schemas.microsoft.com/office/drawing/2014/main" val="3522522875"/>
                    </a:ext>
                  </a:extLst>
                </a:gridCol>
                <a:gridCol w="2028683">
                  <a:extLst>
                    <a:ext uri="{9D8B030D-6E8A-4147-A177-3AD203B41FA5}">
                      <a16:colId xmlns:a16="http://schemas.microsoft.com/office/drawing/2014/main" val="2301651327"/>
                    </a:ext>
                  </a:extLst>
                </a:gridCol>
                <a:gridCol w="1299403">
                  <a:extLst>
                    <a:ext uri="{9D8B030D-6E8A-4147-A177-3AD203B41FA5}">
                      <a16:colId xmlns:a16="http://schemas.microsoft.com/office/drawing/2014/main" val="2911645216"/>
                    </a:ext>
                  </a:extLst>
                </a:gridCol>
              </a:tblGrid>
              <a:tr h="0">
                <a:tc>
                  <a:txBody>
                    <a:bodyPr/>
                    <a:lstStyle/>
                    <a:p>
                      <a:pPr algn="ctr"/>
                      <a:r>
                        <a:rPr lang="es-ES" sz="1400" b="1" kern="1200" err="1">
                          <a:solidFill>
                            <a:schemeClr val="dk1"/>
                          </a:solidFill>
                          <a:effectLst/>
                          <a:latin typeface="Times" pitchFamily="2" charset="0"/>
                          <a:ea typeface="+mn-ea"/>
                          <a:cs typeface="+mn-cs"/>
                        </a:rPr>
                        <a:t>Tamaño</a:t>
                      </a:r>
                      <a:r>
                        <a:rPr lang="es-ES" sz="1400" b="1" kern="1200">
                          <a:solidFill>
                            <a:schemeClr val="dk1"/>
                          </a:solidFill>
                          <a:effectLst/>
                          <a:latin typeface="Times" pitchFamily="2" charset="0"/>
                          <a:ea typeface="+mn-ea"/>
                          <a:cs typeface="+mn-cs"/>
                        </a:rPr>
                        <a:t> de la </a:t>
                      </a:r>
                      <a:r>
                        <a:rPr lang="es-ES" sz="1400" b="1" kern="1200" err="1">
                          <a:solidFill>
                            <a:schemeClr val="dk1"/>
                          </a:solidFill>
                          <a:effectLst/>
                          <a:latin typeface="Times" pitchFamily="2" charset="0"/>
                          <a:ea typeface="+mn-ea"/>
                          <a:cs typeface="+mn-cs"/>
                        </a:rPr>
                        <a:t>porción</a:t>
                      </a:r>
                      <a:r>
                        <a:rPr lang="es-ES" sz="1400" b="1" kern="1200">
                          <a:solidFill>
                            <a:schemeClr val="dk1"/>
                          </a:solidFill>
                          <a:effectLst/>
                          <a:latin typeface="Times" pitchFamily="2" charset="0"/>
                          <a:ea typeface="+mn-ea"/>
                          <a:cs typeface="+mn-cs"/>
                        </a:rPr>
                        <a:t> Onzas (oz) </a:t>
                      </a:r>
                      <a:r>
                        <a:rPr lang="en-US" sz="1400" b="1" i="0">
                          <a:solidFill>
                            <a:schemeClr val="tx1"/>
                          </a:solidFill>
                          <a:latin typeface="Times New Roman" panose="02020603050405020304" pitchFamily="18" charset="0"/>
                          <a:cs typeface="Times New Roman" panose="02020603050405020304" pitchFamily="18" charset="0"/>
                        </a:rPr>
                        <a:t> </a:t>
                      </a:r>
                    </a:p>
                  </a:txBody>
                  <a:tcPr marL="18288" marR="18288" marT="18288" marB="18288" anchor="ctr">
                    <a:lnL w="12700" cmpd="sng">
                      <a:noFill/>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400" b="1" kern="1200" err="1">
                          <a:solidFill>
                            <a:schemeClr val="dk1"/>
                          </a:solidFill>
                          <a:effectLst/>
                          <a:latin typeface="Times" pitchFamily="2" charset="0"/>
                          <a:ea typeface="+mn-ea"/>
                          <a:cs typeface="+mn-cs"/>
                        </a:rPr>
                        <a:t>Tamaño</a:t>
                      </a:r>
                      <a:r>
                        <a:rPr lang="es-ES" sz="1400" b="1" kern="1200">
                          <a:solidFill>
                            <a:schemeClr val="dk1"/>
                          </a:solidFill>
                          <a:effectLst/>
                          <a:latin typeface="Times" pitchFamily="2" charset="0"/>
                          <a:ea typeface="+mn-ea"/>
                          <a:cs typeface="+mn-cs"/>
                        </a:rPr>
                        <a:t> de la </a:t>
                      </a:r>
                      <a:br>
                        <a:rPr lang="es-ES" sz="1400" b="1" kern="1200">
                          <a:solidFill>
                            <a:schemeClr val="dk1"/>
                          </a:solidFill>
                          <a:effectLst/>
                          <a:latin typeface="Times" pitchFamily="2" charset="0"/>
                          <a:ea typeface="+mn-ea"/>
                          <a:cs typeface="+mn-cs"/>
                        </a:rPr>
                      </a:br>
                      <a:r>
                        <a:rPr lang="es-ES" sz="1400" b="1" kern="1200" err="1">
                          <a:solidFill>
                            <a:schemeClr val="dk1"/>
                          </a:solidFill>
                          <a:effectLst/>
                          <a:latin typeface="Times" pitchFamily="2" charset="0"/>
                          <a:ea typeface="+mn-ea"/>
                          <a:cs typeface="+mn-cs"/>
                        </a:rPr>
                        <a:t>porción</a:t>
                      </a:r>
                      <a:r>
                        <a:rPr lang="es-ES" sz="1400" b="1" kern="1200">
                          <a:solidFill>
                            <a:schemeClr val="dk1"/>
                          </a:solidFill>
                          <a:effectLst/>
                          <a:latin typeface="Times" pitchFamily="2" charset="0"/>
                          <a:ea typeface="+mn-ea"/>
                          <a:cs typeface="+mn-cs"/>
                        </a:rPr>
                        <a:t> Gramos (g) </a:t>
                      </a:r>
                      <a:endParaRPr lang="es-ES" sz="1400">
                        <a:latin typeface="Times" pitchFamily="2" charset="0"/>
                      </a:endParaRPr>
                    </a:p>
                    <a:p>
                      <a:pPr algn="ctr"/>
                      <a:r>
                        <a:rPr lang="es-ES" sz="1000" b="0" kern="1200">
                          <a:solidFill>
                            <a:schemeClr val="tx1"/>
                          </a:solidFill>
                          <a:effectLst/>
                          <a:latin typeface="Times" pitchFamily="2" charset="0"/>
                          <a:ea typeface="+mn-ea"/>
                          <a:cs typeface="+mn-cs"/>
                        </a:rPr>
                        <a:t>(</a:t>
                      </a:r>
                      <a:r>
                        <a:rPr lang="es-ES" sz="1000" b="0" kern="1200" err="1">
                          <a:solidFill>
                            <a:schemeClr val="tx1"/>
                          </a:solidFill>
                          <a:effectLst/>
                          <a:latin typeface="Times" pitchFamily="2" charset="0"/>
                          <a:ea typeface="+mn-ea"/>
                          <a:cs typeface="+mn-cs"/>
                        </a:rPr>
                        <a:t>Úselo</a:t>
                      </a:r>
                      <a:r>
                        <a:rPr lang="es-ES" sz="1000" b="0" kern="1200">
                          <a:solidFill>
                            <a:schemeClr val="tx1"/>
                          </a:solidFill>
                          <a:effectLst/>
                          <a:latin typeface="Times" pitchFamily="2" charset="0"/>
                          <a:ea typeface="+mn-ea"/>
                          <a:cs typeface="+mn-cs"/>
                        </a:rPr>
                        <a:t> cuando el </a:t>
                      </a:r>
                      <a:r>
                        <a:rPr lang="es-ES" sz="1000" b="0" kern="1200" err="1">
                          <a:solidFill>
                            <a:schemeClr val="tx1"/>
                          </a:solidFill>
                          <a:effectLst/>
                          <a:latin typeface="Times" pitchFamily="2" charset="0"/>
                          <a:ea typeface="+mn-ea"/>
                          <a:cs typeface="+mn-cs"/>
                        </a:rPr>
                        <a:t>tamaño</a:t>
                      </a:r>
                      <a:r>
                        <a:rPr lang="es-ES" sz="1000" b="0" kern="1200">
                          <a:solidFill>
                            <a:schemeClr val="tx1"/>
                          </a:solidFill>
                          <a:effectLst/>
                          <a:latin typeface="Times" pitchFamily="2" charset="0"/>
                          <a:ea typeface="+mn-ea"/>
                          <a:cs typeface="+mn-cs"/>
                        </a:rPr>
                        <a:t> de </a:t>
                      </a:r>
                      <a:br>
                        <a:rPr lang="es-ES" sz="1000" b="0" kern="1200">
                          <a:solidFill>
                            <a:schemeClr val="tx1"/>
                          </a:solidFill>
                          <a:effectLst/>
                          <a:latin typeface="Times" pitchFamily="2" charset="0"/>
                          <a:ea typeface="+mn-ea"/>
                          <a:cs typeface="+mn-cs"/>
                        </a:rPr>
                      </a:br>
                      <a:r>
                        <a:rPr lang="es-ES" sz="1000" b="0" kern="1200">
                          <a:solidFill>
                            <a:schemeClr val="tx1"/>
                          </a:solidFill>
                          <a:effectLst/>
                          <a:latin typeface="Times" pitchFamily="2" charset="0"/>
                          <a:ea typeface="+mn-ea"/>
                          <a:cs typeface="+mn-cs"/>
                        </a:rPr>
                        <a:t>la </a:t>
                      </a:r>
                      <a:r>
                        <a:rPr lang="es-ES" sz="1000" b="0" kern="1200" err="1">
                          <a:solidFill>
                            <a:schemeClr val="tx1"/>
                          </a:solidFill>
                          <a:effectLst/>
                          <a:latin typeface="Times" pitchFamily="2" charset="0"/>
                          <a:ea typeface="+mn-ea"/>
                          <a:cs typeface="+mn-cs"/>
                        </a:rPr>
                        <a:t>porción</a:t>
                      </a:r>
                      <a:r>
                        <a:rPr lang="es-ES" sz="1000" b="0" kern="1200">
                          <a:solidFill>
                            <a:schemeClr val="tx1"/>
                          </a:solidFill>
                          <a:effectLst/>
                          <a:latin typeface="Times" pitchFamily="2" charset="0"/>
                          <a:ea typeface="+mn-ea"/>
                          <a:cs typeface="+mn-cs"/>
                        </a:rPr>
                        <a:t> no esté en onzas)</a:t>
                      </a:r>
                      <a:r>
                        <a:rPr lang="es-ES" sz="1000" kern="1200">
                          <a:solidFill>
                            <a:schemeClr val="tx1"/>
                          </a:solidFill>
                          <a:effectLst/>
                          <a:latin typeface="Times" pitchFamily="2" charset="0"/>
                          <a:ea typeface="+mn-ea"/>
                          <a:cs typeface="+mn-cs"/>
                        </a:rPr>
                        <a:t> </a:t>
                      </a:r>
                      <a:endParaRPr lang="es-ES" sz="1000">
                        <a:solidFill>
                          <a:schemeClr val="tx1"/>
                        </a:solidFill>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400" b="1" kern="1200" err="1">
                          <a:solidFill>
                            <a:schemeClr val="dk1"/>
                          </a:solidFill>
                          <a:effectLst/>
                          <a:latin typeface="Times" pitchFamily="2" charset="0"/>
                          <a:ea typeface="+mn-ea"/>
                          <a:cs typeface="+mn-cs"/>
                        </a:rPr>
                        <a:t>Azúcares</a:t>
                      </a:r>
                      <a:r>
                        <a:rPr lang="en-US" sz="1400" b="1" kern="1200">
                          <a:solidFill>
                            <a:schemeClr val="dk1"/>
                          </a:solidFill>
                          <a:effectLst/>
                          <a:latin typeface="Times" pitchFamily="2" charset="0"/>
                          <a:ea typeface="+mn-ea"/>
                          <a:cs typeface="+mn-cs"/>
                        </a:rPr>
                        <a:t> </a:t>
                      </a:r>
                      <a:r>
                        <a:rPr lang="en-US" sz="1400" b="1" kern="1200" err="1">
                          <a:solidFill>
                            <a:schemeClr val="dk1"/>
                          </a:solidFill>
                          <a:effectLst/>
                          <a:latin typeface="Times" pitchFamily="2" charset="0"/>
                          <a:ea typeface="+mn-ea"/>
                          <a:cs typeface="+mn-cs"/>
                        </a:rPr>
                        <a:t>añadidos</a:t>
                      </a:r>
                      <a:r>
                        <a:rPr lang="en-US" sz="1400" b="1" kern="1200">
                          <a:solidFill>
                            <a:schemeClr val="dk1"/>
                          </a:solidFill>
                          <a:effectLst/>
                          <a:latin typeface="Times" pitchFamily="2" charset="0"/>
                          <a:ea typeface="+mn-ea"/>
                          <a:cs typeface="+mn-cs"/>
                        </a:rPr>
                        <a:t> </a:t>
                      </a:r>
                    </a:p>
                    <a:p>
                      <a:pPr algn="ctr"/>
                      <a:r>
                        <a:rPr lang="en-US" sz="1400" b="1" kern="1200" err="1">
                          <a:solidFill>
                            <a:schemeClr val="dk1"/>
                          </a:solidFill>
                          <a:effectLst/>
                          <a:latin typeface="Times" pitchFamily="2" charset="0"/>
                          <a:ea typeface="+mn-ea"/>
                          <a:cs typeface="+mn-cs"/>
                        </a:rPr>
                        <a:t>Gramos</a:t>
                      </a:r>
                      <a:r>
                        <a:rPr lang="en-US" sz="1400" b="1" kern="1200">
                          <a:solidFill>
                            <a:schemeClr val="dk1"/>
                          </a:solidFill>
                          <a:effectLst/>
                          <a:latin typeface="Times" pitchFamily="2" charset="0"/>
                          <a:ea typeface="+mn-ea"/>
                          <a:cs typeface="+mn-cs"/>
                        </a:rPr>
                        <a:t> (g) </a:t>
                      </a:r>
                      <a:endParaRPr lang="en-US" sz="1400" b="1">
                        <a:latin typeface="Times" pitchFamily="2" charset="0"/>
                      </a:endParaRPr>
                    </a:p>
                  </a:txBody>
                  <a:tcPr marL="18288" marR="18288" marT="18288" marB="18288" anchor="ctr">
                    <a:lnL w="9525"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712064">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b="0" i="0">
                        <a:latin typeface="Times New Roman" panose="02020603050405020304" pitchFamily="18" charset="0"/>
                        <a:cs typeface="Times New Roman" panose="02020603050405020304" pitchFamily="18" charset="0"/>
                      </a:endParaRPr>
                    </a:p>
                  </a:txBody>
                  <a:tcPr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a:t>
                      </a:r>
                      <a:r>
                        <a:rPr lang="es-ES" sz="1400" kern="1200" err="1">
                          <a:solidFill>
                            <a:schemeClr val="dk1"/>
                          </a:solidFill>
                          <a:effectLst/>
                          <a:latin typeface="Times New Roman" panose="02020603050405020304" pitchFamily="18" charset="0"/>
                          <a:ea typeface="+mn-ea"/>
                          <a:cs typeface="Times New Roman" panose="02020603050405020304" pitchFamily="18" charset="0"/>
                        </a:rPr>
                        <a:t>tamaño</a:t>
                      </a:r>
                      <a:r>
                        <a:rPr lang="es-ES" sz="1400" kern="1200">
                          <a:solidFill>
                            <a:schemeClr val="dk1"/>
                          </a:solidFill>
                          <a:effectLst/>
                          <a:latin typeface="Times New Roman" panose="02020603050405020304" pitchFamily="18" charset="0"/>
                          <a:ea typeface="+mn-ea"/>
                          <a:cs typeface="Times New Roman" panose="02020603050405020304" pitchFamily="18" charset="0"/>
                        </a:rPr>
                        <a:t> de la </a:t>
                      </a:r>
                      <a:r>
                        <a:rPr lang="es-ES" sz="1400" kern="1200" err="1">
                          <a:solidFill>
                            <a:schemeClr val="dk1"/>
                          </a:solidFill>
                          <a:effectLst/>
                          <a:latin typeface="Times New Roman" panose="02020603050405020304" pitchFamily="18" charset="0"/>
                          <a:ea typeface="+mn-ea"/>
                          <a:cs typeface="Times New Roman" panose="02020603050405020304" pitchFamily="18" charset="0"/>
                        </a:rPr>
                        <a:t>porción</a:t>
                      </a:r>
                      <a:r>
                        <a:rPr lang="es-ES" sz="1400" kern="1200">
                          <a:solidFill>
                            <a:schemeClr val="dk1"/>
                          </a:solidFill>
                          <a:effectLst/>
                          <a:latin typeface="Times New Roman" panose="02020603050405020304" pitchFamily="18" charset="0"/>
                          <a:ea typeface="+mn-ea"/>
                          <a:cs typeface="Times New Roman" panose="02020603050405020304" pitchFamily="18" charset="0"/>
                        </a:rPr>
                        <a:t> es: </a:t>
                      </a:r>
                      <a:endParaRPr lang="en-US" sz="1400" b="0" i="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Los </a:t>
                      </a:r>
                      <a:r>
                        <a:rPr lang="es-ES" sz="14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4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400">
                        <a:latin typeface="Times New Roman" panose="02020603050405020304" pitchFamily="18" charset="0"/>
                        <a:cs typeface="Times New Roman" panose="02020603050405020304" pitchFamily="18" charset="0"/>
                      </a:endParaRPr>
                    </a:p>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no deben ser </a:t>
                      </a:r>
                      <a:r>
                        <a:rPr lang="es-ES" sz="14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400" kern="1200">
                          <a:solidFill>
                            <a:schemeClr val="dk1"/>
                          </a:solidFill>
                          <a:effectLst/>
                          <a:latin typeface="Times New Roman" panose="02020603050405020304" pitchFamily="18" charset="0"/>
                          <a:ea typeface="+mn-ea"/>
                          <a:cs typeface="Times New Roman" panose="02020603050405020304" pitchFamily="18" charset="0"/>
                        </a:rPr>
                        <a:t> de: </a:t>
                      </a:r>
                      <a:endParaRPr lang="es-ES" sz="1400">
                        <a:latin typeface="Times New Roman" panose="02020603050405020304" pitchFamily="18" charset="0"/>
                        <a:cs typeface="Times New Roman" panose="02020603050405020304" pitchFamily="18" charset="0"/>
                      </a:endParaRPr>
                    </a:p>
                  </a:txBody>
                  <a:tcPr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86121">
                <a:tc>
                  <a:txBody>
                    <a:bodyPr/>
                    <a:lstStyle/>
                    <a:p>
                      <a:pPr algn="ctr"/>
                      <a:r>
                        <a:rPr lang="en-US" sz="1400" b="0" i="0">
                          <a:latin typeface="Times New Roman" panose="02020603050405020304" pitchFamily="18" charset="0"/>
                          <a:cs typeface="Times New Roman" panose="02020603050405020304" pitchFamily="18" charset="0"/>
                        </a:rPr>
                        <a:t>2.25 oz</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64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400" b="0" i="0">
                          <a:latin typeface="Times New Roman" panose="02020603050405020304" pitchFamily="18" charset="0"/>
                          <a:cs typeface="Times New Roman" panose="02020603050405020304" pitchFamily="18" charset="0"/>
                        </a:rPr>
                        <a:t>4 </a:t>
                      </a:r>
                      <a:r>
                        <a:rPr lang="en-US" sz="14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400" b="0" i="0">
                        <a:latin typeface="Times New Roman" panose="02020603050405020304" pitchFamily="18" charset="0"/>
                        <a:cs typeface="Times New Roman" panose="02020603050405020304" pitchFamily="18" charset="0"/>
                      </a:endParaRP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63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3.5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99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4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113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5.3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150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6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170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1444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8 </a:t>
                      </a:r>
                      <a:r>
                        <a:rPr lang="en-US" sz="1400" b="0" i="0">
                          <a:latin typeface="Times New Roman" panose="02020603050405020304" pitchFamily="18" charset="0"/>
                          <a:cs typeface="Times New Roman" panose="02020603050405020304" pitchFamily="18" charset="0"/>
                        </a:rPr>
                        <a:t>oz</a:t>
                      </a:r>
                      <a:r>
                        <a:rPr lang="en-US" sz="1400" b="0" i="0" kern="1200">
                          <a:solidFill>
                            <a:schemeClr val="dk1"/>
                          </a:solidFill>
                          <a:effectLst/>
                          <a:latin typeface="Times New Roman" panose="02020603050405020304" pitchFamily="18" charset="0"/>
                          <a:ea typeface="+mn-ea"/>
                          <a:cs typeface="Times New Roman" panose="02020603050405020304" pitchFamily="18" charset="0"/>
                        </a:rPr>
                        <a:t> </a:t>
                      </a:r>
                    </a:p>
                  </a:txBody>
                  <a:tcPr marR="9144" marT="9144" marB="914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227 g</a:t>
                      </a:r>
                    </a:p>
                  </a:txBody>
                  <a:tcPr marR="9144" marT="9144" marB="914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R="9144" marT="9144" marB="914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15" name="Oval 14" descr="Énfasis alrededor del tamaño de la porción por onzas.">
            <a:extLst>
              <a:ext uri="{FF2B5EF4-FFF2-40B4-BE49-F238E27FC236}">
                <a16:creationId xmlns:a16="http://schemas.microsoft.com/office/drawing/2014/main" id="{741B3DBA-EE0A-E74C-AE3F-C06DB913CE2F}"/>
              </a:ext>
            </a:extLst>
          </p:cNvPr>
          <p:cNvSpPr/>
          <p:nvPr/>
        </p:nvSpPr>
        <p:spPr>
          <a:xfrm>
            <a:off x="3932720" y="4546438"/>
            <a:ext cx="729087" cy="241759"/>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8E3024-59C1-7E49-9151-FD6FE476C233}"/>
              </a:ext>
            </a:extLst>
          </p:cNvPr>
          <p:cNvSpPr txBox="1"/>
          <p:nvPr/>
        </p:nvSpPr>
        <p:spPr>
          <a:xfrm>
            <a:off x="153242" y="4603531"/>
            <a:ext cx="2825214" cy="184666"/>
          </a:xfrm>
          <a:prstGeom prst="rect">
            <a:avLst/>
          </a:prstGeom>
          <a:noFill/>
        </p:spPr>
        <p:txBody>
          <a:bodyPr wrap="square" rtlCol="0">
            <a:spAutoFit/>
          </a:bodyPr>
          <a:lstStyle/>
          <a:p>
            <a:pPr lvl="0" defTabSz="931723">
              <a:defRPr/>
            </a:pPr>
            <a:r>
              <a:rPr lang="es-ES" sz="300">
                <a:solidFill>
                  <a:schemeClr val="bg1"/>
                </a:solidFill>
              </a:rPr>
              <a:t>Ahora, tome el tamaño de porción del yogur y vea a qué fila pertenece en la tabla de su hoja de capacitación. Aquí puede ver que los tamaños de las porciones en la tabla se enumeran en onzas, y la parte superior de esa columna está resaltada en un círculo azul.</a:t>
            </a:r>
          </a:p>
        </p:txBody>
      </p:sp>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5303BA29-0F91-260D-2217-339B33CB5B69}"/>
              </a:ext>
            </a:extLst>
          </p:cNvPr>
          <p:cNvPicPr>
            <a:picLocks noChangeAspect="1"/>
          </p:cNvPicPr>
          <p:nvPr/>
        </p:nvPicPr>
        <p:blipFill>
          <a:blip r:embed="rId3"/>
          <a:stretch>
            <a:fillRect/>
          </a:stretch>
        </p:blipFill>
        <p:spPr>
          <a:xfrm>
            <a:off x="20379" y="1008214"/>
            <a:ext cx="3090940" cy="3968840"/>
          </a:xfrm>
          <a:prstGeom prst="rect">
            <a:avLst/>
          </a:prstGeom>
        </p:spPr>
      </p:pic>
      <p:cxnSp>
        <p:nvCxnSpPr>
          <p:cNvPr id="33" name="Elbow Connector 15" descr="Line">
            <a:extLst>
              <a:ext uri="{FF2B5EF4-FFF2-40B4-BE49-F238E27FC236}">
                <a16:creationId xmlns:a16="http://schemas.microsoft.com/office/drawing/2014/main" id="{240509A6-E3D0-8EA8-57F6-2EB5BB0CB02E}"/>
              </a:ext>
              <a:ext uri="{C183D7F6-B498-43B3-948B-1728B52AA6E4}">
                <adec:decorative xmlns:adec="http://schemas.microsoft.com/office/drawing/2017/decorative" val="0"/>
              </a:ext>
            </a:extLst>
          </p:cNvPr>
          <p:cNvCxnSpPr>
            <a:cxnSpLocks/>
          </p:cNvCxnSpPr>
          <p:nvPr/>
        </p:nvCxnSpPr>
        <p:spPr>
          <a:xfrm rot="10800000" flipV="1">
            <a:off x="1298123" y="1876907"/>
            <a:ext cx="2016730" cy="2008707"/>
          </a:xfrm>
          <a:prstGeom prst="bentConnector3">
            <a:avLst>
              <a:gd name="adj1" fmla="val 18828"/>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
        <p:nvSpPr>
          <p:cNvPr id="44" name="Rectangle 43" descr="Emphasis around 31 grams">
            <a:extLst>
              <a:ext uri="{FF2B5EF4-FFF2-40B4-BE49-F238E27FC236}">
                <a16:creationId xmlns:a16="http://schemas.microsoft.com/office/drawing/2014/main" id="{75274B24-09FE-8838-7689-8BFD049C26C7}"/>
              </a:ext>
            </a:extLst>
          </p:cNvPr>
          <p:cNvSpPr/>
          <p:nvPr/>
        </p:nvSpPr>
        <p:spPr>
          <a:xfrm>
            <a:off x="7183027" y="4546437"/>
            <a:ext cx="1253307" cy="24176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523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D4FB313-BCD7-CF49-92E3-33F0E089B22B}"/>
              </a:ext>
              <a:ext uri="{C183D7F6-B498-43B3-948B-1728B52AA6E4}">
                <adec:decorative xmlns:adec="http://schemas.microsoft.com/office/drawing/2017/decorative" val="1"/>
              </a:ext>
            </a:extLst>
          </p:cNvPr>
          <p:cNvSpPr txBox="1"/>
          <p:nvPr/>
        </p:nvSpPr>
        <p:spPr>
          <a:xfrm>
            <a:off x="-4476" y="142100"/>
            <a:ext cx="3037397" cy="1569660"/>
          </a:xfrm>
          <a:prstGeom prst="rect">
            <a:avLst/>
          </a:prstGeom>
          <a:noFill/>
        </p:spPr>
        <p:txBody>
          <a:bodyPr wrap="square" rtlCol="0">
            <a:spAutoFit/>
          </a:bodyPr>
          <a:lstStyle/>
          <a:p>
            <a:pPr algn="ctr"/>
            <a:r>
              <a:rPr lang="en-US" sz="9600" b="1">
                <a:solidFill>
                  <a:srgbClr val="0A2E6F"/>
                </a:solidFill>
                <a:latin typeface="Helvetica" pitchFamily="2" charset="0"/>
              </a:rPr>
              <a:t>?</a:t>
            </a:r>
            <a:endParaRPr lang="en-US" sz="96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0" y="1094265"/>
            <a:ext cx="3037398" cy="779834"/>
          </a:xfrm>
        </p:spPr>
        <p:txBody>
          <a:bodyPr/>
          <a:lstStyle/>
          <a:p>
            <a:r>
              <a:rPr lang="es-ES" sz="1800" dirty="0"/>
              <a:t>¡Inténtelo!</a:t>
            </a:r>
            <a:br>
              <a:rPr lang="en-US" sz="1800" dirty="0">
                <a:solidFill>
                  <a:srgbClr val="0A2E6F"/>
                </a:solidFill>
              </a:rPr>
            </a:br>
            <a:r>
              <a:rPr lang="es-ES" sz="1800" b="0" dirty="0">
                <a:solidFill>
                  <a:srgbClr val="0A2E6F"/>
                </a:solidFill>
              </a:rPr>
              <a:t>¿Este yogur cumple con el límite de azúcares añadidos?</a:t>
            </a:r>
            <a:endParaRPr lang="en-US" sz="1800" b="0" dirty="0">
              <a:solidFill>
                <a:srgbClr val="0A2E6F"/>
              </a:solidFill>
            </a:endParaRPr>
          </a:p>
        </p:txBody>
      </p:sp>
      <p:sp>
        <p:nvSpPr>
          <p:cNvPr id="10" name="Rectangle 9"/>
          <p:cNvSpPr/>
          <p:nvPr/>
        </p:nvSpPr>
        <p:spPr>
          <a:xfrm>
            <a:off x="0" y="2703490"/>
            <a:ext cx="972142" cy="646331"/>
          </a:xfrm>
          <a:prstGeom prst="rect">
            <a:avLst/>
          </a:prstGeom>
        </p:spPr>
        <p:txBody>
          <a:bodyPr wrap="square">
            <a:spAutoFit/>
          </a:bodyPr>
          <a:lstStyle/>
          <a:p>
            <a:pPr>
              <a:buFont typeface="Wingdings" pitchFamily="2" charset="2"/>
              <a:buChar char="q"/>
            </a:pPr>
            <a:r>
              <a:rPr lang="en-US" b="1">
                <a:solidFill>
                  <a:schemeClr val="accent1">
                    <a:lumMod val="50000"/>
                  </a:schemeClr>
                </a:solidFill>
                <a:latin typeface="Helvetica" panose="020B0604020202020204" pitchFamily="34" charset="0"/>
                <a:cs typeface="Helvetica" panose="020B0604020202020204" pitchFamily="34" charset="0"/>
              </a:rPr>
              <a:t> </a:t>
            </a:r>
            <a:r>
              <a:rPr lang="en-US">
                <a:solidFill>
                  <a:schemeClr val="accent1">
                    <a:lumMod val="50000"/>
                  </a:schemeClr>
                </a:solidFill>
                <a:latin typeface="Helvetica" panose="020B0604020202020204" pitchFamily="34" charset="0"/>
                <a:cs typeface="Helvetica" panose="020B0604020202020204" pitchFamily="34" charset="0"/>
              </a:rPr>
              <a:t>S</a:t>
            </a:r>
            <a:r>
              <a:rPr lang="es-ES">
                <a:solidFill>
                  <a:schemeClr val="accent1">
                    <a:lumMod val="50000"/>
                  </a:schemeClr>
                </a:solidFill>
                <a:latin typeface="Helvetica" panose="020B0604020202020204" pitchFamily="34" charset="0"/>
                <a:cs typeface="Helvetica" panose="020B0604020202020204" pitchFamily="34" charset="0"/>
              </a:rPr>
              <a:t>í</a:t>
            </a:r>
          </a:p>
          <a:p>
            <a:pPr indent="-285750">
              <a:buFont typeface="Wingdings" pitchFamily="2" charset="2"/>
              <a:buChar char="q"/>
            </a:pPr>
            <a:r>
              <a:rPr lang="en-US">
                <a:solidFill>
                  <a:schemeClr val="accent1">
                    <a:lumMod val="50000"/>
                  </a:schemeClr>
                </a:solidFill>
                <a:latin typeface="Helvetica" panose="020B0604020202020204" pitchFamily="34" charset="0"/>
                <a:cs typeface="Helvetica" panose="020B0604020202020204" pitchFamily="34" charset="0"/>
              </a:rPr>
              <a:t>No</a:t>
            </a:r>
          </a:p>
        </p:txBody>
      </p:sp>
      <p:sp>
        <p:nvSpPr>
          <p:cNvPr id="9" name="Rounded Rectangle 8" descr="Rectángulo blanco">
            <a:extLst>
              <a:ext uri="{FF2B5EF4-FFF2-40B4-BE49-F238E27FC236}">
                <a16:creationId xmlns:a16="http://schemas.microsoft.com/office/drawing/2014/main" id="{968D705F-62D3-A44D-9C72-28DEFD61E97B}"/>
              </a:ext>
              <a:ext uri="{C183D7F6-B498-43B3-948B-1728B52AA6E4}">
                <adec:decorative xmlns:adec="http://schemas.microsoft.com/office/drawing/2017/decorative" val="0"/>
              </a:ext>
            </a:extLst>
          </p:cNvPr>
          <p:cNvSpPr/>
          <p:nvPr/>
        </p:nvSpPr>
        <p:spPr>
          <a:xfrm>
            <a:off x="3323414" y="867358"/>
            <a:ext cx="5475812" cy="4126241"/>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4" name="Table 13" descr="tabla ">
            <a:extLst>
              <a:ext uri="{FF2B5EF4-FFF2-40B4-BE49-F238E27FC236}">
                <a16:creationId xmlns:a16="http://schemas.microsoft.com/office/drawing/2014/main" id="{7B2B8755-7FE6-AA43-AE25-DD8A89A7D1B6}"/>
              </a:ext>
            </a:extLst>
          </p:cNvPr>
          <p:cNvGraphicFramePr>
            <a:graphicFrameLocks noGrp="1"/>
          </p:cNvGraphicFramePr>
          <p:nvPr>
            <p:extLst>
              <p:ext uri="{D42A27DB-BD31-4B8C-83A1-F6EECF244321}">
                <p14:modId xmlns:p14="http://schemas.microsoft.com/office/powerpoint/2010/main" val="2260242372"/>
              </p:ext>
            </p:extLst>
          </p:nvPr>
        </p:nvGraphicFramePr>
        <p:xfrm>
          <a:off x="3445623" y="1075227"/>
          <a:ext cx="5162232" cy="3876290"/>
        </p:xfrm>
        <a:graphic>
          <a:graphicData uri="http://schemas.openxmlformats.org/drawingml/2006/table">
            <a:tbl>
              <a:tblPr firstRow="1" bandRow="1">
                <a:tableStyleId>{5C22544A-7EE6-4342-B048-85BDC9FD1C3A}</a:tableStyleId>
              </a:tblPr>
              <a:tblGrid>
                <a:gridCol w="1792212">
                  <a:extLst>
                    <a:ext uri="{9D8B030D-6E8A-4147-A177-3AD203B41FA5}">
                      <a16:colId xmlns:a16="http://schemas.microsoft.com/office/drawing/2014/main" val="3522522875"/>
                    </a:ext>
                  </a:extLst>
                </a:gridCol>
                <a:gridCol w="2034650">
                  <a:extLst>
                    <a:ext uri="{9D8B030D-6E8A-4147-A177-3AD203B41FA5}">
                      <a16:colId xmlns:a16="http://schemas.microsoft.com/office/drawing/2014/main" val="2707110864"/>
                    </a:ext>
                  </a:extLst>
                </a:gridCol>
                <a:gridCol w="1335370">
                  <a:extLst>
                    <a:ext uri="{9D8B030D-6E8A-4147-A177-3AD203B41FA5}">
                      <a16:colId xmlns:a16="http://schemas.microsoft.com/office/drawing/2014/main" val="2911645216"/>
                    </a:ext>
                  </a:extLst>
                </a:gridCol>
              </a:tblGrid>
              <a:tr h="557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err="1">
                          <a:solidFill>
                            <a:schemeClr val="tx1"/>
                          </a:solidFill>
                          <a:effectLst/>
                          <a:latin typeface="Times"/>
                          <a:ea typeface="+mn-ea"/>
                          <a:cs typeface="+mn-cs"/>
                        </a:rPr>
                        <a:t>Tamaño</a:t>
                      </a:r>
                      <a:r>
                        <a:rPr lang="es-ES" sz="1600" b="1" kern="1200">
                          <a:solidFill>
                            <a:schemeClr val="tx1"/>
                          </a:solidFill>
                          <a:effectLst/>
                          <a:latin typeface="Times"/>
                          <a:ea typeface="+mn-ea"/>
                          <a:cs typeface="+mn-cs"/>
                        </a:rPr>
                        <a:t> de </a:t>
                      </a:r>
                      <a:br>
                        <a:rPr lang="es-ES" sz="1600" b="1" kern="1200">
                          <a:solidFill>
                            <a:srgbClr val="000000"/>
                          </a:solidFill>
                          <a:effectLst/>
                          <a:latin typeface="Times"/>
                          <a:ea typeface="+mn-ea"/>
                          <a:cs typeface="+mn-cs"/>
                        </a:rPr>
                      </a:br>
                      <a:r>
                        <a:rPr lang="es-ES" sz="1600" b="1" kern="1200">
                          <a:solidFill>
                            <a:schemeClr val="tx1"/>
                          </a:solidFill>
                          <a:effectLst/>
                          <a:latin typeface="Times"/>
                          <a:ea typeface="+mn-ea"/>
                          <a:cs typeface="+mn-cs"/>
                        </a:rPr>
                        <a:t>la </a:t>
                      </a:r>
                      <a:r>
                        <a:rPr lang="es-ES" sz="1600" b="1" kern="1200" err="1">
                          <a:solidFill>
                            <a:schemeClr val="tx1"/>
                          </a:solidFill>
                          <a:effectLst/>
                          <a:latin typeface="Times"/>
                          <a:ea typeface="+mn-ea"/>
                          <a:cs typeface="+mn-cs"/>
                        </a:rPr>
                        <a:t>porción</a:t>
                      </a:r>
                      <a:r>
                        <a:rPr lang="es-ES" sz="1600" b="1" kern="1200">
                          <a:solidFill>
                            <a:schemeClr val="tx1"/>
                          </a:solidFill>
                          <a:effectLst/>
                          <a:latin typeface="Times"/>
                          <a:ea typeface="+mn-ea"/>
                          <a:cs typeface="+mn-cs"/>
                        </a:rPr>
                        <a:t>* </a:t>
                      </a:r>
                      <a:br>
                        <a:rPr lang="es-ES" sz="1600" b="1" kern="1200">
                          <a:solidFill>
                            <a:srgbClr val="000000"/>
                          </a:solidFill>
                          <a:effectLst/>
                          <a:latin typeface="Times"/>
                          <a:ea typeface="+mn-ea"/>
                          <a:cs typeface="+mn-cs"/>
                        </a:rPr>
                      </a:br>
                      <a:r>
                        <a:rPr lang="es-ES" sz="1600" b="1" kern="1200">
                          <a:solidFill>
                            <a:schemeClr val="tx1"/>
                          </a:solidFill>
                          <a:effectLst/>
                          <a:latin typeface="Times"/>
                          <a:ea typeface="+mn-ea"/>
                          <a:cs typeface="+mn-cs"/>
                        </a:rPr>
                        <a:t>Onzas (oz) </a:t>
                      </a:r>
                      <a:r>
                        <a:rPr lang="en-US" sz="1600" b="1" i="0">
                          <a:solidFill>
                            <a:schemeClr val="tx1"/>
                          </a:solidFill>
                          <a:latin typeface="Times New Roman"/>
                          <a:cs typeface="Times New Roman"/>
                        </a:rPr>
                        <a:t> </a:t>
                      </a:r>
                    </a:p>
                  </a:txBody>
                  <a:tcPr marL="70742" marR="70742" marT="35371" marB="35371"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600" b="1" kern="1200" err="1">
                          <a:solidFill>
                            <a:schemeClr val="tx1"/>
                          </a:solidFill>
                          <a:effectLst/>
                          <a:latin typeface="Times" pitchFamily="2" charset="0"/>
                          <a:ea typeface="+mn-ea"/>
                          <a:cs typeface="+mn-cs"/>
                        </a:rPr>
                        <a:t>Tamaño</a:t>
                      </a:r>
                      <a:r>
                        <a:rPr lang="es-ES" sz="1600" b="1" kern="1200">
                          <a:solidFill>
                            <a:schemeClr val="tx1"/>
                          </a:solidFill>
                          <a:effectLst/>
                          <a:latin typeface="Times" pitchFamily="2" charset="0"/>
                          <a:ea typeface="+mn-ea"/>
                          <a:cs typeface="+mn-cs"/>
                        </a:rPr>
                        <a:t> de la </a:t>
                      </a:r>
                      <a:br>
                        <a:rPr lang="es-ES" sz="1600" b="1" kern="1200">
                          <a:solidFill>
                            <a:schemeClr val="tx1"/>
                          </a:solidFill>
                          <a:effectLst/>
                          <a:latin typeface="Times" pitchFamily="2" charset="0"/>
                          <a:ea typeface="+mn-ea"/>
                          <a:cs typeface="+mn-cs"/>
                        </a:rPr>
                      </a:br>
                      <a:r>
                        <a:rPr lang="es-ES" sz="1600" b="1" kern="1200" err="1">
                          <a:solidFill>
                            <a:schemeClr val="tx1"/>
                          </a:solidFill>
                          <a:effectLst/>
                          <a:latin typeface="Times" pitchFamily="2" charset="0"/>
                          <a:ea typeface="+mn-ea"/>
                          <a:cs typeface="+mn-cs"/>
                        </a:rPr>
                        <a:t>porción</a:t>
                      </a:r>
                      <a:r>
                        <a:rPr lang="es-ES" sz="1600" b="1" kern="1200">
                          <a:solidFill>
                            <a:schemeClr val="tx1"/>
                          </a:solidFill>
                          <a:effectLst/>
                          <a:latin typeface="Times" pitchFamily="2" charset="0"/>
                          <a:ea typeface="+mn-ea"/>
                          <a:cs typeface="+mn-cs"/>
                        </a:rPr>
                        <a:t> Gramos (g) </a:t>
                      </a:r>
                      <a:endParaRPr lang="es-ES" sz="1600" b="1">
                        <a:solidFill>
                          <a:schemeClr val="tx1"/>
                        </a:solidFill>
                        <a:latin typeface="Times" pitchFamily="2" charset="0"/>
                      </a:endParaRPr>
                    </a:p>
                    <a:p>
                      <a:pPr algn="ctr"/>
                      <a:r>
                        <a:rPr lang="en-US" sz="1400" b="0" i="0">
                          <a:solidFill>
                            <a:schemeClr val="tx1"/>
                          </a:solidFill>
                          <a:latin typeface="Times"/>
                          <a:cs typeface="Times New Roman"/>
                        </a:rPr>
                        <a:t>(</a:t>
                      </a:r>
                      <a:r>
                        <a:rPr lang="es-ES" sz="1400" b="0" i="0" err="1">
                          <a:solidFill>
                            <a:schemeClr val="tx1"/>
                          </a:solidFill>
                          <a:latin typeface="Times"/>
                          <a:cs typeface="Times New Roman"/>
                        </a:rPr>
                        <a:t>Úselo</a:t>
                      </a:r>
                      <a:r>
                        <a:rPr lang="es-ES" sz="1400" b="0" i="0">
                          <a:solidFill>
                            <a:schemeClr val="tx1"/>
                          </a:solidFill>
                          <a:latin typeface="Times"/>
                          <a:cs typeface="Times New Roman"/>
                        </a:rPr>
                        <a:t> cuando el </a:t>
                      </a:r>
                      <a:r>
                        <a:rPr lang="es-ES" sz="1400" b="0" i="0" err="1">
                          <a:solidFill>
                            <a:schemeClr val="tx1"/>
                          </a:solidFill>
                          <a:latin typeface="Times"/>
                          <a:cs typeface="Times New Roman"/>
                        </a:rPr>
                        <a:t>tamaño</a:t>
                      </a:r>
                      <a:r>
                        <a:rPr lang="es-ES" sz="1400" b="0" i="0">
                          <a:solidFill>
                            <a:schemeClr val="tx1"/>
                          </a:solidFill>
                          <a:latin typeface="Times"/>
                          <a:cs typeface="Times New Roman"/>
                        </a:rPr>
                        <a:t> de la </a:t>
                      </a:r>
                      <a:r>
                        <a:rPr lang="es-ES" sz="1400" b="0" i="0" err="1">
                          <a:solidFill>
                            <a:schemeClr val="tx1"/>
                          </a:solidFill>
                          <a:latin typeface="Times"/>
                          <a:cs typeface="Times New Roman"/>
                        </a:rPr>
                        <a:t>porción</a:t>
                      </a:r>
                      <a:r>
                        <a:rPr lang="es-ES" sz="1400" b="0" i="0">
                          <a:solidFill>
                            <a:schemeClr val="tx1"/>
                          </a:solidFill>
                          <a:latin typeface="Times"/>
                          <a:cs typeface="Times New Roman"/>
                        </a:rPr>
                        <a:t> no esté en onzas</a:t>
                      </a:r>
                      <a:r>
                        <a:rPr lang="en-US" sz="1400" b="0" i="0">
                          <a:solidFill>
                            <a:schemeClr val="tx1"/>
                          </a:solidFill>
                          <a:latin typeface="Times"/>
                          <a:cs typeface="Times New Roman"/>
                        </a:rPr>
                        <a:t>)</a:t>
                      </a:r>
                      <a:endParaRPr lang="en-US" sz="1400" b="1" i="0">
                        <a:solidFill>
                          <a:schemeClr val="tx1"/>
                        </a:solidFill>
                        <a:latin typeface="Times"/>
                        <a:cs typeface="Times New Roman"/>
                      </a:endParaRPr>
                    </a:p>
                  </a:txBody>
                  <a:tcPr marL="14148" marR="14148" marT="14148" marB="14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600" b="1" kern="1200" err="1">
                          <a:solidFill>
                            <a:schemeClr val="tx1"/>
                          </a:solidFill>
                          <a:effectLst/>
                          <a:latin typeface="Times New Roman" panose="02020603050405020304" pitchFamily="18" charset="0"/>
                          <a:ea typeface="+mn-ea"/>
                          <a:cs typeface="Times New Roman" panose="02020603050405020304" pitchFamily="18" charset="0"/>
                        </a:rPr>
                        <a:t>Azúcares</a:t>
                      </a:r>
                      <a:r>
                        <a:rPr lang="en-US" sz="1600" b="1" kern="1200">
                          <a:solidFill>
                            <a:schemeClr val="tx1"/>
                          </a:solidFill>
                          <a:effectLst/>
                          <a:latin typeface="Times New Roman" panose="02020603050405020304" pitchFamily="18" charset="0"/>
                          <a:ea typeface="+mn-ea"/>
                          <a:cs typeface="Times New Roman" panose="02020603050405020304" pitchFamily="18" charset="0"/>
                        </a:rPr>
                        <a:t> </a:t>
                      </a:r>
                      <a:r>
                        <a:rPr lang="en-US" sz="1600" b="1" kern="1200" err="1">
                          <a:solidFill>
                            <a:schemeClr val="tx1"/>
                          </a:solidFill>
                          <a:effectLst/>
                          <a:latin typeface="Times New Roman" panose="02020603050405020304" pitchFamily="18" charset="0"/>
                          <a:ea typeface="+mn-ea"/>
                          <a:cs typeface="Times New Roman" panose="02020603050405020304" pitchFamily="18" charset="0"/>
                        </a:rPr>
                        <a:t>añadidos</a:t>
                      </a:r>
                      <a:r>
                        <a:rPr lang="en-US" sz="1600" b="1" kern="1200">
                          <a:solidFill>
                            <a:schemeClr val="tx1"/>
                          </a:solidFill>
                          <a:effectLst/>
                          <a:latin typeface="Times New Roman" panose="02020603050405020304" pitchFamily="18" charset="0"/>
                          <a:ea typeface="+mn-ea"/>
                          <a:cs typeface="Times New Roman" panose="02020603050405020304" pitchFamily="18" charset="0"/>
                        </a:rPr>
                        <a:t>  </a:t>
                      </a:r>
                    </a:p>
                    <a:p>
                      <a:pPr algn="ctr"/>
                      <a:r>
                        <a:rPr lang="en-US" sz="1600" b="1" kern="1200" err="1">
                          <a:solidFill>
                            <a:schemeClr val="tx1"/>
                          </a:solidFill>
                          <a:effectLst/>
                          <a:latin typeface="Times New Roman" panose="02020603050405020304" pitchFamily="18" charset="0"/>
                          <a:ea typeface="+mn-ea"/>
                          <a:cs typeface="Times New Roman" panose="02020603050405020304" pitchFamily="18" charset="0"/>
                        </a:rPr>
                        <a:t>Gramos</a:t>
                      </a:r>
                      <a:r>
                        <a:rPr lang="en-US" sz="1600" b="1" kern="1200">
                          <a:solidFill>
                            <a:schemeClr val="tx1"/>
                          </a:solidFill>
                          <a:effectLst/>
                          <a:latin typeface="Times New Roman" panose="02020603050405020304" pitchFamily="18" charset="0"/>
                          <a:ea typeface="+mn-ea"/>
                          <a:cs typeface="Times New Roman" panose="02020603050405020304" pitchFamily="18" charset="0"/>
                        </a:rPr>
                        <a:t> (g) </a:t>
                      </a:r>
                      <a:endParaRPr lang="en-US" sz="1600">
                        <a:solidFill>
                          <a:schemeClr val="tx1"/>
                        </a:solidFill>
                        <a:latin typeface="Times New Roman" panose="02020603050405020304" pitchFamily="18" charset="0"/>
                        <a:cs typeface="Times New Roman" panose="02020603050405020304" pitchFamily="18" charset="0"/>
                      </a:endParaRPr>
                    </a:p>
                  </a:txBody>
                  <a:tcPr marL="14148" marR="14148" marT="14148" marB="14148"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434682">
                <a:tc>
                  <a:txBody>
                    <a:bodyPr/>
                    <a:lstStyle/>
                    <a:p>
                      <a:pPr algn="ctr"/>
                      <a:r>
                        <a:rPr lang="es-ES" sz="1600" kern="1200">
                          <a:solidFill>
                            <a:schemeClr val="dk1"/>
                          </a:solidFill>
                          <a:effectLst/>
                          <a:latin typeface="Times New Roman"/>
                          <a:ea typeface="+mn-ea"/>
                          <a:cs typeface="Times New Roman"/>
                        </a:rPr>
                        <a:t>Si el </a:t>
                      </a:r>
                      <a:r>
                        <a:rPr lang="es-ES" sz="1600" kern="1200" err="1">
                          <a:solidFill>
                            <a:schemeClr val="dk1"/>
                          </a:solidFill>
                          <a:effectLst/>
                          <a:latin typeface="Times New Roman"/>
                          <a:ea typeface="+mn-ea"/>
                          <a:cs typeface="Times New Roman"/>
                        </a:rPr>
                        <a:t>tamaño</a:t>
                      </a:r>
                      <a:r>
                        <a:rPr lang="es-ES" sz="1600" kern="1200">
                          <a:solidFill>
                            <a:schemeClr val="dk1"/>
                          </a:solidFill>
                          <a:effectLst/>
                          <a:latin typeface="Times New Roman"/>
                          <a:ea typeface="+mn-ea"/>
                          <a:cs typeface="Times New Roman"/>
                        </a:rPr>
                        <a:t> de la </a:t>
                      </a:r>
                      <a:r>
                        <a:rPr lang="es-ES" sz="1600" kern="1200" err="1">
                          <a:solidFill>
                            <a:schemeClr val="dk1"/>
                          </a:solidFill>
                          <a:effectLst/>
                          <a:latin typeface="Times New Roman"/>
                          <a:ea typeface="+mn-ea"/>
                          <a:cs typeface="Times New Roman"/>
                        </a:rPr>
                        <a:t>porción</a:t>
                      </a:r>
                      <a:r>
                        <a:rPr lang="es-ES" sz="1600" kern="1200">
                          <a:solidFill>
                            <a:schemeClr val="dk1"/>
                          </a:solidFill>
                          <a:effectLst/>
                          <a:latin typeface="Times New Roman"/>
                          <a:ea typeface="+mn-ea"/>
                          <a:cs typeface="Times New Roman"/>
                        </a:rPr>
                        <a:t> es: </a:t>
                      </a:r>
                      <a:endParaRPr lang="es-ES" sz="1600">
                        <a:latin typeface="Times New Roman"/>
                        <a:cs typeface="Times New Roman"/>
                      </a:endParaRPr>
                    </a:p>
                  </a:txBody>
                  <a:tcPr marL="97852" marR="97852" marT="48926" marB="48926"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600" kern="1200">
                          <a:solidFill>
                            <a:schemeClr val="dk1"/>
                          </a:solidFill>
                          <a:effectLst/>
                          <a:latin typeface="Times New Roman"/>
                          <a:ea typeface="+mn-ea"/>
                          <a:cs typeface="Times New Roman"/>
                        </a:rPr>
                        <a:t>Si el </a:t>
                      </a:r>
                      <a:r>
                        <a:rPr lang="es-ES" sz="1600" kern="1200" err="1">
                          <a:solidFill>
                            <a:schemeClr val="dk1"/>
                          </a:solidFill>
                          <a:effectLst/>
                          <a:latin typeface="Times New Roman"/>
                          <a:ea typeface="+mn-ea"/>
                          <a:cs typeface="Times New Roman"/>
                        </a:rPr>
                        <a:t>tamaño</a:t>
                      </a:r>
                      <a:r>
                        <a:rPr lang="es-ES" sz="1600" kern="1200">
                          <a:solidFill>
                            <a:schemeClr val="dk1"/>
                          </a:solidFill>
                          <a:effectLst/>
                          <a:latin typeface="Times New Roman"/>
                          <a:ea typeface="+mn-ea"/>
                          <a:cs typeface="Times New Roman"/>
                        </a:rPr>
                        <a:t> de la </a:t>
                      </a:r>
                      <a:r>
                        <a:rPr lang="es-ES" sz="1600" kern="1200" err="1">
                          <a:solidFill>
                            <a:schemeClr val="dk1"/>
                          </a:solidFill>
                          <a:effectLst/>
                          <a:latin typeface="Times New Roman"/>
                          <a:ea typeface="+mn-ea"/>
                          <a:cs typeface="Times New Roman"/>
                        </a:rPr>
                        <a:t>porción</a:t>
                      </a:r>
                      <a:r>
                        <a:rPr lang="es-ES" sz="1600" kern="1200">
                          <a:solidFill>
                            <a:schemeClr val="dk1"/>
                          </a:solidFill>
                          <a:effectLst/>
                          <a:latin typeface="Times New Roman"/>
                          <a:ea typeface="+mn-ea"/>
                          <a:cs typeface="Times New Roman"/>
                        </a:rPr>
                        <a:t> es: </a:t>
                      </a:r>
                      <a:endParaRPr lang="en-US">
                        <a:latin typeface="Times New Roman"/>
                        <a:cs typeface="Times New Roman"/>
                      </a:endParaRPr>
                    </a:p>
                  </a:txBody>
                  <a:tcPr marL="97852" marR="97852" marT="48926" marB="48926"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600" kern="1200">
                          <a:solidFill>
                            <a:schemeClr val="dk1"/>
                          </a:solidFill>
                          <a:effectLst/>
                          <a:latin typeface="Times New Roman" panose="02020603050405020304" pitchFamily="18" charset="0"/>
                          <a:ea typeface="+mn-ea"/>
                          <a:cs typeface="Times New Roman" panose="02020603050405020304" pitchFamily="18" charset="0"/>
                        </a:rPr>
                        <a:t>Los </a:t>
                      </a:r>
                      <a:r>
                        <a:rPr lang="es-ES" sz="16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6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600">
                        <a:latin typeface="Times New Roman" panose="02020603050405020304" pitchFamily="18" charset="0"/>
                        <a:cs typeface="Times New Roman" panose="02020603050405020304" pitchFamily="18" charset="0"/>
                      </a:endParaRPr>
                    </a:p>
                    <a:p>
                      <a:pPr algn="ctr"/>
                      <a:r>
                        <a:rPr lang="es-ES" sz="1600" kern="1200">
                          <a:solidFill>
                            <a:schemeClr val="dk1"/>
                          </a:solidFill>
                          <a:effectLst/>
                          <a:latin typeface="Times New Roman" panose="02020603050405020304" pitchFamily="18" charset="0"/>
                          <a:ea typeface="+mn-ea"/>
                          <a:cs typeface="Times New Roman" panose="02020603050405020304" pitchFamily="18" charset="0"/>
                        </a:rPr>
                        <a:t>no deben ser </a:t>
                      </a:r>
                      <a:r>
                        <a:rPr lang="es-ES" sz="16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600" kern="1200">
                          <a:solidFill>
                            <a:schemeClr val="dk1"/>
                          </a:solidFill>
                          <a:effectLst/>
                          <a:latin typeface="Times New Roman" panose="02020603050405020304" pitchFamily="18" charset="0"/>
                          <a:ea typeface="+mn-ea"/>
                          <a:cs typeface="Times New Roman" panose="02020603050405020304" pitchFamily="18" charset="0"/>
                        </a:rPr>
                        <a:t> de: </a:t>
                      </a:r>
                      <a:endParaRPr lang="es-ES" sz="1600">
                        <a:latin typeface="Times New Roman" panose="02020603050405020304" pitchFamily="18" charset="0"/>
                        <a:cs typeface="Times New Roman" panose="02020603050405020304" pitchFamily="18" charset="0"/>
                      </a:endParaRPr>
                    </a:p>
                  </a:txBody>
                  <a:tcPr marL="70742" marR="70742" marT="35371" marB="35371"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292591">
                <a:tc>
                  <a:txBody>
                    <a:bodyPr/>
                    <a:lstStyle/>
                    <a:p>
                      <a:pPr algn="ctr"/>
                      <a:r>
                        <a:rPr lang="en-US" sz="1600" b="0" i="0">
                          <a:latin typeface="Times New Roman"/>
                          <a:cs typeface="Times New Roman"/>
                        </a:rPr>
                        <a:t>2.25 oz</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600" b="0" i="0">
                          <a:latin typeface="Times New Roman"/>
                          <a:cs typeface="Times New Roman"/>
                        </a:rPr>
                        <a:t>64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600" b="0" i="0">
                          <a:latin typeface="Times New Roman" panose="02020603050405020304" pitchFamily="18" charset="0"/>
                          <a:cs typeface="Times New Roman" panose="02020603050405020304" pitchFamily="18" charset="0"/>
                        </a:rPr>
                        <a:t>4 </a:t>
                      </a:r>
                      <a:r>
                        <a:rPr lang="en-US" sz="16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600" b="0" i="0">
                        <a:latin typeface="Times New Roman" panose="02020603050405020304" pitchFamily="18" charset="0"/>
                        <a:cs typeface="Times New Roman" panose="02020603050405020304" pitchFamily="18" charset="0"/>
                      </a:endParaRP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3.5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99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4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113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5.3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150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6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170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8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227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3" name="TextBox 2">
            <a:extLst>
              <a:ext uri="{FF2B5EF4-FFF2-40B4-BE49-F238E27FC236}">
                <a16:creationId xmlns:a16="http://schemas.microsoft.com/office/drawing/2014/main" id="{328972E3-84FC-2246-9FFE-1F68C817AA8F}"/>
              </a:ext>
            </a:extLst>
          </p:cNvPr>
          <p:cNvSpPr txBox="1"/>
          <p:nvPr/>
        </p:nvSpPr>
        <p:spPr>
          <a:xfrm>
            <a:off x="3184634" y="299545"/>
            <a:ext cx="2871299" cy="461665"/>
          </a:xfrm>
          <a:prstGeom prst="rect">
            <a:avLst/>
          </a:prstGeom>
          <a:noFill/>
        </p:spPr>
        <p:txBody>
          <a:bodyPr wrap="none" rtlCol="0">
            <a:spAutoFit/>
          </a:bodyPr>
          <a:lstStyle/>
          <a:p>
            <a:pPr lvl="0" defTabSz="685800">
              <a:defRPr/>
            </a:pPr>
            <a:r>
              <a:rPr lang="es-ES" sz="300">
                <a:solidFill>
                  <a:schemeClr val="bg1"/>
                </a:solidFill>
              </a:rPr>
              <a:t>Recuerde que este yogur tiene 9 gramos de azúcar, y la cantidad máxima de azúcar que puede tener este yogurt es de 31 gramos. </a:t>
            </a:r>
          </a:p>
          <a:p>
            <a:pPr lvl="0" defTabSz="685800">
              <a:defRPr/>
            </a:pPr>
            <a:endParaRPr lang="es-ES" sz="300">
              <a:solidFill>
                <a:schemeClr val="bg1"/>
              </a:solidFill>
            </a:endParaRPr>
          </a:p>
          <a:p>
            <a:pPr lvl="0" defTabSz="685800">
              <a:defRPr/>
            </a:pPr>
            <a:r>
              <a:rPr lang="es-ES" sz="300">
                <a:solidFill>
                  <a:schemeClr val="bg1"/>
                </a:solidFill>
              </a:rPr>
              <a:t>¿Es este yogurt acreditable en el CACFP? </a:t>
            </a:r>
          </a:p>
          <a:p>
            <a:pPr lvl="0" defTabSz="685800">
              <a:defRPr/>
            </a:pPr>
            <a:endParaRPr lang="es-ES" sz="300">
              <a:solidFill>
                <a:schemeClr val="bg1"/>
              </a:solidFill>
            </a:endParaRPr>
          </a:p>
          <a:p>
            <a:pPr lvl="0" defTabSz="685800">
              <a:defRPr/>
            </a:pPr>
            <a:r>
              <a:rPr lang="es-ES" sz="300">
                <a:solidFill>
                  <a:schemeClr val="bg1"/>
                </a:solidFill>
              </a:rPr>
              <a:t>Levante la mano si cree que el yogurt es acreditable, lo que significa que cumple con el límite de azúcar para los yogures en el CACFP [espere que levanten las manos]. </a:t>
            </a:r>
          </a:p>
          <a:p>
            <a:pPr lvl="0" defTabSz="685800">
              <a:defRPr/>
            </a:pPr>
            <a:endParaRPr lang="es-ES" sz="300">
              <a:solidFill>
                <a:schemeClr val="bg1"/>
              </a:solidFill>
            </a:endParaRPr>
          </a:p>
          <a:p>
            <a:pPr lvl="0" defTabSz="685800">
              <a:defRPr/>
            </a:pPr>
            <a:r>
              <a:rPr lang="es-ES" sz="300">
                <a:solidFill>
                  <a:schemeClr val="bg1"/>
                </a:solidFill>
              </a:rPr>
              <a:t>Levante la mano si cree que el yogurt no es acreditable, lo que significa que no cumple con el límite de azúcar para los yogures en el CACFP [espere que levanten las manos].</a:t>
            </a:r>
          </a:p>
          <a:p>
            <a:endParaRPr lang="en-US" sz="300">
              <a:solidFill>
                <a:schemeClr val="bg1"/>
              </a:solidFill>
            </a:endParaRPr>
          </a:p>
        </p:txBody>
      </p:sp>
      <p:pic>
        <p:nvPicPr>
          <p:cNvPr id="5" name="Picture 4" descr="Etiqueta nutricional que contiene resaltada la línea de tamaño de porción con 6 oz (170g) y la la línea de azúcares añadidos con 10g.">
            <a:extLst>
              <a:ext uri="{FF2B5EF4-FFF2-40B4-BE49-F238E27FC236}">
                <a16:creationId xmlns:a16="http://schemas.microsoft.com/office/drawing/2014/main" id="{2A6D4B27-00AE-6885-ECFA-3AA76A0CCDE3}"/>
              </a:ext>
            </a:extLst>
          </p:cNvPr>
          <p:cNvPicPr>
            <a:picLocks noChangeAspect="1"/>
          </p:cNvPicPr>
          <p:nvPr/>
        </p:nvPicPr>
        <p:blipFill>
          <a:blip r:embed="rId3"/>
          <a:stretch>
            <a:fillRect/>
          </a:stretch>
        </p:blipFill>
        <p:spPr>
          <a:xfrm>
            <a:off x="749604" y="2663925"/>
            <a:ext cx="2833325" cy="2479575"/>
          </a:xfrm>
          <a:prstGeom prst="rect">
            <a:avLst/>
          </a:prstGeom>
        </p:spPr>
      </p:pic>
    </p:spTree>
    <p:extLst>
      <p:ext uri="{BB962C8B-B14F-4D97-AF65-F5344CB8AC3E}">
        <p14:creationId xmlns:p14="http://schemas.microsoft.com/office/powerpoint/2010/main" val="2093671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D656AE6-0F36-5142-A30A-64CA1E65AB46}"/>
              </a:ext>
              <a:ext uri="{C183D7F6-B498-43B3-948B-1728B52AA6E4}">
                <adec:decorative xmlns:adec="http://schemas.microsoft.com/office/drawing/2017/decorative" val="1"/>
              </a:ext>
            </a:extLst>
          </p:cNvPr>
          <p:cNvSpPr txBox="1"/>
          <p:nvPr/>
        </p:nvSpPr>
        <p:spPr>
          <a:xfrm>
            <a:off x="-4476" y="142100"/>
            <a:ext cx="3037397" cy="1569660"/>
          </a:xfrm>
          <a:prstGeom prst="rect">
            <a:avLst/>
          </a:prstGeom>
          <a:noFill/>
        </p:spPr>
        <p:txBody>
          <a:bodyPr wrap="square" rtlCol="0">
            <a:spAutoFit/>
          </a:bodyPr>
          <a:lstStyle/>
          <a:p>
            <a:pPr algn="ctr"/>
            <a:r>
              <a:rPr lang="en-US" sz="9600" b="1">
                <a:solidFill>
                  <a:srgbClr val="0A2E6F"/>
                </a:solidFill>
                <a:latin typeface="Helvetica" pitchFamily="2" charset="0"/>
              </a:rPr>
              <a:t>?</a:t>
            </a:r>
            <a:endParaRPr lang="en-US" sz="96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0" y="1094265"/>
            <a:ext cx="3037398" cy="779834"/>
          </a:xfrm>
        </p:spPr>
        <p:txBody>
          <a:bodyPr/>
          <a:lstStyle/>
          <a:p>
            <a:r>
              <a:rPr lang="es-ES" sz="1800" dirty="0"/>
              <a:t>Respuesta</a:t>
            </a:r>
            <a:r>
              <a:rPr lang="es-ES" sz="1800" dirty="0">
                <a:solidFill>
                  <a:srgbClr val="CCEFFC"/>
                </a:solidFill>
              </a:rPr>
              <a:t>(Continúen)</a:t>
            </a:r>
            <a:br>
              <a:rPr lang="en-US" sz="1800" dirty="0">
                <a:solidFill>
                  <a:srgbClr val="0A2E6F"/>
                </a:solidFill>
              </a:rPr>
            </a:br>
            <a:r>
              <a:rPr lang="es-ES" sz="1800" b="0" dirty="0">
                <a:solidFill>
                  <a:srgbClr val="0A2E6F"/>
                </a:solidFill>
              </a:rPr>
              <a:t>¿Este yogur cumple con el límite de azúcares añadidos?</a:t>
            </a:r>
            <a:endParaRPr lang="en-US" sz="1800" b="0" dirty="0">
              <a:solidFill>
                <a:srgbClr val="0A2E6F"/>
              </a:solidFill>
            </a:endParaRPr>
          </a:p>
        </p:txBody>
      </p:sp>
      <p:sp>
        <p:nvSpPr>
          <p:cNvPr id="10" name="Rectangle 9"/>
          <p:cNvSpPr/>
          <p:nvPr/>
        </p:nvSpPr>
        <p:spPr>
          <a:xfrm>
            <a:off x="0" y="2663925"/>
            <a:ext cx="972142" cy="646331"/>
          </a:xfrm>
          <a:prstGeom prst="rect">
            <a:avLst/>
          </a:prstGeom>
        </p:spPr>
        <p:txBody>
          <a:bodyPr wrap="square">
            <a:spAutoFit/>
          </a:bodyPr>
          <a:lstStyle/>
          <a:p>
            <a:pPr>
              <a:buFont typeface="Wingdings" pitchFamily="2" charset="2"/>
              <a:buChar char="q"/>
            </a:pPr>
            <a:r>
              <a:rPr lang="en-US" b="1" dirty="0">
                <a:solidFill>
                  <a:schemeClr val="accent1">
                    <a:lumMod val="50000"/>
                  </a:schemeClr>
                </a:solidFill>
                <a:latin typeface="Helvetica" panose="020B0604020202020204" pitchFamily="34" charset="0"/>
                <a:cs typeface="Helvetica" panose="020B0604020202020204" pitchFamily="34" charset="0"/>
              </a:rPr>
              <a:t> S</a:t>
            </a:r>
            <a:r>
              <a:rPr lang="es-ES" b="1" dirty="0">
                <a:solidFill>
                  <a:schemeClr val="accent1">
                    <a:lumMod val="50000"/>
                  </a:schemeClr>
                </a:solidFill>
                <a:latin typeface="Helvetica" panose="020B0604020202020204" pitchFamily="34" charset="0"/>
                <a:cs typeface="Helvetica" panose="020B0604020202020204" pitchFamily="34" charset="0"/>
              </a:rPr>
              <a:t>í</a:t>
            </a:r>
          </a:p>
          <a:p>
            <a:pPr indent="-285750">
              <a:buFont typeface="Wingdings" pitchFamily="2" charset="2"/>
              <a:buChar char="q"/>
            </a:pPr>
            <a:r>
              <a:rPr lang="en-US" dirty="0">
                <a:solidFill>
                  <a:schemeClr val="accent1">
                    <a:lumMod val="50000"/>
                  </a:schemeClr>
                </a:solidFill>
                <a:latin typeface="Helvetica" panose="020B0604020202020204" pitchFamily="34" charset="0"/>
                <a:cs typeface="Helvetica" panose="020B0604020202020204" pitchFamily="34" charset="0"/>
              </a:rPr>
              <a:t>No</a:t>
            </a:r>
          </a:p>
        </p:txBody>
      </p:sp>
      <p:sp>
        <p:nvSpPr>
          <p:cNvPr id="15" name="Rectangle 14">
            <a:extLst>
              <a:ext uri="{FF2B5EF4-FFF2-40B4-BE49-F238E27FC236}">
                <a16:creationId xmlns:a16="http://schemas.microsoft.com/office/drawing/2014/main" id="{663F49E8-AFD4-134E-8FA4-696189EE3689}"/>
              </a:ext>
            </a:extLst>
          </p:cNvPr>
          <p:cNvSpPr/>
          <p:nvPr/>
        </p:nvSpPr>
        <p:spPr>
          <a:xfrm>
            <a:off x="16123" y="2558785"/>
            <a:ext cx="415498" cy="461665"/>
          </a:xfrm>
          <a:prstGeom prst="rect">
            <a:avLst/>
          </a:prstGeom>
        </p:spPr>
        <p:txBody>
          <a:bodyPr wrap="none">
            <a:spAutoFit/>
          </a:bodyPr>
          <a:lstStyle/>
          <a:p>
            <a:r>
              <a:rPr lang="en-US" sz="2400" b="1">
                <a:solidFill>
                  <a:srgbClr val="0A2E6F"/>
                </a:solidFill>
                <a:latin typeface="Helvetica" pitchFamily="2" charset="0"/>
              </a:rPr>
              <a:t>✓</a:t>
            </a:r>
          </a:p>
        </p:txBody>
      </p:sp>
      <p:sp>
        <p:nvSpPr>
          <p:cNvPr id="9" name="Rounded Rectangle 8" descr="Rectángulo blanco">
            <a:extLst>
              <a:ext uri="{FF2B5EF4-FFF2-40B4-BE49-F238E27FC236}">
                <a16:creationId xmlns:a16="http://schemas.microsoft.com/office/drawing/2014/main" id="{968D705F-62D3-A44D-9C72-28DEFD61E97B}"/>
              </a:ext>
              <a:ext uri="{C183D7F6-B498-43B3-948B-1728B52AA6E4}">
                <adec:decorative xmlns:adec="http://schemas.microsoft.com/office/drawing/2017/decorative" val="0"/>
              </a:ext>
            </a:extLst>
          </p:cNvPr>
          <p:cNvSpPr/>
          <p:nvPr/>
        </p:nvSpPr>
        <p:spPr>
          <a:xfrm>
            <a:off x="3323414" y="867358"/>
            <a:ext cx="5475812" cy="4126241"/>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14" name="Table 13" descr="tabla ">
            <a:extLst>
              <a:ext uri="{FF2B5EF4-FFF2-40B4-BE49-F238E27FC236}">
                <a16:creationId xmlns:a16="http://schemas.microsoft.com/office/drawing/2014/main" id="{7B2B8755-7FE6-AA43-AE25-DD8A89A7D1B6}"/>
              </a:ext>
            </a:extLst>
          </p:cNvPr>
          <p:cNvGraphicFramePr>
            <a:graphicFrameLocks noGrp="1"/>
          </p:cNvGraphicFramePr>
          <p:nvPr>
            <p:extLst>
              <p:ext uri="{D42A27DB-BD31-4B8C-83A1-F6EECF244321}">
                <p14:modId xmlns:p14="http://schemas.microsoft.com/office/powerpoint/2010/main" val="2502983361"/>
              </p:ext>
            </p:extLst>
          </p:nvPr>
        </p:nvGraphicFramePr>
        <p:xfrm>
          <a:off x="3445623" y="1075227"/>
          <a:ext cx="5162232" cy="3876290"/>
        </p:xfrm>
        <a:graphic>
          <a:graphicData uri="http://schemas.openxmlformats.org/drawingml/2006/table">
            <a:tbl>
              <a:tblPr firstRow="1" bandRow="1">
                <a:tableStyleId>{5C22544A-7EE6-4342-B048-85BDC9FD1C3A}</a:tableStyleId>
              </a:tblPr>
              <a:tblGrid>
                <a:gridCol w="1792212">
                  <a:extLst>
                    <a:ext uri="{9D8B030D-6E8A-4147-A177-3AD203B41FA5}">
                      <a16:colId xmlns:a16="http://schemas.microsoft.com/office/drawing/2014/main" val="3522522875"/>
                    </a:ext>
                  </a:extLst>
                </a:gridCol>
                <a:gridCol w="2034650">
                  <a:extLst>
                    <a:ext uri="{9D8B030D-6E8A-4147-A177-3AD203B41FA5}">
                      <a16:colId xmlns:a16="http://schemas.microsoft.com/office/drawing/2014/main" val="2707110864"/>
                    </a:ext>
                  </a:extLst>
                </a:gridCol>
                <a:gridCol w="1335370">
                  <a:extLst>
                    <a:ext uri="{9D8B030D-6E8A-4147-A177-3AD203B41FA5}">
                      <a16:colId xmlns:a16="http://schemas.microsoft.com/office/drawing/2014/main" val="2911645216"/>
                    </a:ext>
                  </a:extLst>
                </a:gridCol>
              </a:tblGrid>
              <a:tr h="557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err="1">
                          <a:solidFill>
                            <a:schemeClr val="tx1"/>
                          </a:solidFill>
                          <a:effectLst/>
                          <a:latin typeface="Times" pitchFamily="2" charset="0"/>
                          <a:ea typeface="+mn-ea"/>
                          <a:cs typeface="+mn-cs"/>
                        </a:rPr>
                        <a:t>Tamaño</a:t>
                      </a:r>
                      <a:r>
                        <a:rPr lang="es-ES" sz="1600" b="1" kern="1200">
                          <a:solidFill>
                            <a:schemeClr val="tx1"/>
                          </a:solidFill>
                          <a:effectLst/>
                          <a:latin typeface="Times" pitchFamily="2" charset="0"/>
                          <a:ea typeface="+mn-ea"/>
                          <a:cs typeface="+mn-cs"/>
                        </a:rPr>
                        <a:t> de </a:t>
                      </a:r>
                      <a:br>
                        <a:rPr lang="es-ES" sz="1600" b="1" kern="1200">
                          <a:solidFill>
                            <a:schemeClr val="tx1"/>
                          </a:solidFill>
                          <a:effectLst/>
                          <a:latin typeface="Times" pitchFamily="2" charset="0"/>
                          <a:ea typeface="+mn-ea"/>
                          <a:cs typeface="+mn-cs"/>
                        </a:rPr>
                      </a:br>
                      <a:r>
                        <a:rPr lang="es-ES" sz="1600" b="1" kern="1200">
                          <a:solidFill>
                            <a:schemeClr val="tx1"/>
                          </a:solidFill>
                          <a:effectLst/>
                          <a:latin typeface="Times" pitchFamily="2" charset="0"/>
                          <a:ea typeface="+mn-ea"/>
                          <a:cs typeface="+mn-cs"/>
                        </a:rPr>
                        <a:t>la </a:t>
                      </a:r>
                      <a:r>
                        <a:rPr lang="es-ES" sz="1600" b="1" kern="1200" err="1">
                          <a:solidFill>
                            <a:schemeClr val="tx1"/>
                          </a:solidFill>
                          <a:effectLst/>
                          <a:latin typeface="Times" pitchFamily="2" charset="0"/>
                          <a:ea typeface="+mn-ea"/>
                          <a:cs typeface="+mn-cs"/>
                        </a:rPr>
                        <a:t>porción</a:t>
                      </a:r>
                      <a:r>
                        <a:rPr lang="es-ES" sz="1600" b="1" kern="1200">
                          <a:solidFill>
                            <a:schemeClr val="tx1"/>
                          </a:solidFill>
                          <a:effectLst/>
                          <a:latin typeface="Times" pitchFamily="2" charset="0"/>
                          <a:ea typeface="+mn-ea"/>
                          <a:cs typeface="+mn-cs"/>
                        </a:rPr>
                        <a:t> </a:t>
                      </a:r>
                      <a:br>
                        <a:rPr lang="es-ES" sz="1600" b="1" kern="1200">
                          <a:solidFill>
                            <a:schemeClr val="tx1"/>
                          </a:solidFill>
                          <a:effectLst/>
                          <a:latin typeface="Times" pitchFamily="2" charset="0"/>
                          <a:ea typeface="+mn-ea"/>
                          <a:cs typeface="+mn-cs"/>
                        </a:rPr>
                      </a:br>
                      <a:r>
                        <a:rPr lang="es-ES" sz="1600" b="1" kern="1200">
                          <a:solidFill>
                            <a:schemeClr val="tx1"/>
                          </a:solidFill>
                          <a:effectLst/>
                          <a:latin typeface="Times" pitchFamily="2" charset="0"/>
                          <a:ea typeface="+mn-ea"/>
                          <a:cs typeface="+mn-cs"/>
                        </a:rPr>
                        <a:t>Onzas (oz) </a:t>
                      </a:r>
                      <a:r>
                        <a:rPr lang="en-US" sz="1600" b="1" i="0">
                          <a:solidFill>
                            <a:schemeClr val="tx1"/>
                          </a:solidFill>
                          <a:latin typeface="Times New Roman" panose="02020603050405020304" pitchFamily="18" charset="0"/>
                          <a:cs typeface="Times New Roman" panose="02020603050405020304" pitchFamily="18" charset="0"/>
                        </a:rPr>
                        <a:t> </a:t>
                      </a:r>
                    </a:p>
                  </a:txBody>
                  <a:tcPr marL="70742" marR="70742" marT="35371" marB="35371"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600" b="1" kern="1200" err="1">
                          <a:solidFill>
                            <a:schemeClr val="tx1"/>
                          </a:solidFill>
                          <a:effectLst/>
                          <a:latin typeface="Times" pitchFamily="2" charset="0"/>
                          <a:ea typeface="+mn-ea"/>
                          <a:cs typeface="+mn-cs"/>
                        </a:rPr>
                        <a:t>Tamaño</a:t>
                      </a:r>
                      <a:r>
                        <a:rPr lang="es-ES" sz="1600" b="1" kern="1200">
                          <a:solidFill>
                            <a:schemeClr val="tx1"/>
                          </a:solidFill>
                          <a:effectLst/>
                          <a:latin typeface="Times" pitchFamily="2" charset="0"/>
                          <a:ea typeface="+mn-ea"/>
                          <a:cs typeface="+mn-cs"/>
                        </a:rPr>
                        <a:t> de la </a:t>
                      </a:r>
                      <a:br>
                        <a:rPr lang="es-ES" sz="1600" b="1" kern="1200">
                          <a:solidFill>
                            <a:schemeClr val="tx1"/>
                          </a:solidFill>
                          <a:effectLst/>
                          <a:latin typeface="Times" pitchFamily="2" charset="0"/>
                          <a:ea typeface="+mn-ea"/>
                          <a:cs typeface="+mn-cs"/>
                        </a:rPr>
                      </a:br>
                      <a:r>
                        <a:rPr lang="es-ES" sz="1600" b="1" kern="1200" err="1">
                          <a:solidFill>
                            <a:schemeClr val="tx1"/>
                          </a:solidFill>
                          <a:effectLst/>
                          <a:latin typeface="Times" pitchFamily="2" charset="0"/>
                          <a:ea typeface="+mn-ea"/>
                          <a:cs typeface="+mn-cs"/>
                        </a:rPr>
                        <a:t>porción</a:t>
                      </a:r>
                      <a:r>
                        <a:rPr lang="es-ES" sz="1600" b="1" kern="1200">
                          <a:solidFill>
                            <a:schemeClr val="tx1"/>
                          </a:solidFill>
                          <a:effectLst/>
                          <a:latin typeface="Times" pitchFamily="2" charset="0"/>
                          <a:ea typeface="+mn-ea"/>
                          <a:cs typeface="+mn-cs"/>
                        </a:rPr>
                        <a:t> Gramos (g) </a:t>
                      </a:r>
                      <a:endParaRPr lang="es-ES" sz="1600" b="1">
                        <a:solidFill>
                          <a:schemeClr val="tx1"/>
                        </a:solidFill>
                        <a:latin typeface="Times" pitchFamily="2" charset="0"/>
                      </a:endParaRPr>
                    </a:p>
                    <a:p>
                      <a:pPr algn="ctr"/>
                      <a:r>
                        <a:rPr lang="en-US" sz="1400" b="0" i="0">
                          <a:solidFill>
                            <a:schemeClr val="tx1"/>
                          </a:solidFill>
                          <a:latin typeface="Times"/>
                          <a:cs typeface="Times New Roman"/>
                        </a:rPr>
                        <a:t>(</a:t>
                      </a:r>
                      <a:r>
                        <a:rPr lang="es-ES" sz="1400" b="0" i="0" err="1">
                          <a:solidFill>
                            <a:schemeClr val="tx1"/>
                          </a:solidFill>
                          <a:latin typeface="Times"/>
                          <a:cs typeface="Times New Roman"/>
                        </a:rPr>
                        <a:t>Úselo</a:t>
                      </a:r>
                      <a:r>
                        <a:rPr lang="es-ES" sz="1400" b="0" i="0">
                          <a:solidFill>
                            <a:schemeClr val="tx1"/>
                          </a:solidFill>
                          <a:latin typeface="Times"/>
                          <a:cs typeface="Times New Roman"/>
                        </a:rPr>
                        <a:t> cuando el </a:t>
                      </a:r>
                      <a:r>
                        <a:rPr lang="es-ES" sz="1400" b="0" i="0" err="1">
                          <a:solidFill>
                            <a:schemeClr val="tx1"/>
                          </a:solidFill>
                          <a:latin typeface="Times"/>
                          <a:cs typeface="Times New Roman"/>
                        </a:rPr>
                        <a:t>tamaño</a:t>
                      </a:r>
                      <a:r>
                        <a:rPr lang="es-ES" sz="1400" b="0" i="0">
                          <a:solidFill>
                            <a:schemeClr val="tx1"/>
                          </a:solidFill>
                          <a:latin typeface="Times"/>
                          <a:cs typeface="Times New Roman"/>
                        </a:rPr>
                        <a:t> de la </a:t>
                      </a:r>
                      <a:r>
                        <a:rPr lang="es-ES" sz="1400" b="0" i="0" err="1">
                          <a:solidFill>
                            <a:schemeClr val="tx1"/>
                          </a:solidFill>
                          <a:latin typeface="Times"/>
                          <a:cs typeface="Times New Roman"/>
                        </a:rPr>
                        <a:t>porción</a:t>
                      </a:r>
                      <a:r>
                        <a:rPr lang="es-ES" sz="1400" b="0" i="0">
                          <a:solidFill>
                            <a:schemeClr val="tx1"/>
                          </a:solidFill>
                          <a:latin typeface="Times"/>
                          <a:cs typeface="Times New Roman"/>
                        </a:rPr>
                        <a:t> no esté en onzas</a:t>
                      </a:r>
                      <a:r>
                        <a:rPr lang="en-US" sz="1400" b="0" i="0">
                          <a:solidFill>
                            <a:schemeClr val="tx1"/>
                          </a:solidFill>
                          <a:latin typeface="Times"/>
                          <a:cs typeface="Times New Roman"/>
                        </a:rPr>
                        <a:t>)</a:t>
                      </a:r>
                      <a:endParaRPr lang="en-US" sz="1400" b="1" i="0">
                        <a:solidFill>
                          <a:schemeClr val="tx1"/>
                        </a:solidFill>
                        <a:latin typeface="Times"/>
                        <a:cs typeface="Times New Roman"/>
                      </a:endParaRPr>
                    </a:p>
                  </a:txBody>
                  <a:tcPr marL="14148" marR="14148" marT="14148" marB="14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600" b="1" kern="1200" err="1">
                          <a:solidFill>
                            <a:schemeClr val="tx1"/>
                          </a:solidFill>
                          <a:effectLst/>
                          <a:latin typeface="Times New Roman" panose="02020603050405020304" pitchFamily="18" charset="0"/>
                          <a:ea typeface="+mn-ea"/>
                          <a:cs typeface="Times New Roman" panose="02020603050405020304" pitchFamily="18" charset="0"/>
                        </a:rPr>
                        <a:t>Azúcares</a:t>
                      </a:r>
                      <a:r>
                        <a:rPr lang="en-US" sz="1600" b="1" kern="1200">
                          <a:solidFill>
                            <a:schemeClr val="tx1"/>
                          </a:solidFill>
                          <a:effectLst/>
                          <a:latin typeface="Times New Roman" panose="02020603050405020304" pitchFamily="18" charset="0"/>
                          <a:ea typeface="+mn-ea"/>
                          <a:cs typeface="Times New Roman" panose="02020603050405020304" pitchFamily="18" charset="0"/>
                        </a:rPr>
                        <a:t> </a:t>
                      </a:r>
                      <a:r>
                        <a:rPr lang="en-US" sz="1600" b="1" kern="1200" err="1">
                          <a:solidFill>
                            <a:schemeClr val="tx1"/>
                          </a:solidFill>
                          <a:effectLst/>
                          <a:latin typeface="Times New Roman" panose="02020603050405020304" pitchFamily="18" charset="0"/>
                          <a:ea typeface="+mn-ea"/>
                          <a:cs typeface="Times New Roman" panose="02020603050405020304" pitchFamily="18" charset="0"/>
                        </a:rPr>
                        <a:t>Añadidos</a:t>
                      </a:r>
                      <a:r>
                        <a:rPr lang="en-US" sz="1600" b="1" kern="1200">
                          <a:solidFill>
                            <a:schemeClr val="tx1"/>
                          </a:solidFill>
                          <a:effectLst/>
                          <a:latin typeface="Times New Roman" panose="02020603050405020304" pitchFamily="18" charset="0"/>
                          <a:ea typeface="+mn-ea"/>
                          <a:cs typeface="Times New Roman" panose="02020603050405020304" pitchFamily="18" charset="0"/>
                        </a:rPr>
                        <a:t> </a:t>
                      </a:r>
                    </a:p>
                    <a:p>
                      <a:pPr algn="ctr"/>
                      <a:r>
                        <a:rPr lang="en-US" sz="1600" b="1" kern="1200" err="1">
                          <a:solidFill>
                            <a:schemeClr val="tx1"/>
                          </a:solidFill>
                          <a:effectLst/>
                          <a:latin typeface="Times New Roman" panose="02020603050405020304" pitchFamily="18" charset="0"/>
                          <a:ea typeface="+mn-ea"/>
                          <a:cs typeface="Times New Roman" panose="02020603050405020304" pitchFamily="18" charset="0"/>
                        </a:rPr>
                        <a:t>Gramos</a:t>
                      </a:r>
                      <a:r>
                        <a:rPr lang="en-US" sz="1600" b="1" kern="1200">
                          <a:solidFill>
                            <a:schemeClr val="tx1"/>
                          </a:solidFill>
                          <a:effectLst/>
                          <a:latin typeface="Times New Roman" panose="02020603050405020304" pitchFamily="18" charset="0"/>
                          <a:ea typeface="+mn-ea"/>
                          <a:cs typeface="Times New Roman" panose="02020603050405020304" pitchFamily="18" charset="0"/>
                        </a:rPr>
                        <a:t> (g) </a:t>
                      </a:r>
                      <a:endParaRPr lang="en-US" sz="1600">
                        <a:solidFill>
                          <a:schemeClr val="tx1"/>
                        </a:solidFill>
                        <a:latin typeface="Times New Roman" panose="02020603050405020304" pitchFamily="18" charset="0"/>
                        <a:cs typeface="Times New Roman" panose="02020603050405020304" pitchFamily="18" charset="0"/>
                      </a:endParaRPr>
                    </a:p>
                  </a:txBody>
                  <a:tcPr marL="14148" marR="14148" marT="14148" marB="14148"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434682">
                <a:tc>
                  <a:txBody>
                    <a:bodyPr/>
                    <a:lstStyle/>
                    <a:p>
                      <a:pPr algn="ctr"/>
                      <a:r>
                        <a:rPr lang="es-ES" sz="1600" kern="1200">
                          <a:solidFill>
                            <a:schemeClr val="dk1"/>
                          </a:solidFill>
                          <a:effectLst/>
                          <a:latin typeface="Times New Roman"/>
                          <a:ea typeface="+mn-ea"/>
                          <a:cs typeface="Times New Roman"/>
                        </a:rPr>
                        <a:t>Si el </a:t>
                      </a:r>
                      <a:r>
                        <a:rPr lang="es-ES" sz="1600" kern="1200" err="1">
                          <a:solidFill>
                            <a:schemeClr val="dk1"/>
                          </a:solidFill>
                          <a:effectLst/>
                          <a:latin typeface="Times New Roman"/>
                          <a:ea typeface="+mn-ea"/>
                          <a:cs typeface="Times New Roman"/>
                        </a:rPr>
                        <a:t>tamaño</a:t>
                      </a:r>
                      <a:r>
                        <a:rPr lang="es-ES" sz="1600" kern="1200">
                          <a:solidFill>
                            <a:schemeClr val="dk1"/>
                          </a:solidFill>
                          <a:effectLst/>
                          <a:latin typeface="Times New Roman"/>
                          <a:ea typeface="+mn-ea"/>
                          <a:cs typeface="Times New Roman"/>
                        </a:rPr>
                        <a:t> de la </a:t>
                      </a:r>
                      <a:r>
                        <a:rPr lang="es-ES" sz="1600" kern="1200" err="1">
                          <a:solidFill>
                            <a:schemeClr val="dk1"/>
                          </a:solidFill>
                          <a:effectLst/>
                          <a:latin typeface="Times New Roman"/>
                          <a:ea typeface="+mn-ea"/>
                          <a:cs typeface="Times New Roman"/>
                        </a:rPr>
                        <a:t>porción</a:t>
                      </a:r>
                      <a:r>
                        <a:rPr lang="es-ES" sz="1600" kern="1200">
                          <a:solidFill>
                            <a:schemeClr val="dk1"/>
                          </a:solidFill>
                          <a:effectLst/>
                          <a:latin typeface="Times New Roman"/>
                          <a:ea typeface="+mn-ea"/>
                          <a:cs typeface="Times New Roman"/>
                        </a:rPr>
                        <a:t> es: </a:t>
                      </a:r>
                      <a:endParaRPr lang="es-ES" sz="1600">
                        <a:latin typeface="Times New Roman"/>
                        <a:cs typeface="Times New Roman"/>
                      </a:endParaRPr>
                    </a:p>
                  </a:txBody>
                  <a:tcPr marL="97852" marR="97852" marT="48926" marB="48926"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600" kern="1200">
                          <a:solidFill>
                            <a:schemeClr val="dk1"/>
                          </a:solidFill>
                          <a:effectLst/>
                          <a:latin typeface="Times New Roman"/>
                          <a:ea typeface="+mn-ea"/>
                          <a:cs typeface="Times New Roman"/>
                        </a:rPr>
                        <a:t>Si el </a:t>
                      </a:r>
                      <a:r>
                        <a:rPr lang="es-ES" sz="1600" kern="1200" err="1">
                          <a:solidFill>
                            <a:schemeClr val="dk1"/>
                          </a:solidFill>
                          <a:effectLst/>
                          <a:latin typeface="Times New Roman"/>
                          <a:ea typeface="+mn-ea"/>
                          <a:cs typeface="Times New Roman"/>
                        </a:rPr>
                        <a:t>tamaño</a:t>
                      </a:r>
                      <a:r>
                        <a:rPr lang="es-ES" sz="1600" kern="1200">
                          <a:solidFill>
                            <a:schemeClr val="dk1"/>
                          </a:solidFill>
                          <a:effectLst/>
                          <a:latin typeface="Times New Roman"/>
                          <a:ea typeface="+mn-ea"/>
                          <a:cs typeface="Times New Roman"/>
                        </a:rPr>
                        <a:t> de la </a:t>
                      </a:r>
                      <a:r>
                        <a:rPr lang="es-ES" sz="1600" kern="1200" err="1">
                          <a:solidFill>
                            <a:schemeClr val="dk1"/>
                          </a:solidFill>
                          <a:effectLst/>
                          <a:latin typeface="Times New Roman"/>
                          <a:ea typeface="+mn-ea"/>
                          <a:cs typeface="Times New Roman"/>
                        </a:rPr>
                        <a:t>porción</a:t>
                      </a:r>
                      <a:r>
                        <a:rPr lang="es-ES" sz="1600" kern="1200">
                          <a:solidFill>
                            <a:schemeClr val="dk1"/>
                          </a:solidFill>
                          <a:effectLst/>
                          <a:latin typeface="Times New Roman"/>
                          <a:ea typeface="+mn-ea"/>
                          <a:cs typeface="Times New Roman"/>
                        </a:rPr>
                        <a:t> es: </a:t>
                      </a:r>
                      <a:endParaRPr lang="en-US">
                        <a:latin typeface="Times New Roman"/>
                        <a:cs typeface="Times New Roman"/>
                      </a:endParaRPr>
                    </a:p>
                  </a:txBody>
                  <a:tcPr marL="97852" marR="97852" marT="48926" marB="48926"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600" kern="1200">
                          <a:solidFill>
                            <a:schemeClr val="dk1"/>
                          </a:solidFill>
                          <a:effectLst/>
                          <a:latin typeface="Times New Roman" panose="02020603050405020304" pitchFamily="18" charset="0"/>
                          <a:ea typeface="+mn-ea"/>
                          <a:cs typeface="Times New Roman" panose="02020603050405020304" pitchFamily="18" charset="0"/>
                        </a:rPr>
                        <a:t>Los </a:t>
                      </a:r>
                      <a:r>
                        <a:rPr lang="es-ES" sz="16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6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600">
                        <a:latin typeface="Times New Roman" panose="02020603050405020304" pitchFamily="18" charset="0"/>
                        <a:cs typeface="Times New Roman" panose="02020603050405020304" pitchFamily="18" charset="0"/>
                      </a:endParaRPr>
                    </a:p>
                    <a:p>
                      <a:pPr algn="ctr"/>
                      <a:r>
                        <a:rPr lang="es-ES" sz="1600" kern="1200">
                          <a:solidFill>
                            <a:schemeClr val="dk1"/>
                          </a:solidFill>
                          <a:effectLst/>
                          <a:latin typeface="Times New Roman" panose="02020603050405020304" pitchFamily="18" charset="0"/>
                          <a:ea typeface="+mn-ea"/>
                          <a:cs typeface="Times New Roman" panose="02020603050405020304" pitchFamily="18" charset="0"/>
                        </a:rPr>
                        <a:t>no deben ser </a:t>
                      </a:r>
                      <a:r>
                        <a:rPr lang="es-ES" sz="16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600" kern="1200">
                          <a:solidFill>
                            <a:schemeClr val="dk1"/>
                          </a:solidFill>
                          <a:effectLst/>
                          <a:latin typeface="Times New Roman" panose="02020603050405020304" pitchFamily="18" charset="0"/>
                          <a:ea typeface="+mn-ea"/>
                          <a:cs typeface="Times New Roman" panose="02020603050405020304" pitchFamily="18" charset="0"/>
                        </a:rPr>
                        <a:t> de: </a:t>
                      </a:r>
                      <a:endParaRPr lang="es-ES" sz="1600">
                        <a:latin typeface="Times New Roman" panose="02020603050405020304" pitchFamily="18" charset="0"/>
                        <a:cs typeface="Times New Roman" panose="02020603050405020304" pitchFamily="18" charset="0"/>
                      </a:endParaRPr>
                    </a:p>
                  </a:txBody>
                  <a:tcPr marL="70742" marR="70742" marT="35371" marB="35371"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292591">
                <a:tc>
                  <a:txBody>
                    <a:bodyPr/>
                    <a:lstStyle/>
                    <a:p>
                      <a:pPr algn="ctr"/>
                      <a:r>
                        <a:rPr lang="en-US" sz="1600" b="0" i="0">
                          <a:latin typeface="Times New Roman"/>
                          <a:cs typeface="Times New Roman"/>
                        </a:rPr>
                        <a:t>2.25 oz</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600" b="0" i="0">
                          <a:latin typeface="Times New Roman"/>
                          <a:cs typeface="Times New Roman"/>
                        </a:rPr>
                        <a:t>64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600" b="0" i="0">
                          <a:latin typeface="Times New Roman" panose="02020603050405020304" pitchFamily="18" charset="0"/>
                          <a:cs typeface="Times New Roman" panose="02020603050405020304" pitchFamily="18" charset="0"/>
                        </a:rPr>
                        <a:t>4 </a:t>
                      </a:r>
                      <a:r>
                        <a:rPr lang="en-US" sz="16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600" b="0" i="0">
                        <a:latin typeface="Times New Roman" panose="02020603050405020304" pitchFamily="18" charset="0"/>
                        <a:cs typeface="Times New Roman" panose="02020603050405020304" pitchFamily="18" charset="0"/>
                      </a:endParaRP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3.5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99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4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113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5.3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150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6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170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8 </a:t>
                      </a:r>
                      <a:r>
                        <a:rPr lang="en-US" sz="1600" b="0" i="0">
                          <a:latin typeface="Times New Roman"/>
                          <a:cs typeface="Times New Roman"/>
                        </a:rPr>
                        <a:t>oz</a:t>
                      </a:r>
                      <a:r>
                        <a:rPr lang="en-US" sz="1600" b="0" i="0" kern="1200">
                          <a:solidFill>
                            <a:schemeClr val="dk1"/>
                          </a:solidFill>
                          <a:effectLst/>
                          <a:latin typeface="Times New Roman"/>
                          <a:ea typeface="+mn-ea"/>
                          <a:cs typeface="Times New Roman"/>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a:ea typeface="+mn-ea"/>
                          <a:cs typeface="Times New Roman"/>
                        </a:rPr>
                        <a:t>227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3" name="TextBox 2">
            <a:extLst>
              <a:ext uri="{FF2B5EF4-FFF2-40B4-BE49-F238E27FC236}">
                <a16:creationId xmlns:a16="http://schemas.microsoft.com/office/drawing/2014/main" id="{D5FD5FCF-2077-2142-9AE4-2915752FF193}"/>
              </a:ext>
            </a:extLst>
          </p:cNvPr>
          <p:cNvSpPr txBox="1"/>
          <p:nvPr/>
        </p:nvSpPr>
        <p:spPr>
          <a:xfrm>
            <a:off x="3294993" y="299545"/>
            <a:ext cx="2151551" cy="138499"/>
          </a:xfrm>
          <a:prstGeom prst="rect">
            <a:avLst/>
          </a:prstGeom>
          <a:noFill/>
        </p:spPr>
        <p:txBody>
          <a:bodyPr wrap="none" rtlCol="0">
            <a:spAutoFit/>
          </a:bodyPr>
          <a:lstStyle/>
          <a:p>
            <a:r>
              <a:rPr lang="es-ES" sz="300">
                <a:solidFill>
                  <a:schemeClr val="bg1"/>
                </a:solidFill>
              </a:rPr>
              <a:t>¡Buen trabajo a todos! La respuesta es Sí, este yogurt es acreditable / cumple con el límite de azúcar para yogures en el CACFP.</a:t>
            </a:r>
          </a:p>
        </p:txBody>
      </p:sp>
      <p:pic>
        <p:nvPicPr>
          <p:cNvPr id="5" name="Picture 4" descr="Etiqueta nutricional que contiene resaltada la línea de tamaño de porción con 6 oz (170g) y la la línea de azúcares añadidos con 10g.">
            <a:extLst>
              <a:ext uri="{FF2B5EF4-FFF2-40B4-BE49-F238E27FC236}">
                <a16:creationId xmlns:a16="http://schemas.microsoft.com/office/drawing/2014/main" id="{23B5959D-8CC0-4744-24C6-9D08592BC0A2}"/>
              </a:ext>
            </a:extLst>
          </p:cNvPr>
          <p:cNvPicPr>
            <a:picLocks noChangeAspect="1"/>
          </p:cNvPicPr>
          <p:nvPr/>
        </p:nvPicPr>
        <p:blipFill>
          <a:blip r:embed="rId3"/>
          <a:stretch>
            <a:fillRect/>
          </a:stretch>
        </p:blipFill>
        <p:spPr>
          <a:xfrm>
            <a:off x="749604" y="2663925"/>
            <a:ext cx="2833325" cy="2479575"/>
          </a:xfrm>
          <a:prstGeom prst="rect">
            <a:avLst/>
          </a:prstGeom>
        </p:spPr>
      </p:pic>
    </p:spTree>
    <p:extLst>
      <p:ext uri="{BB962C8B-B14F-4D97-AF65-F5344CB8AC3E}">
        <p14:creationId xmlns:p14="http://schemas.microsoft.com/office/powerpoint/2010/main" val="4280881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a:xfrm>
            <a:off x="-1" y="-268890"/>
            <a:ext cx="9013371" cy="1213301"/>
          </a:xfrm>
        </p:spPr>
        <p:txBody>
          <a:bodyPr/>
          <a:lstStyle/>
          <a:p>
            <a:r>
              <a:rPr lang="es-ES">
                <a:solidFill>
                  <a:srgbClr val="0A2E6F"/>
                </a:solidFill>
              </a:rPr>
              <a:t>Elija yogur con bajo contenido de azúcares añadidos </a:t>
            </a:r>
            <a:r>
              <a:rPr lang="es-ES" sz="1000">
                <a:solidFill>
                  <a:srgbClr val="CCEFFC"/>
                </a:solidFill>
              </a:rPr>
              <a:t>(Continúen)</a:t>
            </a:r>
          </a:p>
        </p:txBody>
      </p:sp>
      <p:sp>
        <p:nvSpPr>
          <p:cNvPr id="17" name="Rounded Rectangle 16" descr="Rectángulo blanco">
            <a:extLst>
              <a:ext uri="{FF2B5EF4-FFF2-40B4-BE49-F238E27FC236}">
                <a16:creationId xmlns:a16="http://schemas.microsoft.com/office/drawing/2014/main" id="{896C67FF-7464-6740-91D2-E44554DFB68F}"/>
              </a:ext>
              <a:ext uri="{C183D7F6-B498-43B3-948B-1728B52AA6E4}">
                <adec:decorative xmlns:adec="http://schemas.microsoft.com/office/drawing/2017/decorative" val="0"/>
              </a:ext>
            </a:extLst>
          </p:cNvPr>
          <p:cNvSpPr/>
          <p:nvPr/>
        </p:nvSpPr>
        <p:spPr>
          <a:xfrm>
            <a:off x="3514332" y="1017259"/>
            <a:ext cx="4496579" cy="2352474"/>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9" name="Table 8" descr="tabla ">
            <a:extLst>
              <a:ext uri="{FF2B5EF4-FFF2-40B4-BE49-F238E27FC236}">
                <a16:creationId xmlns:a16="http://schemas.microsoft.com/office/drawing/2014/main" id="{6CF3ED20-096F-6142-B5F9-4A749A81FB7C}"/>
              </a:ext>
            </a:extLst>
          </p:cNvPr>
          <p:cNvGraphicFramePr>
            <a:graphicFrameLocks noGrp="1"/>
          </p:cNvGraphicFramePr>
          <p:nvPr>
            <p:extLst>
              <p:ext uri="{D42A27DB-BD31-4B8C-83A1-F6EECF244321}">
                <p14:modId xmlns:p14="http://schemas.microsoft.com/office/powerpoint/2010/main" val="1606600468"/>
              </p:ext>
            </p:extLst>
          </p:nvPr>
        </p:nvGraphicFramePr>
        <p:xfrm>
          <a:off x="3592542" y="1100367"/>
          <a:ext cx="4374793" cy="2198524"/>
        </p:xfrm>
        <a:graphic>
          <a:graphicData uri="http://schemas.openxmlformats.org/drawingml/2006/table">
            <a:tbl>
              <a:tblPr firstRow="1" bandRow="1">
                <a:tableStyleId>{5C22544A-7EE6-4342-B048-85BDC9FD1C3A}</a:tableStyleId>
              </a:tblPr>
              <a:tblGrid>
                <a:gridCol w="1557757">
                  <a:extLst>
                    <a:ext uri="{9D8B030D-6E8A-4147-A177-3AD203B41FA5}">
                      <a16:colId xmlns:a16="http://schemas.microsoft.com/office/drawing/2014/main" val="3522522875"/>
                    </a:ext>
                  </a:extLst>
                </a:gridCol>
                <a:gridCol w="1378181">
                  <a:extLst>
                    <a:ext uri="{9D8B030D-6E8A-4147-A177-3AD203B41FA5}">
                      <a16:colId xmlns:a16="http://schemas.microsoft.com/office/drawing/2014/main" val="2707110864"/>
                    </a:ext>
                  </a:extLst>
                </a:gridCol>
                <a:gridCol w="1438855">
                  <a:extLst>
                    <a:ext uri="{9D8B030D-6E8A-4147-A177-3AD203B41FA5}">
                      <a16:colId xmlns:a16="http://schemas.microsoft.com/office/drawing/2014/main" val="2911645216"/>
                    </a:ext>
                  </a:extLst>
                </a:gridCol>
              </a:tblGrid>
              <a:tr h="670406">
                <a:tc>
                  <a:txBody>
                    <a:bodyPr/>
                    <a:lstStyle/>
                    <a:p>
                      <a:pPr algn="ctr"/>
                      <a:r>
                        <a:rPr lang="es-ES" sz="1200" b="1" kern="1200" err="1">
                          <a:solidFill>
                            <a:schemeClr val="dk1"/>
                          </a:solidFill>
                          <a:effectLst/>
                          <a:latin typeface="Times" pitchFamily="2" charset="0"/>
                          <a:ea typeface="+mn-ea"/>
                          <a:cs typeface="+mn-cs"/>
                        </a:rPr>
                        <a:t>Tamaño</a:t>
                      </a:r>
                      <a:r>
                        <a:rPr lang="es-ES" sz="1200" b="1" kern="1200">
                          <a:solidFill>
                            <a:schemeClr val="dk1"/>
                          </a:solidFill>
                          <a:effectLst/>
                          <a:latin typeface="Times" pitchFamily="2" charset="0"/>
                          <a:ea typeface="+mn-ea"/>
                          <a:cs typeface="+mn-cs"/>
                        </a:rPr>
                        <a:t> de la </a:t>
                      </a:r>
                      <a:r>
                        <a:rPr lang="es-ES" sz="1200" b="1" kern="1200" err="1">
                          <a:solidFill>
                            <a:schemeClr val="dk1"/>
                          </a:solidFill>
                          <a:effectLst/>
                          <a:latin typeface="Times" pitchFamily="2" charset="0"/>
                          <a:ea typeface="+mn-ea"/>
                          <a:cs typeface="+mn-cs"/>
                        </a:rPr>
                        <a:t>porción</a:t>
                      </a:r>
                      <a:r>
                        <a:rPr lang="es-ES" sz="1200" b="1" kern="1200">
                          <a:solidFill>
                            <a:schemeClr val="dk1"/>
                          </a:solidFill>
                          <a:effectLst/>
                          <a:latin typeface="Times" pitchFamily="2" charset="0"/>
                          <a:ea typeface="+mn-ea"/>
                          <a:cs typeface="+mn-cs"/>
                        </a:rPr>
                        <a:t> Onzas (oz) </a:t>
                      </a:r>
                      <a:r>
                        <a:rPr lang="en-US" sz="1200" b="1" i="0">
                          <a:solidFill>
                            <a:schemeClr val="tx1"/>
                          </a:solidFill>
                          <a:latin typeface="Times New Roman" panose="02020603050405020304" pitchFamily="18" charset="0"/>
                          <a:cs typeface="Times New Roman" panose="02020603050405020304" pitchFamily="18" charset="0"/>
                        </a:rPr>
                        <a:t> </a:t>
                      </a:r>
                    </a:p>
                  </a:txBody>
                  <a:tcPr marL="13929" marR="13929" marT="13929" marB="13929" anchor="ctr">
                    <a:lnL w="12700" cmpd="sng">
                      <a:noFill/>
                    </a:lnL>
                    <a:lnR w="9525"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200" b="1" kern="1200" err="1">
                          <a:solidFill>
                            <a:schemeClr val="dk1"/>
                          </a:solidFill>
                          <a:effectLst/>
                          <a:latin typeface="Times" pitchFamily="2" charset="0"/>
                          <a:ea typeface="+mn-ea"/>
                          <a:cs typeface="+mn-cs"/>
                        </a:rPr>
                        <a:t>Tamaño</a:t>
                      </a:r>
                      <a:r>
                        <a:rPr lang="es-ES" sz="1200" b="1" kern="1200">
                          <a:solidFill>
                            <a:schemeClr val="dk1"/>
                          </a:solidFill>
                          <a:effectLst/>
                          <a:latin typeface="Times" pitchFamily="2" charset="0"/>
                          <a:ea typeface="+mn-ea"/>
                          <a:cs typeface="+mn-cs"/>
                        </a:rPr>
                        <a:t> de la </a:t>
                      </a:r>
                      <a:r>
                        <a:rPr lang="es-ES" sz="1200" b="1" kern="1200" err="1">
                          <a:solidFill>
                            <a:schemeClr val="dk1"/>
                          </a:solidFill>
                          <a:effectLst/>
                          <a:latin typeface="Times" pitchFamily="2" charset="0"/>
                          <a:ea typeface="+mn-ea"/>
                          <a:cs typeface="+mn-cs"/>
                        </a:rPr>
                        <a:t>porción</a:t>
                      </a:r>
                      <a:r>
                        <a:rPr lang="es-ES" sz="1200" b="1" kern="1200">
                          <a:solidFill>
                            <a:schemeClr val="dk1"/>
                          </a:solidFill>
                          <a:effectLst/>
                          <a:latin typeface="Times" pitchFamily="2" charset="0"/>
                          <a:ea typeface="+mn-ea"/>
                          <a:cs typeface="+mn-cs"/>
                        </a:rPr>
                        <a:t> Gramos (g) </a:t>
                      </a:r>
                      <a:endParaRPr lang="es-ES" sz="1200">
                        <a:latin typeface="Times" pitchFamily="2" charset="0"/>
                      </a:endParaRPr>
                    </a:p>
                    <a:p>
                      <a:pPr algn="ctr"/>
                      <a:r>
                        <a:rPr lang="es-ES" sz="900" b="0" kern="1200">
                          <a:solidFill>
                            <a:schemeClr val="tx1"/>
                          </a:solidFill>
                          <a:effectLst/>
                          <a:latin typeface="Times" pitchFamily="2" charset="0"/>
                          <a:ea typeface="+mn-ea"/>
                          <a:cs typeface="+mn-cs"/>
                        </a:rPr>
                        <a:t>(</a:t>
                      </a:r>
                      <a:r>
                        <a:rPr lang="es-ES" sz="900" b="0" kern="1200" err="1">
                          <a:solidFill>
                            <a:schemeClr val="tx1"/>
                          </a:solidFill>
                          <a:effectLst/>
                          <a:latin typeface="Times" pitchFamily="2" charset="0"/>
                          <a:ea typeface="+mn-ea"/>
                          <a:cs typeface="+mn-cs"/>
                        </a:rPr>
                        <a:t>Úselo</a:t>
                      </a:r>
                      <a:r>
                        <a:rPr lang="es-ES" sz="900" b="0" kern="1200">
                          <a:solidFill>
                            <a:schemeClr val="tx1"/>
                          </a:solidFill>
                          <a:effectLst/>
                          <a:latin typeface="Times" pitchFamily="2" charset="0"/>
                          <a:ea typeface="+mn-ea"/>
                          <a:cs typeface="+mn-cs"/>
                        </a:rPr>
                        <a:t> cuando el </a:t>
                      </a:r>
                      <a:r>
                        <a:rPr lang="es-ES" sz="900" b="0" kern="1200" err="1">
                          <a:solidFill>
                            <a:schemeClr val="tx1"/>
                          </a:solidFill>
                          <a:effectLst/>
                          <a:latin typeface="Times" pitchFamily="2" charset="0"/>
                          <a:ea typeface="+mn-ea"/>
                          <a:cs typeface="+mn-cs"/>
                        </a:rPr>
                        <a:t>tamaño</a:t>
                      </a:r>
                      <a:r>
                        <a:rPr lang="es-ES" sz="900" b="0" kern="1200">
                          <a:solidFill>
                            <a:schemeClr val="tx1"/>
                          </a:solidFill>
                          <a:effectLst/>
                          <a:latin typeface="Times" pitchFamily="2" charset="0"/>
                          <a:ea typeface="+mn-ea"/>
                          <a:cs typeface="+mn-cs"/>
                        </a:rPr>
                        <a:t> de la </a:t>
                      </a:r>
                      <a:r>
                        <a:rPr lang="es-ES" sz="900" b="0" kern="1200" err="1">
                          <a:solidFill>
                            <a:schemeClr val="tx1"/>
                          </a:solidFill>
                          <a:effectLst/>
                          <a:latin typeface="Times" pitchFamily="2" charset="0"/>
                          <a:ea typeface="+mn-ea"/>
                          <a:cs typeface="+mn-cs"/>
                        </a:rPr>
                        <a:t>porción</a:t>
                      </a:r>
                      <a:r>
                        <a:rPr lang="es-ES" sz="900" b="0" kern="1200">
                          <a:solidFill>
                            <a:schemeClr val="tx1"/>
                          </a:solidFill>
                          <a:effectLst/>
                          <a:latin typeface="Times" pitchFamily="2" charset="0"/>
                          <a:ea typeface="+mn-ea"/>
                          <a:cs typeface="+mn-cs"/>
                        </a:rPr>
                        <a:t> no esté en onzas) </a:t>
                      </a:r>
                      <a:endParaRPr lang="es-ES" sz="900" b="0">
                        <a:solidFill>
                          <a:schemeClr val="tx1"/>
                        </a:solidFill>
                        <a:latin typeface="Times" pitchFamily="2" charset="0"/>
                      </a:endParaRPr>
                    </a:p>
                  </a:txBody>
                  <a:tcPr marL="13929" marR="13929" marT="13929" marB="13929"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kern="1200" err="1">
                          <a:solidFill>
                            <a:schemeClr val="tx1"/>
                          </a:solidFill>
                          <a:effectLst/>
                          <a:latin typeface="Times New Roman" panose="02020603050405020304" pitchFamily="18" charset="0"/>
                          <a:ea typeface="+mn-ea"/>
                          <a:cs typeface="Times New Roman" panose="02020603050405020304" pitchFamily="18" charset="0"/>
                        </a:rPr>
                        <a:t>Azúcares</a:t>
                      </a:r>
                      <a:r>
                        <a:rPr lang="en-US" sz="1200" b="1" i="0" kern="1200">
                          <a:solidFill>
                            <a:schemeClr val="tx1"/>
                          </a:solidFill>
                          <a:effectLst/>
                          <a:latin typeface="Times New Roman" panose="02020603050405020304" pitchFamily="18" charset="0"/>
                          <a:ea typeface="+mn-ea"/>
                          <a:cs typeface="Times New Roman" panose="02020603050405020304" pitchFamily="18" charset="0"/>
                        </a:rPr>
                        <a:t> </a:t>
                      </a:r>
                      <a:r>
                        <a:rPr lang="en-US" sz="1200" b="1" i="0" kern="1200" err="1">
                          <a:solidFill>
                            <a:schemeClr val="tx1"/>
                          </a:solidFill>
                          <a:effectLst/>
                          <a:latin typeface="Times New Roman" panose="02020603050405020304" pitchFamily="18" charset="0"/>
                          <a:ea typeface="+mn-ea"/>
                          <a:cs typeface="Times New Roman" panose="02020603050405020304" pitchFamily="18" charset="0"/>
                        </a:rPr>
                        <a:t>añadidos</a:t>
                      </a:r>
                      <a:r>
                        <a:rPr lang="en-US" sz="1200" b="1" i="0" kern="120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kern="1200" err="1">
                          <a:solidFill>
                            <a:schemeClr val="tx1"/>
                          </a:solidFill>
                          <a:effectLst/>
                          <a:latin typeface="Times New Roman" panose="02020603050405020304" pitchFamily="18" charset="0"/>
                          <a:ea typeface="+mn-ea"/>
                          <a:cs typeface="Times New Roman" panose="02020603050405020304" pitchFamily="18" charset="0"/>
                        </a:rPr>
                        <a:t>gramos</a:t>
                      </a:r>
                      <a:r>
                        <a:rPr lang="en-US" sz="1200" b="1" i="0" kern="1200">
                          <a:solidFill>
                            <a:schemeClr val="tx1"/>
                          </a:solidFill>
                          <a:effectLst/>
                          <a:latin typeface="Times New Roman" panose="02020603050405020304" pitchFamily="18" charset="0"/>
                          <a:ea typeface="+mn-ea"/>
                          <a:cs typeface="Times New Roman" panose="02020603050405020304" pitchFamily="18" charset="0"/>
                        </a:rPr>
                        <a:t> (g)</a:t>
                      </a:r>
                      <a:endParaRPr lang="en-US" sz="1300" b="1" i="0" kern="1200">
                        <a:solidFill>
                          <a:schemeClr val="tx1"/>
                        </a:solidFill>
                        <a:effectLst/>
                        <a:latin typeface="Times New Roman" panose="02020603050405020304" pitchFamily="18" charset="0"/>
                        <a:ea typeface="+mn-ea"/>
                        <a:cs typeface="Times New Roman" panose="02020603050405020304" pitchFamily="18" charset="0"/>
                      </a:endParaRPr>
                    </a:p>
                  </a:txBody>
                  <a:tcPr marL="13929" marR="13929" marT="13929" marB="13929" anchor="ctr">
                    <a:lnL w="9525"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426017">
                <a:tc>
                  <a:txBody>
                    <a:bodyPr/>
                    <a:lstStyle/>
                    <a:p>
                      <a:pPr algn="ctr"/>
                      <a:r>
                        <a:rPr lang="es-ES" sz="11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100" b="0" i="0">
                        <a:latin typeface="Times New Roman" panose="02020603050405020304" pitchFamily="18" charset="0"/>
                        <a:cs typeface="Times New Roman" panose="02020603050405020304" pitchFamily="18" charset="0"/>
                      </a:endParaRPr>
                    </a:p>
                  </a:txBody>
                  <a:tcPr marL="89167" marR="89167" marT="44584" marB="44584"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1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a:p>
                  </a:txBody>
                  <a:tcPr marL="89167" marR="89167" marT="44584" marB="4458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100" kern="1200">
                          <a:solidFill>
                            <a:schemeClr val="dk1"/>
                          </a:solidFill>
                          <a:effectLst/>
                          <a:latin typeface="Times New Roman" panose="02020603050405020304" pitchFamily="18" charset="0"/>
                          <a:ea typeface="+mn-ea"/>
                          <a:cs typeface="Times New Roman" panose="02020603050405020304" pitchFamily="18" charset="0"/>
                        </a:rPr>
                        <a:t>Los </a:t>
                      </a:r>
                      <a:r>
                        <a:rPr lang="es-ES" sz="11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1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100">
                        <a:latin typeface="Times New Roman" panose="02020603050405020304" pitchFamily="18" charset="0"/>
                        <a:cs typeface="Times New Roman" panose="02020603050405020304" pitchFamily="18" charset="0"/>
                      </a:endParaRPr>
                    </a:p>
                    <a:p>
                      <a:pPr algn="ctr"/>
                      <a:r>
                        <a:rPr lang="es-ES" sz="1100" kern="1200">
                          <a:solidFill>
                            <a:schemeClr val="dk1"/>
                          </a:solidFill>
                          <a:effectLst/>
                          <a:latin typeface="Times New Roman" panose="02020603050405020304" pitchFamily="18" charset="0"/>
                          <a:ea typeface="+mn-ea"/>
                          <a:cs typeface="Times New Roman" panose="02020603050405020304" pitchFamily="18" charset="0"/>
                        </a:rPr>
                        <a:t>no deben ser </a:t>
                      </a:r>
                      <a:r>
                        <a:rPr lang="es-ES" sz="11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100" kern="1200">
                          <a:solidFill>
                            <a:schemeClr val="dk1"/>
                          </a:solidFill>
                          <a:effectLst/>
                          <a:latin typeface="Times New Roman" panose="02020603050405020304" pitchFamily="18" charset="0"/>
                          <a:ea typeface="+mn-ea"/>
                          <a:cs typeface="Times New Roman" panose="02020603050405020304" pitchFamily="18" charset="0"/>
                        </a:rPr>
                        <a:t> de: </a:t>
                      </a:r>
                      <a:r>
                        <a:rPr lang="en-US" sz="1100" b="0" i="0">
                          <a:latin typeface="Times New Roman" panose="02020603050405020304" pitchFamily="18" charset="0"/>
                          <a:cs typeface="Times New Roman" panose="02020603050405020304" pitchFamily="18" charset="0"/>
                        </a:rPr>
                        <a:t> </a:t>
                      </a:r>
                    </a:p>
                  </a:txBody>
                  <a:tcPr marL="69650" marR="69650" marT="34825" marB="34825"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190906">
                <a:tc>
                  <a:txBody>
                    <a:bodyPr/>
                    <a:lstStyle/>
                    <a:p>
                      <a:pPr algn="ctr"/>
                      <a:r>
                        <a:rPr lang="en-US" sz="1100" b="0" i="0">
                          <a:latin typeface="Times New Roman" panose="02020603050405020304" pitchFamily="18" charset="0"/>
                          <a:cs typeface="Times New Roman" panose="02020603050405020304" pitchFamily="18" charset="0"/>
                        </a:rPr>
                        <a:t>2.25 oz</a:t>
                      </a:r>
                    </a:p>
                  </a:txBody>
                  <a:tcPr marL="69650" marR="6964" marT="6964" marB="696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100" b="0" i="0">
                          <a:latin typeface="Times New Roman" panose="02020603050405020304" pitchFamily="18" charset="0"/>
                          <a:cs typeface="Times New Roman" panose="02020603050405020304" pitchFamily="18" charset="0"/>
                        </a:rPr>
                        <a:t>64 g</a:t>
                      </a:r>
                    </a:p>
                  </a:txBody>
                  <a:tcPr marL="69650" marR="6964" marT="6964" marB="696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100" b="0" i="0">
                          <a:latin typeface="Times New Roman" panose="02020603050405020304" pitchFamily="18" charset="0"/>
                          <a:cs typeface="Times New Roman" panose="02020603050405020304" pitchFamily="18" charset="0"/>
                        </a:rPr>
                        <a:t>4 </a:t>
                      </a:r>
                      <a:r>
                        <a:rPr lang="en-US" sz="11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100" b="0" i="0">
                        <a:latin typeface="Times New Roman" panose="02020603050405020304" pitchFamily="18" charset="0"/>
                        <a:cs typeface="Times New Roman" panose="02020603050405020304" pitchFamily="18" charset="0"/>
                      </a:endParaRPr>
                    </a:p>
                  </a:txBody>
                  <a:tcPr marL="69650" marR="6964" marT="6964" marB="696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18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3.5 </a:t>
                      </a:r>
                      <a:r>
                        <a:rPr lang="en-US" sz="1100" b="0" i="0">
                          <a:latin typeface="Times New Roman" panose="02020603050405020304" pitchFamily="18" charset="0"/>
                          <a:cs typeface="Times New Roman" panose="02020603050405020304" pitchFamily="18" charset="0"/>
                        </a:rPr>
                        <a:t>oz</a:t>
                      </a:r>
                      <a:r>
                        <a:rPr lang="en-US" sz="11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69650" marR="6964" marT="6964" marB="696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99 g</a:t>
                      </a:r>
                    </a:p>
                  </a:txBody>
                  <a:tcPr marL="69650" marR="6964" marT="6964" marB="696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L="69650" marR="6964" marT="6964" marB="696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18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4 </a:t>
                      </a:r>
                      <a:r>
                        <a:rPr lang="en-US" sz="1100" b="0" i="0">
                          <a:latin typeface="Times New Roman" panose="02020603050405020304" pitchFamily="18" charset="0"/>
                          <a:cs typeface="Times New Roman" panose="02020603050405020304" pitchFamily="18" charset="0"/>
                        </a:rPr>
                        <a:t>oz</a:t>
                      </a:r>
                      <a:r>
                        <a:rPr lang="en-US" sz="11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69650" marR="6964" marT="6964" marB="696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113 g</a:t>
                      </a:r>
                    </a:p>
                  </a:txBody>
                  <a:tcPr marL="69650" marR="6964" marT="6964" marB="696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L="69650" marR="6964" marT="6964" marB="696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18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5.3 </a:t>
                      </a:r>
                      <a:r>
                        <a:rPr lang="en-US" sz="1100" b="0" i="0">
                          <a:latin typeface="Times New Roman" panose="02020603050405020304" pitchFamily="18" charset="0"/>
                          <a:cs typeface="Times New Roman" panose="02020603050405020304" pitchFamily="18" charset="0"/>
                        </a:rPr>
                        <a:t>oz</a:t>
                      </a:r>
                      <a:r>
                        <a:rPr lang="en-US" sz="11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69650" marR="6964" marT="6964" marB="696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150 g</a:t>
                      </a:r>
                    </a:p>
                  </a:txBody>
                  <a:tcPr marL="69650" marR="6964" marT="6964" marB="696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L="69650" marR="6964" marT="6964" marB="696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18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6 </a:t>
                      </a:r>
                      <a:r>
                        <a:rPr lang="en-US" sz="1100" b="0" i="0">
                          <a:latin typeface="Times New Roman" panose="02020603050405020304" pitchFamily="18" charset="0"/>
                          <a:cs typeface="Times New Roman" panose="02020603050405020304" pitchFamily="18" charset="0"/>
                        </a:rPr>
                        <a:t>oz</a:t>
                      </a:r>
                      <a:r>
                        <a:rPr lang="en-US" sz="11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69650" marR="6964" marT="6964" marB="696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170 g</a:t>
                      </a:r>
                    </a:p>
                  </a:txBody>
                  <a:tcPr marL="69650" marR="6964" marT="6964" marB="696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L="69650" marR="6964" marT="6964" marB="696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1822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8 </a:t>
                      </a:r>
                      <a:r>
                        <a:rPr lang="en-US" sz="1100" b="0" i="0">
                          <a:latin typeface="Times New Roman" panose="02020603050405020304" pitchFamily="18" charset="0"/>
                          <a:cs typeface="Times New Roman" panose="02020603050405020304" pitchFamily="18" charset="0"/>
                        </a:rPr>
                        <a:t>oz</a:t>
                      </a:r>
                      <a:r>
                        <a:rPr lang="en-US" sz="11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69650" marR="6964" marT="6964" marB="6964"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227 g</a:t>
                      </a:r>
                    </a:p>
                  </a:txBody>
                  <a:tcPr marL="69650" marR="6964" marT="6964" marB="6964"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L="69650" marR="6964" marT="6964" marB="6964"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10" name="Oval 9" descr="Énfasis en resaltar el tamaño de la porción de 8 onzas, 227 gramos y 31 gramos de azúcares.">
            <a:extLst>
              <a:ext uri="{FF2B5EF4-FFF2-40B4-BE49-F238E27FC236}">
                <a16:creationId xmlns:a16="http://schemas.microsoft.com/office/drawing/2014/main" id="{2DD2250D-5594-7F44-9C68-92F1951C8D4B}"/>
              </a:ext>
            </a:extLst>
          </p:cNvPr>
          <p:cNvSpPr/>
          <p:nvPr/>
        </p:nvSpPr>
        <p:spPr>
          <a:xfrm>
            <a:off x="3714557" y="2902281"/>
            <a:ext cx="4325235" cy="247809"/>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descr="Rectángulo blanco">
            <a:extLst>
              <a:ext uri="{FF2B5EF4-FFF2-40B4-BE49-F238E27FC236}">
                <a16:creationId xmlns:a16="http://schemas.microsoft.com/office/drawing/2014/main" id="{984C493A-EFED-A34B-A47C-7BF18942684E}"/>
              </a:ext>
              <a:ext uri="{C183D7F6-B498-43B3-948B-1728B52AA6E4}">
                <adec:decorative xmlns:adec="http://schemas.microsoft.com/office/drawing/2017/decorative" val="0"/>
              </a:ext>
            </a:extLst>
          </p:cNvPr>
          <p:cNvSpPr/>
          <p:nvPr/>
        </p:nvSpPr>
        <p:spPr>
          <a:xfrm>
            <a:off x="3514331" y="3515428"/>
            <a:ext cx="3616623" cy="1478551"/>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7CAF0D53-8CDA-924B-9379-F15861B7CC06}"/>
              </a:ext>
            </a:extLst>
          </p:cNvPr>
          <p:cNvSpPr txBox="1"/>
          <p:nvPr/>
        </p:nvSpPr>
        <p:spPr>
          <a:xfrm>
            <a:off x="283779" y="4587766"/>
            <a:ext cx="2916621" cy="153888"/>
          </a:xfrm>
          <a:prstGeom prst="rect">
            <a:avLst/>
          </a:prstGeom>
          <a:noFill/>
        </p:spPr>
        <p:txBody>
          <a:bodyPr wrap="square" rtlCol="0">
            <a:spAutoFit/>
          </a:bodyPr>
          <a:lstStyle/>
          <a:p>
            <a:r>
              <a:rPr lang="es-ES" sz="200">
                <a:solidFill>
                  <a:schemeClr val="bg1"/>
                </a:solidFill>
              </a:rPr>
              <a:t>Como puede ver en la tabla, la cantidad máxima de azúcar permitida en 8 onzas de yogur es de 31 gramos. Debido a que este yogurt solo tiene 9 gramos de azúcar por porción de 8 oz, está por debajo del límite de 31 gramos de azúcar. Por lo tanto, cumple con el límite de azúcar para yogurt en el CACFP.</a:t>
            </a:r>
          </a:p>
        </p:txBody>
      </p:sp>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BE7DDF3A-5664-81B8-2B96-595396839737}"/>
              </a:ext>
            </a:extLst>
          </p:cNvPr>
          <p:cNvPicPr>
            <a:picLocks noChangeAspect="1"/>
          </p:cNvPicPr>
          <p:nvPr/>
        </p:nvPicPr>
        <p:blipFill>
          <a:blip r:embed="rId3"/>
          <a:stretch>
            <a:fillRect/>
          </a:stretch>
        </p:blipFill>
        <p:spPr>
          <a:xfrm>
            <a:off x="147451" y="1025139"/>
            <a:ext cx="3090940" cy="3968840"/>
          </a:xfrm>
          <a:prstGeom prst="rect">
            <a:avLst/>
          </a:prstGeom>
        </p:spPr>
      </p:pic>
      <p:cxnSp>
        <p:nvCxnSpPr>
          <p:cNvPr id="13" name="Elbow Connector 12" descr="línea">
            <a:extLst>
              <a:ext uri="{FF2B5EF4-FFF2-40B4-BE49-F238E27FC236}">
                <a16:creationId xmlns:a16="http://schemas.microsoft.com/office/drawing/2014/main" id="{4D43B5E8-2393-864D-971E-1583BE87AF76}"/>
              </a:ext>
              <a:ext uri="{C183D7F6-B498-43B3-948B-1728B52AA6E4}">
                <adec:decorative xmlns:adec="http://schemas.microsoft.com/office/drawing/2017/decorative" val="1"/>
              </a:ext>
            </a:extLst>
          </p:cNvPr>
          <p:cNvCxnSpPr>
            <a:cxnSpLocks/>
          </p:cNvCxnSpPr>
          <p:nvPr/>
        </p:nvCxnSpPr>
        <p:spPr>
          <a:xfrm rot="10800000">
            <a:off x="2700429" y="3722293"/>
            <a:ext cx="813900" cy="720455"/>
          </a:xfrm>
          <a:prstGeom prst="bentConnector3">
            <a:avLst>
              <a:gd name="adj1" fmla="val 29878"/>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15" name="Table 14" descr="tabla ">
            <a:extLst>
              <a:ext uri="{FF2B5EF4-FFF2-40B4-BE49-F238E27FC236}">
                <a16:creationId xmlns:a16="http://schemas.microsoft.com/office/drawing/2014/main" id="{68EFDFAC-D552-534E-A3D1-510EEEFB09A3}"/>
              </a:ext>
            </a:extLst>
          </p:cNvPr>
          <p:cNvGraphicFramePr>
            <a:graphicFrameLocks noGrp="1"/>
          </p:cNvGraphicFramePr>
          <p:nvPr>
            <p:extLst>
              <p:ext uri="{D42A27DB-BD31-4B8C-83A1-F6EECF244321}">
                <p14:modId xmlns:p14="http://schemas.microsoft.com/office/powerpoint/2010/main" val="2214055196"/>
              </p:ext>
            </p:extLst>
          </p:nvPr>
        </p:nvGraphicFramePr>
        <p:xfrm>
          <a:off x="3627436" y="3547678"/>
          <a:ext cx="3390411" cy="1444156"/>
        </p:xfrm>
        <a:graphic>
          <a:graphicData uri="http://schemas.openxmlformats.org/drawingml/2006/table">
            <a:tbl>
              <a:tblPr firstRow="1" bandRow="1">
                <a:tableStyleId>{5C22544A-7EE6-4342-B048-85BDC9FD1C3A}</a:tableStyleId>
              </a:tblPr>
              <a:tblGrid>
                <a:gridCol w="3390411">
                  <a:extLst>
                    <a:ext uri="{9D8B030D-6E8A-4147-A177-3AD203B41FA5}">
                      <a16:colId xmlns:a16="http://schemas.microsoft.com/office/drawing/2014/main" val="1713294901"/>
                    </a:ext>
                  </a:extLst>
                </a:gridCol>
              </a:tblGrid>
              <a:tr h="2420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a:solidFill>
                            <a:schemeClr val="tx1"/>
                          </a:solidFill>
                          <a:effectLst/>
                          <a:latin typeface="Times New Roman" panose="02020603050405020304" pitchFamily="18" charset="0"/>
                          <a:ea typeface="+mn-ea"/>
                          <a:cs typeface="Times New Roman" panose="02020603050405020304" pitchFamily="18" charset="0"/>
                        </a:rPr>
                        <a:t> </a:t>
                      </a:r>
                      <a:r>
                        <a:rPr lang="en-US" sz="1600" b="1" kern="1200" err="1">
                          <a:solidFill>
                            <a:schemeClr val="tx1"/>
                          </a:solidFill>
                          <a:effectLst/>
                          <a:latin typeface="Times New Roman" panose="02020603050405020304" pitchFamily="18" charset="0"/>
                          <a:ea typeface="+mn-ea"/>
                          <a:cs typeface="Times New Roman" panose="02020603050405020304" pitchFamily="18" charset="0"/>
                        </a:rPr>
                        <a:t>Póngase</a:t>
                      </a:r>
                      <a:r>
                        <a:rPr lang="en-US" sz="1600" b="1" kern="1200">
                          <a:solidFill>
                            <a:schemeClr val="tx1"/>
                          </a:solidFill>
                          <a:effectLst/>
                          <a:latin typeface="Times New Roman" panose="02020603050405020304" pitchFamily="18" charset="0"/>
                          <a:ea typeface="+mn-ea"/>
                          <a:cs typeface="Times New Roman" panose="02020603050405020304" pitchFamily="18" charset="0"/>
                        </a:rPr>
                        <a:t> a </a:t>
                      </a:r>
                      <a:r>
                        <a:rPr lang="en-US" sz="1600" b="1" kern="1200" err="1">
                          <a:solidFill>
                            <a:schemeClr val="tx1"/>
                          </a:solidFill>
                          <a:effectLst/>
                          <a:latin typeface="Times New Roman" panose="02020603050405020304" pitchFamily="18" charset="0"/>
                          <a:ea typeface="+mn-ea"/>
                          <a:cs typeface="Times New Roman" panose="02020603050405020304" pitchFamily="18" charset="0"/>
                        </a:rPr>
                        <a:t>prueba</a:t>
                      </a:r>
                      <a:r>
                        <a:rPr lang="en-US" sz="1600" b="1" kern="1200">
                          <a:solidFill>
                            <a:schemeClr val="tx1"/>
                          </a:solidFill>
                          <a:effectLst/>
                          <a:latin typeface="Times New Roman" panose="02020603050405020304" pitchFamily="18" charset="0"/>
                          <a:ea typeface="+mn-ea"/>
                          <a:cs typeface="Times New Roman" panose="02020603050405020304" pitchFamily="18" charset="0"/>
                        </a:rPr>
                        <a:t>: </a:t>
                      </a:r>
                      <a:endParaRPr lang="en-US" sz="1600">
                        <a:solidFill>
                          <a:schemeClr val="tx1"/>
                        </a:solidFill>
                        <a:latin typeface="Times New Roman" panose="02020603050405020304" pitchFamily="18" charset="0"/>
                        <a:cs typeface="Times New Roman" panose="02020603050405020304" pitchFamily="18" charset="0"/>
                      </a:endParaRPr>
                    </a:p>
                  </a:txBody>
                  <a:tcPr marL="51517" marR="51517" marT="25759" marB="25759">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3916633125"/>
                  </a:ext>
                </a:extLst>
              </a:tr>
              <a:tr h="1066316">
                <a:tc>
                  <a:txBody>
                    <a:bodyPr/>
                    <a:lstStyle/>
                    <a:p>
                      <a:r>
                        <a:rPr lang="es-ES" sz="1000" kern="1200">
                          <a:solidFill>
                            <a:schemeClr val="dk1"/>
                          </a:solidFill>
                          <a:effectLst/>
                          <a:latin typeface="Times New Roman" panose="02020603050405020304" pitchFamily="18" charset="0"/>
                          <a:ea typeface="+mn-ea"/>
                          <a:cs typeface="Times New Roman" panose="02020603050405020304" pitchFamily="18" charset="0"/>
                        </a:rPr>
                        <a:t>¿Cumple este yogur con los requisitos de </a:t>
                      </a:r>
                      <a:r>
                        <a:rPr lang="es-ES" sz="10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000" kern="1200">
                          <a:solidFill>
                            <a:schemeClr val="dk1"/>
                          </a:solidFill>
                          <a:effectLst/>
                          <a:latin typeface="Times New Roman" panose="02020603050405020304" pitchFamily="18" charset="0"/>
                          <a:ea typeface="+mn-ea"/>
                          <a:cs typeface="Times New Roman" panose="02020603050405020304" pitchFamily="18" charset="0"/>
                        </a:rPr>
                        <a:t> añadidos?</a:t>
                      </a:r>
                      <a:br>
                        <a:rPr lang="es-ES" sz="1000" kern="1200">
                          <a:solidFill>
                            <a:schemeClr val="dk1"/>
                          </a:solidFill>
                          <a:effectLst/>
                          <a:latin typeface="Times New Roman" panose="02020603050405020304" pitchFamily="18" charset="0"/>
                          <a:ea typeface="+mn-ea"/>
                          <a:cs typeface="Times New Roman" panose="02020603050405020304" pitchFamily="18" charset="0"/>
                        </a:rPr>
                      </a:br>
                      <a:r>
                        <a:rPr lang="es-ES" sz="1000" i="1" kern="1200">
                          <a:solidFill>
                            <a:schemeClr val="dk1"/>
                          </a:solidFill>
                          <a:effectLst/>
                          <a:latin typeface="Times New Roman" panose="02020603050405020304" pitchFamily="18" charset="0"/>
                          <a:ea typeface="+mn-ea"/>
                          <a:cs typeface="Times New Roman" panose="02020603050405020304" pitchFamily="18" charset="0"/>
                        </a:rPr>
                        <a:t>(Compruebe su respuesta en la </a:t>
                      </a:r>
                      <a:r>
                        <a:rPr lang="es-ES" sz="1000" i="1" kern="1200" err="1">
                          <a:solidFill>
                            <a:schemeClr val="dk1"/>
                          </a:solidFill>
                          <a:effectLst/>
                          <a:latin typeface="Times New Roman" panose="02020603050405020304" pitchFamily="18" charset="0"/>
                          <a:ea typeface="+mn-ea"/>
                          <a:cs typeface="Times New Roman" panose="02020603050405020304" pitchFamily="18" charset="0"/>
                        </a:rPr>
                        <a:t>página</a:t>
                      </a:r>
                      <a:r>
                        <a:rPr lang="es-ES" sz="1000" i="1" kern="1200">
                          <a:solidFill>
                            <a:schemeClr val="dk1"/>
                          </a:solidFill>
                          <a:effectLst/>
                          <a:latin typeface="Times New Roman" panose="02020603050405020304" pitchFamily="18" charset="0"/>
                          <a:ea typeface="+mn-ea"/>
                          <a:cs typeface="Times New Roman" panose="02020603050405020304" pitchFamily="18" charset="0"/>
                        </a:rPr>
                        <a:t> siguiente) </a:t>
                      </a:r>
                    </a:p>
                    <a:p>
                      <a:endParaRPr lang="es-ES" sz="100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err="1">
                          <a:solidFill>
                            <a:schemeClr val="dk1"/>
                          </a:solidFill>
                          <a:effectLst/>
                          <a:latin typeface="Times New Roman" panose="02020603050405020304" pitchFamily="18" charset="0"/>
                          <a:ea typeface="+mn-ea"/>
                          <a:cs typeface="Times New Roman" panose="02020603050405020304" pitchFamily="18" charset="0"/>
                        </a:rPr>
                        <a:t>Tamaño</a:t>
                      </a:r>
                      <a:r>
                        <a:rPr lang="en-US" sz="1000" kern="1200">
                          <a:solidFill>
                            <a:schemeClr val="dk1"/>
                          </a:solidFill>
                          <a:effectLst/>
                          <a:latin typeface="Times New Roman" panose="02020603050405020304" pitchFamily="18" charset="0"/>
                          <a:ea typeface="+mn-ea"/>
                          <a:cs typeface="Times New Roman" panose="02020603050405020304" pitchFamily="18" charset="0"/>
                        </a:rPr>
                        <a:t> de la </a:t>
                      </a:r>
                      <a:r>
                        <a:rPr lang="en-US" sz="1000" kern="1200" err="1">
                          <a:solidFill>
                            <a:schemeClr val="dk1"/>
                          </a:solidFill>
                          <a:effectLst/>
                          <a:latin typeface="Times New Roman" panose="02020603050405020304" pitchFamily="18" charset="0"/>
                          <a:ea typeface="+mn-ea"/>
                          <a:cs typeface="Times New Roman" panose="02020603050405020304" pitchFamily="18" charset="0"/>
                        </a:rPr>
                        <a:t>porción</a:t>
                      </a:r>
                      <a:r>
                        <a:rPr lang="en-US" sz="1000" kern="1200">
                          <a:solidFill>
                            <a:schemeClr val="dk1"/>
                          </a:solidFill>
                          <a:effectLst/>
                          <a:latin typeface="Times New Roman" panose="02020603050405020304" pitchFamily="18" charset="0"/>
                          <a:ea typeface="+mn-ea"/>
                          <a:cs typeface="Times New Roman" panose="02020603050405020304" pitchFamily="18" charset="0"/>
                        </a:rPr>
                        <a:t>: </a:t>
                      </a:r>
                      <a:r>
                        <a:rPr lang="en-US" sz="1100" b="1" i="0" u="sng" baseline="0">
                          <a:solidFill>
                            <a:srgbClr val="0A2E6F"/>
                          </a:solidFill>
                          <a:uFill>
                            <a:solidFill>
                              <a:schemeClr val="tx1"/>
                            </a:solidFill>
                          </a:uFill>
                          <a:latin typeface="Bradley Hand ITC" panose="03070402050302030203" pitchFamily="66" charset="77"/>
                          <a:cs typeface="Times New Roman" panose="02020603050405020304" pitchFamily="18" charset="0"/>
                        </a:rPr>
                        <a:t>6 oz/170 </a:t>
                      </a:r>
                      <a:r>
                        <a:rPr lang="en-US" sz="1100" b="1" i="0" u="sng" baseline="0" err="1">
                          <a:solidFill>
                            <a:srgbClr val="0A2E6F"/>
                          </a:solidFill>
                          <a:uFill>
                            <a:solidFill>
                              <a:schemeClr val="tx1"/>
                            </a:solidFill>
                          </a:uFill>
                          <a:latin typeface="Bradley Hand ITC" panose="03070402050302030203" pitchFamily="66" charset="77"/>
                          <a:cs typeface="Times New Roman" panose="02020603050405020304" pitchFamily="18" charset="0"/>
                        </a:rPr>
                        <a:t>gramos</a:t>
                      </a:r>
                      <a:r>
                        <a:rPr lang="en-US" sz="1100" b="1" i="0" u="sng" baseline="0">
                          <a:solidFill>
                            <a:srgbClr val="0A2E6F"/>
                          </a:solidFill>
                          <a:uFill>
                            <a:solidFill>
                              <a:schemeClr val="tx1"/>
                            </a:solidFill>
                          </a:uFill>
                          <a:latin typeface="Bradley Hand ITC" panose="03070402050302030203" pitchFamily="66" charset="77"/>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kern="1200" err="1">
                          <a:solidFill>
                            <a:schemeClr val="dk1"/>
                          </a:solidFill>
                          <a:effectLst/>
                          <a:latin typeface="Times New Roman" panose="02020603050405020304" pitchFamily="18" charset="0"/>
                          <a:ea typeface="+mn-ea"/>
                          <a:cs typeface="Times New Roman" panose="02020603050405020304" pitchFamily="18" charset="0"/>
                        </a:rPr>
                        <a:t>Azúcares</a:t>
                      </a:r>
                      <a:r>
                        <a:rPr lang="en-US" sz="1000" kern="1200">
                          <a:solidFill>
                            <a:schemeClr val="dk1"/>
                          </a:solidFill>
                          <a:effectLst/>
                          <a:latin typeface="Times New Roman" panose="02020603050405020304" pitchFamily="18" charset="0"/>
                          <a:ea typeface="+mn-ea"/>
                          <a:cs typeface="Times New Roman" panose="02020603050405020304" pitchFamily="18" charset="0"/>
                        </a:rPr>
                        <a:t>: </a:t>
                      </a:r>
                      <a:r>
                        <a:rPr lang="en-US" sz="1000" b="0" i="0" u="none" kern="1200" baseline="0">
                          <a:solidFill>
                            <a:schemeClr val="dk1"/>
                          </a:solidFill>
                          <a:effectLst/>
                          <a:uFillTx/>
                          <a:latin typeface="Times New Roman" panose="02020603050405020304" pitchFamily="18" charset="0"/>
                          <a:ea typeface="+mn-ea"/>
                          <a:cs typeface="Times New Roman" panose="02020603050405020304" pitchFamily="18" charset="0"/>
                        </a:rPr>
                        <a:t> </a:t>
                      </a:r>
                      <a:r>
                        <a:rPr lang="en-US" sz="1100" b="1" i="0" u="sng" baseline="0">
                          <a:solidFill>
                            <a:srgbClr val="0A2E6F"/>
                          </a:solidFill>
                          <a:uFill>
                            <a:solidFill>
                              <a:schemeClr val="tx1"/>
                            </a:solidFill>
                          </a:uFill>
                          <a:latin typeface="Bradley Hand ITC" panose="03070402050302030203" pitchFamily="66" charset="77"/>
                          <a:cs typeface="Times New Roman" panose="02020603050405020304" pitchFamily="18" charset="0"/>
                        </a:rPr>
                        <a:t>10 </a:t>
                      </a:r>
                      <a:r>
                        <a:rPr lang="en-US" sz="1100" b="1" i="0" u="sng" baseline="0" err="1">
                          <a:solidFill>
                            <a:srgbClr val="0A2E6F"/>
                          </a:solidFill>
                          <a:uFill>
                            <a:solidFill>
                              <a:schemeClr val="tx1"/>
                            </a:solidFill>
                          </a:uFill>
                          <a:latin typeface="Bradley Hand ITC" panose="03070402050302030203" pitchFamily="66" charset="77"/>
                          <a:cs typeface="Times New Roman" panose="02020603050405020304" pitchFamily="18" charset="0"/>
                        </a:rPr>
                        <a:t>gramos</a:t>
                      </a:r>
                      <a:r>
                        <a:rPr lang="en-US" sz="1000" b="0" i="0">
                          <a:solidFill>
                            <a:schemeClr val="tx1"/>
                          </a:solidFill>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000" b="1" i="0">
                          <a:solidFill>
                            <a:schemeClr val="tx1"/>
                          </a:solidFill>
                          <a:latin typeface="Times New Roman" panose="02020603050405020304" pitchFamily="18" charset="0"/>
                          <a:cs typeface="Times New Roman" panose="02020603050405020304" pitchFamily="18" charset="0"/>
                        </a:rPr>
                        <a:t>☐ </a:t>
                      </a:r>
                      <a:r>
                        <a:rPr lang="es-ES" sz="1000" b="1">
                          <a:solidFill>
                            <a:prstClr val="black"/>
                          </a:solidFill>
                          <a:latin typeface="Times New Roman" panose="02020603050405020304" pitchFamily="18" charset="0"/>
                          <a:cs typeface="Times New Roman" panose="02020603050405020304" pitchFamily="18" charset="0"/>
                        </a:rPr>
                        <a:t>Sí </a:t>
                      </a:r>
                      <a:r>
                        <a:rPr lang="en-US" sz="1000" b="0" i="0">
                          <a:solidFill>
                            <a:schemeClr val="tx1"/>
                          </a:solidFill>
                          <a:latin typeface="Times New Roman" panose="02020603050405020304" pitchFamily="18" charset="0"/>
                          <a:cs typeface="Times New Roman" panose="02020603050405020304" pitchFamily="18" charset="0"/>
                        </a:rPr>
                        <a:t>   </a:t>
                      </a:r>
                      <a:r>
                        <a:rPr lang="en-US" sz="1000" b="1" i="0">
                          <a:solidFill>
                            <a:schemeClr val="tx1"/>
                          </a:solidFill>
                          <a:latin typeface="Times New Roman" panose="02020603050405020304" pitchFamily="18" charset="0"/>
                          <a:cs typeface="Times New Roman" panose="02020603050405020304" pitchFamily="18" charset="0"/>
                        </a:rPr>
                        <a:t>☐ </a:t>
                      </a:r>
                      <a:r>
                        <a:rPr lang="en-US" sz="1000" b="0" i="0">
                          <a:solidFill>
                            <a:schemeClr val="tx1"/>
                          </a:solidFill>
                          <a:latin typeface="Times New Roman" panose="02020603050405020304" pitchFamily="18" charset="0"/>
                          <a:cs typeface="Times New Roman" panose="02020603050405020304" pitchFamily="18" charset="0"/>
                        </a:rPr>
                        <a:t>No</a:t>
                      </a:r>
                      <a:r>
                        <a:rPr lang="en-US" sz="1000">
                          <a:solidFill>
                            <a:schemeClr val="tx1"/>
                          </a:solidFill>
                        </a:rPr>
                        <a:t> </a:t>
                      </a:r>
                    </a:p>
                  </a:txBody>
                  <a:tcPr marL="51517" marR="51517" marT="25759" marB="25759">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1F2F4"/>
                    </a:solidFill>
                  </a:tcPr>
                </a:tc>
                <a:extLst>
                  <a:ext uri="{0D108BD9-81ED-4DB2-BD59-A6C34878D82A}">
                    <a16:rowId xmlns:a16="http://schemas.microsoft.com/office/drawing/2014/main" val="424577015"/>
                  </a:ext>
                </a:extLst>
              </a:tr>
            </a:tbl>
          </a:graphicData>
        </a:graphic>
      </p:graphicFrame>
      <p:sp>
        <p:nvSpPr>
          <p:cNvPr id="19" name="TextBox 18">
            <a:extLst>
              <a:ext uri="{FF2B5EF4-FFF2-40B4-BE49-F238E27FC236}">
                <a16:creationId xmlns:a16="http://schemas.microsoft.com/office/drawing/2014/main" id="{91BCA461-2749-C14E-9A07-05DBCC938BC4}"/>
              </a:ext>
            </a:extLst>
          </p:cNvPr>
          <p:cNvSpPr txBox="1"/>
          <p:nvPr/>
        </p:nvSpPr>
        <p:spPr>
          <a:xfrm>
            <a:off x="3585569" y="4691534"/>
            <a:ext cx="319318" cy="254361"/>
          </a:xfrm>
          <a:prstGeom prst="rect">
            <a:avLst/>
          </a:prstGeom>
          <a:noFill/>
        </p:spPr>
        <p:txBody>
          <a:bodyPr wrap="none" rtlCol="0">
            <a:spAutoFit/>
          </a:bodyPr>
          <a:lstStyle/>
          <a:p>
            <a:r>
              <a:rPr lang="en-US" sz="1400" b="1">
                <a:solidFill>
                  <a:srgbClr val="0A2E6F"/>
                </a:solidFill>
              </a:rPr>
              <a:t>✓</a:t>
            </a:r>
          </a:p>
        </p:txBody>
      </p:sp>
    </p:spTree>
    <p:extLst>
      <p:ext uri="{BB962C8B-B14F-4D97-AF65-F5344CB8AC3E}">
        <p14:creationId xmlns:p14="http://schemas.microsoft.com/office/powerpoint/2010/main" val="318475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gunda página de la hoja de capacitación “Elija yogur con bajo contenido de azúcares añadidos en el CACFP” de Team Nutrition">
            <a:extLst>
              <a:ext uri="{FF2B5EF4-FFF2-40B4-BE49-F238E27FC236}">
                <a16:creationId xmlns:a16="http://schemas.microsoft.com/office/drawing/2014/main" id="{2DCE5A44-197E-C75E-35D2-BD8F2B78AC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115" y="177372"/>
            <a:ext cx="3696919" cy="4788755"/>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3146ED6D-E326-8B46-A96E-095E44A08148}"/>
              </a:ext>
            </a:extLst>
          </p:cNvPr>
          <p:cNvSpPr>
            <a:spLocks noGrp="1"/>
          </p:cNvSpPr>
          <p:nvPr>
            <p:ph type="title"/>
          </p:nvPr>
        </p:nvSpPr>
        <p:spPr>
          <a:xfrm>
            <a:off x="850229" y="0"/>
            <a:ext cx="2422358" cy="819149"/>
          </a:xfrm>
        </p:spPr>
        <p:txBody>
          <a:bodyPr/>
          <a:lstStyle/>
          <a:p>
            <a:r>
              <a:rPr lang="en-US" sz="1050">
                <a:solidFill>
                  <a:schemeClr val="bg1"/>
                </a:solidFill>
              </a:rPr>
              <a:t>Pruébelo   </a:t>
            </a:r>
          </a:p>
        </p:txBody>
      </p:sp>
      <p:sp>
        <p:nvSpPr>
          <p:cNvPr id="6" name="Rounded Rectangle 5" descr="rectángulo">
            <a:extLst>
              <a:ext uri="{FF2B5EF4-FFF2-40B4-BE49-F238E27FC236}">
                <a16:creationId xmlns:a16="http://schemas.microsoft.com/office/drawing/2014/main" id="{4F30637B-BD5F-4B41-BB74-B730FF0E2320}"/>
              </a:ext>
              <a:ext uri="{C183D7F6-B498-43B3-948B-1728B52AA6E4}">
                <adec:decorative xmlns:adec="http://schemas.microsoft.com/office/drawing/2017/decorative" val="1"/>
              </a:ext>
            </a:extLst>
          </p:cNvPr>
          <p:cNvSpPr/>
          <p:nvPr/>
        </p:nvSpPr>
        <p:spPr>
          <a:xfrm>
            <a:off x="464024" y="4373431"/>
            <a:ext cx="3411940" cy="281695"/>
          </a:xfrm>
          <a:prstGeom prst="roundRect">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Elbow Connector 6" descr="línea">
            <a:extLst>
              <a:ext uri="{FF2B5EF4-FFF2-40B4-BE49-F238E27FC236}">
                <a16:creationId xmlns:a16="http://schemas.microsoft.com/office/drawing/2014/main" id="{4B689AC1-C48B-2145-A147-58C764114DC7}"/>
              </a:ext>
              <a:ext uri="{C183D7F6-B498-43B3-948B-1728B52AA6E4}">
                <adec:decorative xmlns:adec="http://schemas.microsoft.com/office/drawing/2017/decorative" val="1"/>
              </a:ext>
            </a:extLst>
          </p:cNvPr>
          <p:cNvCxnSpPr>
            <a:cxnSpLocks/>
          </p:cNvCxnSpPr>
          <p:nvPr/>
        </p:nvCxnSpPr>
        <p:spPr>
          <a:xfrm rot="10800000" flipV="1">
            <a:off x="4006764" y="2181840"/>
            <a:ext cx="2757057" cy="2335168"/>
          </a:xfrm>
          <a:prstGeom prst="bentConnector3">
            <a:avLst>
              <a:gd name="adj1" fmla="val 50000"/>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
        <p:nvSpPr>
          <p:cNvPr id="10" name="Rounded Rectangle 9" descr="Rectángulo blanco">
            <a:extLst>
              <a:ext uri="{FF2B5EF4-FFF2-40B4-BE49-F238E27FC236}">
                <a16:creationId xmlns:a16="http://schemas.microsoft.com/office/drawing/2014/main" id="{C92EE3A2-E7FC-C14A-AAD4-64C42F5A69B3}"/>
              </a:ext>
              <a:ext uri="{C183D7F6-B498-43B3-948B-1728B52AA6E4}">
                <adec:decorative xmlns:adec="http://schemas.microsoft.com/office/drawing/2017/decorative" val="0"/>
              </a:ext>
            </a:extLst>
          </p:cNvPr>
          <p:cNvSpPr/>
          <p:nvPr/>
        </p:nvSpPr>
        <p:spPr>
          <a:xfrm>
            <a:off x="1384164" y="1964748"/>
            <a:ext cx="7240486" cy="1263084"/>
          </a:xfrm>
          <a:prstGeom prst="round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a:extLst>
              <a:ext uri="{FF2B5EF4-FFF2-40B4-BE49-F238E27FC236}">
                <a16:creationId xmlns:a16="http://schemas.microsoft.com/office/drawing/2014/main" id="{C67BA7E8-52D9-D248-A542-0CAD12538E67}"/>
              </a:ext>
            </a:extLst>
          </p:cNvPr>
          <p:cNvSpPr txBox="1"/>
          <p:nvPr/>
        </p:nvSpPr>
        <p:spPr>
          <a:xfrm>
            <a:off x="1512001" y="2022472"/>
            <a:ext cx="6994917" cy="1200329"/>
          </a:xfrm>
          <a:prstGeom prst="rect">
            <a:avLst/>
          </a:prstGeom>
          <a:noFill/>
        </p:spPr>
        <p:txBody>
          <a:bodyPr wrap="square" rtlCol="0">
            <a:spAutoFit/>
          </a:bodyPr>
          <a:lstStyle/>
          <a:p>
            <a:r>
              <a:rPr lang="es-ES" b="1">
                <a:latin typeface="Times New Roman" panose="02020603050405020304" pitchFamily="18" charset="0"/>
                <a:cs typeface="Times New Roman" panose="02020603050405020304" pitchFamily="18" charset="0"/>
              </a:rPr>
              <a:t>Respuesta a la actividad “</a:t>
            </a:r>
            <a:r>
              <a:rPr lang="es-ES" b="1" err="1">
                <a:latin typeface="Times New Roman" panose="02020603050405020304" pitchFamily="18" charset="0"/>
                <a:cs typeface="Times New Roman" panose="02020603050405020304" pitchFamily="18" charset="0"/>
              </a:rPr>
              <a:t>Póngase</a:t>
            </a:r>
            <a:r>
              <a:rPr lang="es-ES" b="1">
                <a:latin typeface="Times New Roman" panose="02020603050405020304" pitchFamily="18" charset="0"/>
                <a:cs typeface="Times New Roman" panose="02020603050405020304" pitchFamily="18" charset="0"/>
              </a:rPr>
              <a:t> a prueba” de la </a:t>
            </a:r>
            <a:r>
              <a:rPr lang="es-ES" b="1" err="1">
                <a:latin typeface="Times New Roman" panose="02020603050405020304" pitchFamily="18" charset="0"/>
                <a:cs typeface="Times New Roman" panose="02020603050405020304" pitchFamily="18" charset="0"/>
              </a:rPr>
              <a:t>página</a:t>
            </a:r>
            <a:r>
              <a:rPr lang="es-ES" b="1">
                <a:latin typeface="Times New Roman" panose="02020603050405020304" pitchFamily="18" charset="0"/>
                <a:cs typeface="Times New Roman" panose="02020603050405020304" pitchFamily="18" charset="0"/>
              </a:rPr>
              <a:t> 1: </a:t>
            </a:r>
            <a:r>
              <a:rPr lang="es-ES" i="1">
                <a:latin typeface="Times New Roman" panose="02020603050405020304" pitchFamily="18" charset="0"/>
                <a:cs typeface="Times New Roman" panose="02020603050405020304" pitchFamily="18" charset="0"/>
              </a:rPr>
              <a:t>El yogur tiene 10 gramos de </a:t>
            </a:r>
            <a:r>
              <a:rPr lang="es-ES" i="1" err="1">
                <a:latin typeface="Times New Roman" panose="02020603050405020304" pitchFamily="18" charset="0"/>
                <a:cs typeface="Times New Roman" panose="02020603050405020304" pitchFamily="18" charset="0"/>
              </a:rPr>
              <a:t>azúcares</a:t>
            </a:r>
            <a:r>
              <a:rPr lang="es-ES" i="1">
                <a:latin typeface="Times New Roman" panose="02020603050405020304" pitchFamily="18" charset="0"/>
                <a:cs typeface="Times New Roman" panose="02020603050405020304" pitchFamily="18" charset="0"/>
              </a:rPr>
              <a:t> añadidos por cada 6 onzas (170 gramos). La cantidad </a:t>
            </a:r>
            <a:r>
              <a:rPr lang="es-ES" i="1" err="1">
                <a:latin typeface="Times New Roman" panose="02020603050405020304" pitchFamily="18" charset="0"/>
                <a:cs typeface="Times New Roman" panose="02020603050405020304" pitchFamily="18" charset="0"/>
              </a:rPr>
              <a:t>máxima</a:t>
            </a:r>
            <a:r>
              <a:rPr lang="es-ES" i="1">
                <a:latin typeface="Times New Roman" panose="02020603050405020304" pitchFamily="18" charset="0"/>
                <a:cs typeface="Times New Roman" panose="02020603050405020304" pitchFamily="18" charset="0"/>
              </a:rPr>
              <a:t> de </a:t>
            </a:r>
            <a:r>
              <a:rPr lang="es-ES" i="1" err="1">
                <a:latin typeface="Times New Roman" panose="02020603050405020304" pitchFamily="18" charset="0"/>
                <a:cs typeface="Times New Roman" panose="02020603050405020304" pitchFamily="18" charset="0"/>
              </a:rPr>
              <a:t>azúcares</a:t>
            </a:r>
            <a:r>
              <a:rPr lang="es-ES" i="1">
                <a:latin typeface="Times New Roman" panose="02020603050405020304" pitchFamily="18" charset="0"/>
                <a:cs typeface="Times New Roman" panose="02020603050405020304" pitchFamily="18" charset="0"/>
              </a:rPr>
              <a:t> añadidos permitida en 6 onzas de yogur es 12 gramos. 10 es menos que 12, por lo que este yogur es acreditable. </a:t>
            </a:r>
            <a:endParaRPr lang="es-E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543EE8F-8B4C-D943-99E5-5E9DE8B24E1F}"/>
              </a:ext>
            </a:extLst>
          </p:cNvPr>
          <p:cNvSpPr txBox="1"/>
          <p:nvPr/>
        </p:nvSpPr>
        <p:spPr>
          <a:xfrm>
            <a:off x="5959366" y="3594538"/>
            <a:ext cx="2167581" cy="138499"/>
          </a:xfrm>
          <a:prstGeom prst="rect">
            <a:avLst/>
          </a:prstGeom>
          <a:noFill/>
        </p:spPr>
        <p:txBody>
          <a:bodyPr wrap="none" rtlCol="0">
            <a:spAutoFit/>
          </a:bodyPr>
          <a:lstStyle/>
          <a:p>
            <a:r>
              <a:rPr lang="es-US" sz="300">
                <a:solidFill>
                  <a:schemeClr val="bg1"/>
                </a:solidFill>
              </a:rPr>
              <a:t>La respuesta también la puede encontrar atrás de la hoja en la parte de abajo para que pueda verificar su trabajo por su cuenta.</a:t>
            </a:r>
          </a:p>
        </p:txBody>
      </p:sp>
    </p:spTree>
    <p:extLst>
      <p:ext uri="{BB962C8B-B14F-4D97-AF65-F5344CB8AC3E}">
        <p14:creationId xmlns:p14="http://schemas.microsoft.com/office/powerpoint/2010/main" val="401768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7D7C-4D15-A94C-AC2E-7CAADCAFDD66}"/>
              </a:ext>
            </a:extLst>
          </p:cNvPr>
          <p:cNvSpPr>
            <a:spLocks noGrp="1"/>
          </p:cNvSpPr>
          <p:nvPr>
            <p:ph type="title"/>
          </p:nvPr>
        </p:nvSpPr>
        <p:spPr/>
        <p:txBody>
          <a:bodyPr/>
          <a:lstStyle/>
          <a:p>
            <a:r>
              <a:rPr lang="es-US" dirty="0" err="1"/>
              <a:t>Team</a:t>
            </a:r>
            <a:r>
              <a:rPr lang="es-US" dirty="0"/>
              <a:t> Nutrition</a:t>
            </a:r>
          </a:p>
        </p:txBody>
      </p:sp>
      <p:grpSp>
        <p:nvGrpSpPr>
          <p:cNvPr id="4" name="Group 3" descr="Ícono de Team Nutrition, USDA">
            <a:extLst>
              <a:ext uri="{FF2B5EF4-FFF2-40B4-BE49-F238E27FC236}">
                <a16:creationId xmlns:a16="http://schemas.microsoft.com/office/drawing/2014/main" id="{F3F01F8E-3CED-1B44-900D-8502D79C8E61}"/>
              </a:ext>
            </a:extLst>
          </p:cNvPr>
          <p:cNvGrpSpPr/>
          <p:nvPr/>
        </p:nvGrpSpPr>
        <p:grpSpPr>
          <a:xfrm>
            <a:off x="303636" y="968402"/>
            <a:ext cx="3586312" cy="2695311"/>
            <a:chOff x="303636" y="968402"/>
            <a:chExt cx="3586312" cy="2695311"/>
          </a:xfrm>
        </p:grpSpPr>
        <p:pic>
          <p:nvPicPr>
            <p:cNvPr id="6" name="Picture 2" descr="Ícono de Team Nutrition, USDA">
              <a:extLst>
                <a:ext uri="{FF2B5EF4-FFF2-40B4-BE49-F238E27FC236}">
                  <a16:creationId xmlns:a16="http://schemas.microsoft.com/office/drawing/2014/main" id="{7ADBBE32-2150-D045-8490-0C3870F935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3636" y="968402"/>
              <a:ext cx="2695311" cy="269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Elbow Connector 31">
              <a:extLst>
                <a:ext uri="{FF2B5EF4-FFF2-40B4-BE49-F238E27FC236}">
                  <a16:creationId xmlns:a16="http://schemas.microsoft.com/office/drawing/2014/main" id="{4C4FDD55-4A85-2441-957F-0358953E1CD7}"/>
                </a:ext>
              </a:extLst>
            </p:cNvPr>
            <p:cNvCxnSpPr>
              <a:cxnSpLocks/>
            </p:cNvCxnSpPr>
            <p:nvPr/>
          </p:nvCxnSpPr>
          <p:spPr>
            <a:xfrm flipV="1">
              <a:off x="3125449" y="1244297"/>
              <a:ext cx="764499" cy="764385"/>
            </a:xfrm>
            <a:prstGeom prst="bentConnector3">
              <a:avLst>
                <a:gd name="adj1" fmla="val 50000"/>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FEA5FE-F819-ED4F-98B3-C28FD4042DB4}"/>
                </a:ext>
              </a:extLst>
            </p:cNvPr>
            <p:cNvCxnSpPr>
              <a:cxnSpLocks/>
            </p:cNvCxnSpPr>
            <p:nvPr/>
          </p:nvCxnSpPr>
          <p:spPr>
            <a:xfrm>
              <a:off x="3125449" y="2278101"/>
              <a:ext cx="764499" cy="0"/>
            </a:xfrm>
            <a:prstGeom prst="line">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id="{AF1EC280-E93C-D549-B785-D8345879B879}"/>
                </a:ext>
              </a:extLst>
            </p:cNvPr>
            <p:cNvCxnSpPr>
              <a:cxnSpLocks/>
            </p:cNvCxnSpPr>
            <p:nvPr/>
          </p:nvCxnSpPr>
          <p:spPr>
            <a:xfrm>
              <a:off x="3125449" y="2551213"/>
              <a:ext cx="764499" cy="521885"/>
            </a:xfrm>
            <a:prstGeom prst="bentConnector3">
              <a:avLst>
                <a:gd name="adj1" fmla="val 50000"/>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4A537C3-9DA2-6847-9ED8-21289DEED462}"/>
              </a:ext>
            </a:extLst>
          </p:cNvPr>
          <p:cNvSpPr>
            <a:spLocks noGrp="1"/>
          </p:cNvSpPr>
          <p:nvPr>
            <p:ph type="body" idx="1"/>
          </p:nvPr>
        </p:nvSpPr>
        <p:spPr>
          <a:xfrm>
            <a:off x="4104674" y="1063759"/>
            <a:ext cx="4611037" cy="830997"/>
          </a:xfrm>
        </p:spPr>
        <p:txBody>
          <a:bodyPr/>
          <a:lstStyle/>
          <a:p>
            <a:pPr>
              <a:defRPr/>
            </a:pPr>
            <a:r>
              <a:rPr lang="es-US" kern="0" dirty="0">
                <a:latin typeface="Arial"/>
              </a:rPr>
              <a:t>Es una iniciativa del Servicio de Alimentos y Nutrición del USDA para apoyar los Programas de Nutrición Infantil del USDA. </a:t>
            </a:r>
          </a:p>
          <a:p>
            <a:endParaRPr lang="es-US" dirty="0"/>
          </a:p>
        </p:txBody>
      </p:sp>
      <p:sp>
        <p:nvSpPr>
          <p:cNvPr id="7" name="Text Placeholder 2">
            <a:extLst>
              <a:ext uri="{FF2B5EF4-FFF2-40B4-BE49-F238E27FC236}">
                <a16:creationId xmlns:a16="http://schemas.microsoft.com/office/drawing/2014/main" id="{E1F73BED-4261-2A4E-82CF-6A6184447F30}"/>
              </a:ext>
            </a:extLst>
          </p:cNvPr>
          <p:cNvSpPr txBox="1">
            <a:spLocks/>
          </p:cNvSpPr>
          <p:nvPr/>
        </p:nvSpPr>
        <p:spPr>
          <a:xfrm>
            <a:off x="4104674" y="2109351"/>
            <a:ext cx="4611036" cy="599788"/>
          </a:xfrm>
          <a:prstGeom prst="rect">
            <a:avLst/>
          </a:prstGeom>
        </p:spPr>
        <p:txBody>
          <a:bodyPr lIns="0" tIns="45720" rIns="91440" bIns="45720" anchor="t" anchorCtr="0"/>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lumMod val="65000"/>
                    <a:lumOff val="35000"/>
                  </a:schemeClr>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defRPr/>
            </a:pPr>
            <a:r>
              <a:rPr lang="es-US" kern="0" dirty="0">
                <a:latin typeface="Arial"/>
              </a:rPr>
              <a:t>Su objetivo es el mejorar los hábitos alimenticios y la actividad física en niños. </a:t>
            </a:r>
          </a:p>
        </p:txBody>
      </p:sp>
      <p:sp>
        <p:nvSpPr>
          <p:cNvPr id="8" name="Text Placeholder 2">
            <a:extLst>
              <a:ext uri="{FF2B5EF4-FFF2-40B4-BE49-F238E27FC236}">
                <a16:creationId xmlns:a16="http://schemas.microsoft.com/office/drawing/2014/main" id="{A70B2C4C-3ED9-1249-89A3-3A14017D9B42}"/>
              </a:ext>
            </a:extLst>
          </p:cNvPr>
          <p:cNvSpPr txBox="1">
            <a:spLocks/>
          </p:cNvSpPr>
          <p:nvPr/>
        </p:nvSpPr>
        <p:spPr>
          <a:xfrm>
            <a:off x="4104674" y="2923735"/>
            <a:ext cx="4889919" cy="1157664"/>
          </a:xfrm>
          <a:prstGeom prst="rect">
            <a:avLst/>
          </a:prstGeom>
        </p:spPr>
        <p:txBody>
          <a:bodyPr lIns="0" anchor="t" anchorCtr="0"/>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lumMod val="65000"/>
                    <a:lumOff val="35000"/>
                  </a:schemeClr>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US" altLang="en-US" dirty="0"/>
              <a:t>Provee materiales de capacitación y de educación en nutrición para agencias estatales, organizaciones patrocinadoras y sitios que participan en el CACFP.</a:t>
            </a:r>
            <a:endParaRPr lang="es-US" dirty="0"/>
          </a:p>
        </p:txBody>
      </p:sp>
      <p:pic>
        <p:nvPicPr>
          <p:cNvPr id="13" name="Picture 12" descr="Ícono de una página web.">
            <a:extLst>
              <a:ext uri="{FF2B5EF4-FFF2-40B4-BE49-F238E27FC236}">
                <a16:creationId xmlns:a16="http://schemas.microsoft.com/office/drawing/2014/main" id="{276198BE-3825-5D4A-B361-16F7174BAA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537" y="4463039"/>
            <a:ext cx="423093" cy="423093"/>
          </a:xfrm>
          <a:prstGeom prst="rect">
            <a:avLst/>
          </a:prstGeom>
        </p:spPr>
      </p:pic>
      <p:sp>
        <p:nvSpPr>
          <p:cNvPr id="5" name="Rectangle 4">
            <a:extLst>
              <a:ext uri="{FF2B5EF4-FFF2-40B4-BE49-F238E27FC236}">
                <a16:creationId xmlns:a16="http://schemas.microsoft.com/office/drawing/2014/main" id="{90989EEB-57ED-E641-B598-2B1FC08652CB}"/>
              </a:ext>
            </a:extLst>
          </p:cNvPr>
          <p:cNvSpPr/>
          <p:nvPr/>
        </p:nvSpPr>
        <p:spPr>
          <a:xfrm>
            <a:off x="2382644" y="4484053"/>
            <a:ext cx="4378712" cy="461665"/>
          </a:xfrm>
          <a:prstGeom prst="rect">
            <a:avLst/>
          </a:prstGeom>
        </p:spPr>
        <p:txBody>
          <a:bodyPr wrap="square" lIns="0">
            <a:spAutoFit/>
          </a:bodyPr>
          <a:lstStyle/>
          <a:p>
            <a:r>
              <a:rPr lang="es-US" sz="2400" b="1" dirty="0">
                <a:solidFill>
                  <a:schemeClr val="tx1">
                    <a:lumMod val="65000"/>
                    <a:lumOff val="35000"/>
                  </a:schemeClr>
                </a:solidFill>
                <a:latin typeface="Helvetica" pitchFamily="2" charset="0"/>
                <a:hlinkClick r:id="rId5">
                  <a:extLst>
                    <a:ext uri="{A12FA001-AC4F-418D-AE19-62706E023703}">
                      <ahyp:hlinkClr xmlns:ahyp="http://schemas.microsoft.com/office/drawing/2018/hyperlinkcolor" val="tx"/>
                    </a:ext>
                  </a:extLst>
                </a:hlinkClick>
              </a:rPr>
              <a:t>TeamNutrition.USDA.gov</a:t>
            </a:r>
            <a:endParaRPr lang="es-US" sz="2400" b="1" dirty="0">
              <a:solidFill>
                <a:schemeClr val="tx1">
                  <a:lumMod val="65000"/>
                  <a:lumOff val="35000"/>
                </a:schemeClr>
              </a:solidFill>
              <a:latin typeface="Helvetica" pitchFamily="2" charset="0"/>
              <a:cs typeface="Arial" panose="020B0604020202020204" pitchFamily="34" charset="0"/>
            </a:endParaRPr>
          </a:p>
        </p:txBody>
      </p:sp>
      <p:sp>
        <p:nvSpPr>
          <p:cNvPr id="10" name="TextBox 9">
            <a:extLst>
              <a:ext uri="{FF2B5EF4-FFF2-40B4-BE49-F238E27FC236}">
                <a16:creationId xmlns:a16="http://schemas.microsoft.com/office/drawing/2014/main" id="{5183A101-8406-DF48-8ED0-31BD7E948BAE}"/>
              </a:ext>
            </a:extLst>
          </p:cNvPr>
          <p:cNvSpPr txBox="1"/>
          <p:nvPr/>
        </p:nvSpPr>
        <p:spPr>
          <a:xfrm>
            <a:off x="383059" y="4053016"/>
            <a:ext cx="2850460" cy="276999"/>
          </a:xfrm>
          <a:prstGeom prst="rect">
            <a:avLst/>
          </a:prstGeom>
          <a:noFill/>
        </p:spPr>
        <p:txBody>
          <a:bodyPr wrap="none" rtlCol="0">
            <a:spAutoFit/>
          </a:bodyPr>
          <a:lstStyle/>
          <a:p>
            <a:r>
              <a:rPr lang="es-US" altLang="en-US" sz="200" dirty="0" err="1">
                <a:solidFill>
                  <a:schemeClr val="bg1"/>
                </a:solidFill>
                <a:cs typeface="Arial" pitchFamily="34" charset="0"/>
              </a:rPr>
              <a:t>Team</a:t>
            </a:r>
            <a:r>
              <a:rPr lang="es-US" altLang="en-US" sz="200" dirty="0">
                <a:solidFill>
                  <a:schemeClr val="bg1"/>
                </a:solidFill>
                <a:cs typeface="Arial" pitchFamily="34" charset="0"/>
              </a:rPr>
              <a:t> Nutrition es una iniciativa del USDA, Food and Nutrition Service que apoya los Programas de Nutrición Infantil, como el Programa Nacional de Almuerzo Escolar, el Programa de Desayuno Escolar y por supuesto el CACFP.  </a:t>
            </a:r>
          </a:p>
          <a:p>
            <a:endParaRPr lang="es-US" altLang="en-US" sz="200" dirty="0">
              <a:solidFill>
                <a:schemeClr val="bg1"/>
              </a:solidFill>
              <a:cs typeface="Arial" pitchFamily="34" charset="0"/>
            </a:endParaRPr>
          </a:p>
          <a:p>
            <a:r>
              <a:rPr lang="es-US" altLang="en-US" sz="200" dirty="0">
                <a:solidFill>
                  <a:schemeClr val="bg1"/>
                </a:solidFill>
                <a:cs typeface="Arial" pitchFamily="34" charset="0"/>
              </a:rPr>
              <a:t>La meta de </a:t>
            </a:r>
            <a:r>
              <a:rPr lang="es-US" altLang="en-US" sz="200" dirty="0" err="1">
                <a:solidFill>
                  <a:schemeClr val="bg1"/>
                </a:solidFill>
                <a:cs typeface="Arial" pitchFamily="34" charset="0"/>
              </a:rPr>
              <a:t>Team</a:t>
            </a:r>
            <a:r>
              <a:rPr lang="es-US" altLang="en-US" sz="200" dirty="0">
                <a:solidFill>
                  <a:schemeClr val="bg1"/>
                </a:solidFill>
                <a:cs typeface="Arial" pitchFamily="34" charset="0"/>
              </a:rPr>
              <a:t> Nutrition es mejorar los hábitos alimentarios y de actividad física en niños a través de educación nutricional basada en los principios de las Guías Alimentarias para Americanos y </a:t>
            </a:r>
            <a:r>
              <a:rPr lang="es-US" altLang="en-US" sz="200" dirty="0" err="1">
                <a:solidFill>
                  <a:schemeClr val="bg1"/>
                </a:solidFill>
                <a:cs typeface="Arial" pitchFamily="34" charset="0"/>
              </a:rPr>
              <a:t>MiPlato</a:t>
            </a:r>
            <a:r>
              <a:rPr lang="es-US" altLang="en-US" sz="200" dirty="0">
                <a:solidFill>
                  <a:schemeClr val="bg1"/>
                </a:solidFill>
                <a:cs typeface="Arial" pitchFamily="34" charset="0"/>
              </a:rPr>
              <a:t>. </a:t>
            </a:r>
          </a:p>
          <a:p>
            <a:endParaRPr lang="es-US" altLang="en-US" sz="200" dirty="0">
              <a:solidFill>
                <a:schemeClr val="bg1"/>
              </a:solidFill>
              <a:cs typeface="Arial" pitchFamily="34" charset="0"/>
            </a:endParaRPr>
          </a:p>
          <a:p>
            <a:r>
              <a:rPr lang="es-US" altLang="en-US" sz="200" dirty="0">
                <a:solidFill>
                  <a:schemeClr val="bg1"/>
                </a:solidFill>
                <a:cs typeface="Arial" pitchFamily="34" charset="0"/>
              </a:rPr>
              <a:t>Esta meta se logra a través de asistencia técnica y capacitación para aquellos que preparan y sirven comidas, proveyendo recursos de educación nutricional para niños y desarrollando apoyo para un ambiente saludable en la escuela y en el lugar de cuido. </a:t>
            </a:r>
          </a:p>
          <a:p>
            <a:endParaRPr lang="es-US" altLang="en-US" sz="200" dirty="0">
              <a:solidFill>
                <a:schemeClr val="bg1"/>
              </a:solidFill>
              <a:cs typeface="Arial" pitchFamily="34" charset="0"/>
            </a:endParaRPr>
          </a:p>
        </p:txBody>
      </p:sp>
    </p:spTree>
    <p:extLst>
      <p:ext uri="{BB962C8B-B14F-4D97-AF65-F5344CB8AC3E}">
        <p14:creationId xmlns:p14="http://schemas.microsoft.com/office/powerpoint/2010/main" val="8868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328E8-F808-E648-9C48-C198239D7216}"/>
              </a:ext>
            </a:extLst>
          </p:cNvPr>
          <p:cNvSpPr>
            <a:spLocks noGrp="1"/>
          </p:cNvSpPr>
          <p:nvPr>
            <p:ph type="title"/>
          </p:nvPr>
        </p:nvSpPr>
        <p:spPr>
          <a:xfrm>
            <a:off x="2542332" y="1200907"/>
            <a:ext cx="2486891" cy="475484"/>
          </a:xfrm>
        </p:spPr>
        <p:txBody>
          <a:bodyPr/>
          <a:lstStyle/>
          <a:p>
            <a:r>
              <a:rPr lang="es-ES_tradnl"/>
              <a:t>     </a:t>
            </a:r>
            <a:r>
              <a:rPr lang="es-ES_tradnl">
                <a:solidFill>
                  <a:srgbClr val="CCEFFC"/>
                </a:solidFill>
              </a:rPr>
              <a:t>Pruéblo</a:t>
            </a:r>
          </a:p>
        </p:txBody>
      </p:sp>
      <p:sp>
        <p:nvSpPr>
          <p:cNvPr id="6" name="TextBox 5">
            <a:extLst>
              <a:ext uri="{FF2B5EF4-FFF2-40B4-BE49-F238E27FC236}">
                <a16:creationId xmlns:a16="http://schemas.microsoft.com/office/drawing/2014/main" id="{2AB6B0AB-08C8-5D47-B08D-5C22AB9FAE2F}"/>
              </a:ext>
            </a:extLst>
          </p:cNvPr>
          <p:cNvSpPr txBox="1"/>
          <p:nvPr/>
        </p:nvSpPr>
        <p:spPr>
          <a:xfrm>
            <a:off x="157655" y="4114800"/>
            <a:ext cx="2002221" cy="276999"/>
          </a:xfrm>
          <a:prstGeom prst="rect">
            <a:avLst/>
          </a:prstGeom>
          <a:noFill/>
        </p:spPr>
        <p:txBody>
          <a:bodyPr wrap="square" rtlCol="0">
            <a:spAutoFit/>
          </a:bodyPr>
          <a:lstStyle/>
          <a:p>
            <a:r>
              <a:rPr lang="es-ES" sz="400">
                <a:solidFill>
                  <a:srgbClr val="F5F9FD"/>
                </a:solidFill>
              </a:rPr>
              <a:t>El reverso de la hoja también tiene una lista más extensa de tamaños de porción. En la parte inferior, también puede escribir la marca y el tipo de yogures acreditables que ha encontrado y que le gustaría servir.</a:t>
            </a:r>
          </a:p>
        </p:txBody>
      </p:sp>
      <p:pic>
        <p:nvPicPr>
          <p:cNvPr id="3" name="Picture 2" descr="Segunda página de la hoja de capacitación “Elija yogur con bajo contenido de azúcares añadidos en el CACFP” de Team Nutrition">
            <a:extLst>
              <a:ext uri="{FF2B5EF4-FFF2-40B4-BE49-F238E27FC236}">
                <a16:creationId xmlns:a16="http://schemas.microsoft.com/office/drawing/2014/main" id="{D978185C-DBBA-385C-563C-E632F54FDA6E}"/>
              </a:ext>
            </a:extLst>
          </p:cNvPr>
          <p:cNvPicPr>
            <a:picLocks noChangeAspect="1"/>
          </p:cNvPicPr>
          <p:nvPr/>
        </p:nvPicPr>
        <p:blipFill>
          <a:blip r:embed="rId3"/>
          <a:stretch>
            <a:fillRect/>
          </a:stretch>
        </p:blipFill>
        <p:spPr>
          <a:xfrm>
            <a:off x="2621111" y="59980"/>
            <a:ext cx="3901778" cy="5023539"/>
          </a:xfrm>
          <a:prstGeom prst="rect">
            <a:avLst/>
          </a:prstGeom>
        </p:spPr>
      </p:pic>
    </p:spTree>
    <p:extLst>
      <p:ext uri="{BB962C8B-B14F-4D97-AF65-F5344CB8AC3E}">
        <p14:creationId xmlns:p14="http://schemas.microsoft.com/office/powerpoint/2010/main" val="235186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4E4EA-7B94-2C48-988E-845A187B7B09}"/>
              </a:ext>
            </a:extLst>
          </p:cNvPr>
          <p:cNvSpPr>
            <a:spLocks noGrp="1"/>
          </p:cNvSpPr>
          <p:nvPr>
            <p:ph type="title"/>
          </p:nvPr>
        </p:nvSpPr>
        <p:spPr>
          <a:xfrm>
            <a:off x="1143008" y="0"/>
            <a:ext cx="4180114" cy="819149"/>
          </a:xfrm>
        </p:spPr>
        <p:txBody>
          <a:bodyPr/>
          <a:lstStyle/>
          <a:p>
            <a:r>
              <a:rPr lang="es-ES_tradnl" sz="3600">
                <a:latin typeface="Arial"/>
                <a:cs typeface="Arial"/>
              </a:rPr>
              <a:t>¡</a:t>
            </a:r>
            <a:r>
              <a:rPr lang="es-ES_tradnl" sz="3600"/>
              <a:t>Inténtelo! </a:t>
            </a:r>
            <a:br>
              <a:rPr lang="es-ES_tradnl" sz="3600"/>
            </a:br>
            <a:r>
              <a:rPr lang="es-ES_tradnl" sz="3200" b="0">
                <a:latin typeface="Calibri"/>
              </a:rPr>
              <a:t>¿</a:t>
            </a:r>
            <a:r>
              <a:rPr lang="es-ES_tradnl" sz="3200" b="0"/>
              <a:t>Qu</a:t>
            </a:r>
            <a:r>
              <a:rPr lang="es-ES_tradnl" sz="3200" b="0">
                <a:latin typeface="Arial"/>
                <a:cs typeface="Arial"/>
              </a:rPr>
              <a:t>é yogures puede añadir a su lista</a:t>
            </a:r>
            <a:r>
              <a:rPr lang="es-ES_tradnl" sz="3200" b="0"/>
              <a:t>? </a:t>
            </a:r>
            <a:br>
              <a:rPr lang="en-US" sz="3200" b="0"/>
            </a:br>
            <a:endParaRPr lang="en-US"/>
          </a:p>
        </p:txBody>
      </p:sp>
      <p:pic>
        <p:nvPicPr>
          <p:cNvPr id="11" name="Picture 10" descr="Una niña sentada en una mesa comiendo yogurt.">
            <a:extLst>
              <a:ext uri="{FF2B5EF4-FFF2-40B4-BE49-F238E27FC236}">
                <a16:creationId xmlns:a16="http://schemas.microsoft.com/office/drawing/2014/main" id="{BFAD7170-5DEE-B942-AB71-AD9E642A2B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7510" y="1942523"/>
            <a:ext cx="1968500" cy="2006600"/>
          </a:xfrm>
          <a:prstGeom prst="rect">
            <a:avLst/>
          </a:prstGeom>
        </p:spPr>
      </p:pic>
      <p:sp>
        <p:nvSpPr>
          <p:cNvPr id="6" name="TextBox 5">
            <a:extLst>
              <a:ext uri="{FF2B5EF4-FFF2-40B4-BE49-F238E27FC236}">
                <a16:creationId xmlns:a16="http://schemas.microsoft.com/office/drawing/2014/main" id="{AF8B18A4-A59A-0A4E-BECD-BD684F2C1727}"/>
              </a:ext>
            </a:extLst>
          </p:cNvPr>
          <p:cNvSpPr txBox="1"/>
          <p:nvPr/>
        </p:nvSpPr>
        <p:spPr>
          <a:xfrm>
            <a:off x="418454" y="4029559"/>
            <a:ext cx="5267789" cy="276999"/>
          </a:xfrm>
          <a:prstGeom prst="rect">
            <a:avLst/>
          </a:prstGeom>
          <a:noFill/>
        </p:spPr>
        <p:txBody>
          <a:bodyPr wrap="none" rtlCol="0">
            <a:spAutoFit/>
          </a:bodyPr>
          <a:lstStyle/>
          <a:p>
            <a:pPr lvl="0" defTabSz="685800">
              <a:defRPr/>
            </a:pPr>
            <a:r>
              <a:rPr lang="es-ES" sz="400">
                <a:solidFill>
                  <a:schemeClr val="bg1"/>
                </a:solidFill>
              </a:rPr>
              <a:t>Todos ustedes hicieron un gran trabajo con el ejemplo en la hoja, que quiero darles un par de minutos para practicar con otro ejemplo. </a:t>
            </a:r>
          </a:p>
          <a:p>
            <a:pPr lvl="0" defTabSz="685800">
              <a:defRPr/>
            </a:pPr>
            <a:endParaRPr lang="es-ES" sz="400">
              <a:solidFill>
                <a:schemeClr val="bg1"/>
              </a:solidFill>
            </a:endParaRPr>
          </a:p>
          <a:p>
            <a:pPr lvl="0" defTabSz="685800">
              <a:defRPr/>
            </a:pPr>
            <a:r>
              <a:rPr lang="es-ES" sz="400">
                <a:solidFill>
                  <a:schemeClr val="bg1"/>
                </a:solidFill>
              </a:rPr>
              <a:t>Aquí puede ver la etiqueta de información nutricional de un yogur al que llamamos “Marca A Yogur de Fresa". Eche un vistazo a la etiqueta de información nutricional y use la tabla en la hoja para decidir si el yogur cumple con el límite de azúcar.</a:t>
            </a:r>
          </a:p>
        </p:txBody>
      </p:sp>
      <p:pic>
        <p:nvPicPr>
          <p:cNvPr id="7" name="Picture 6" descr="Dos pequeños recipientes llenos de yogurt.">
            <a:extLst>
              <a:ext uri="{FF2B5EF4-FFF2-40B4-BE49-F238E27FC236}">
                <a16:creationId xmlns:a16="http://schemas.microsoft.com/office/drawing/2014/main" id="{8CD1BF6F-733C-5F4E-AA76-8F593951AE3A}"/>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013" y="260161"/>
            <a:ext cx="983000" cy="1223521"/>
          </a:xfrm>
          <a:prstGeom prst="rect">
            <a:avLst/>
          </a:prstGeom>
        </p:spPr>
      </p:pic>
      <p:grpSp>
        <p:nvGrpSpPr>
          <p:cNvPr id="3" name="Group 2" descr="Etiqueta nutricional que contiene un tamaño de porción con 6 oz (170g) y 13g de azúcares añadidos.">
            <a:extLst>
              <a:ext uri="{FF2B5EF4-FFF2-40B4-BE49-F238E27FC236}">
                <a16:creationId xmlns:a16="http://schemas.microsoft.com/office/drawing/2014/main" id="{B89B2A0C-BE85-FD03-2FE7-0796D6A78FF3}"/>
              </a:ext>
            </a:extLst>
          </p:cNvPr>
          <p:cNvGrpSpPr/>
          <p:nvPr/>
        </p:nvGrpSpPr>
        <p:grpSpPr>
          <a:xfrm>
            <a:off x="5339792" y="506850"/>
            <a:ext cx="3667230" cy="3832888"/>
            <a:chOff x="5339792" y="506850"/>
            <a:chExt cx="3667230" cy="3832888"/>
          </a:xfrm>
        </p:grpSpPr>
        <p:sp>
          <p:nvSpPr>
            <p:cNvPr id="13" name="Rounded Rectangle 12">
              <a:extLst>
                <a:ext uri="{FF2B5EF4-FFF2-40B4-BE49-F238E27FC236}">
                  <a16:creationId xmlns:a16="http://schemas.microsoft.com/office/drawing/2014/main" id="{1C1931F4-C8DE-C148-921E-8F9767C81B7C}"/>
                </a:ext>
              </a:extLst>
            </p:cNvPr>
            <p:cNvSpPr/>
            <p:nvPr/>
          </p:nvSpPr>
          <p:spPr>
            <a:xfrm>
              <a:off x="5339792" y="506850"/>
              <a:ext cx="3667230" cy="682985"/>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A</a:t>
              </a:r>
            </a:p>
            <a:p>
              <a:pPr algn="ctr"/>
              <a:r>
                <a:rPr lang="en-US" b="1" dirty="0">
                  <a:solidFill>
                    <a:schemeClr val="tx1"/>
                  </a:solidFill>
                  <a:latin typeface="Times New Roman" panose="02020603050405020304" pitchFamily="18" charset="0"/>
                  <a:cs typeface="Times New Roman" panose="02020603050405020304" pitchFamily="18" charset="0"/>
                </a:rPr>
                <a:t>Yogur de Fresa</a:t>
              </a:r>
            </a:p>
          </p:txBody>
        </p:sp>
        <p:pic>
          <p:nvPicPr>
            <p:cNvPr id="5" name="Picture 4">
              <a:extLst>
                <a:ext uri="{FF2B5EF4-FFF2-40B4-BE49-F238E27FC236}">
                  <a16:creationId xmlns:a16="http://schemas.microsoft.com/office/drawing/2014/main" id="{9B7EE1B1-F102-2E25-C1B3-C0CEB509EB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9792" y="1153202"/>
              <a:ext cx="3667230" cy="3186536"/>
            </a:xfrm>
            <a:prstGeom prst="rect">
              <a:avLst/>
            </a:prstGeom>
          </p:spPr>
        </p:pic>
      </p:grpSp>
    </p:spTree>
    <p:extLst>
      <p:ext uri="{BB962C8B-B14F-4D97-AF65-F5344CB8AC3E}">
        <p14:creationId xmlns:p14="http://schemas.microsoft.com/office/powerpoint/2010/main" val="153044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762109B-E024-384B-A9BF-A10DCF90D3DB}"/>
              </a:ext>
              <a:ext uri="{C183D7F6-B498-43B3-948B-1728B52AA6E4}">
                <adec:decorative xmlns:adec="http://schemas.microsoft.com/office/drawing/2017/decorative" val="1"/>
              </a:ext>
            </a:extLst>
          </p:cNvPr>
          <p:cNvSpPr txBox="1"/>
          <p:nvPr/>
        </p:nvSpPr>
        <p:spPr>
          <a:xfrm>
            <a:off x="133587" y="142100"/>
            <a:ext cx="2761270" cy="1938992"/>
          </a:xfrm>
          <a:prstGeom prst="rect">
            <a:avLst/>
          </a:prstGeom>
          <a:noFill/>
        </p:spPr>
        <p:txBody>
          <a:bodyPr wrap="square" rtlCol="0">
            <a:spAutoFit/>
          </a:bodyPr>
          <a:lstStyle/>
          <a:p>
            <a:pPr algn="ctr"/>
            <a:r>
              <a:rPr lang="en-US" sz="12000" b="1">
                <a:solidFill>
                  <a:srgbClr val="0A2E6F"/>
                </a:solidFill>
                <a:latin typeface="Helvetica" pitchFamily="2" charset="0"/>
              </a:rPr>
              <a:t>?</a:t>
            </a:r>
            <a:endParaRPr lang="en-US" sz="120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0" y="1840701"/>
            <a:ext cx="3063276" cy="1414261"/>
          </a:xfrm>
        </p:spPr>
        <p:txBody>
          <a:bodyPr/>
          <a:lstStyle/>
          <a:p>
            <a:r>
              <a:rPr lang="es-ES" sz="2400" dirty="0"/>
              <a:t>¡</a:t>
            </a:r>
            <a:r>
              <a:rPr lang="es-ES_tradnl" sz="2400" dirty="0"/>
              <a:t>Inténtelo!</a:t>
            </a:r>
            <a:br>
              <a:rPr lang="es-ES_tradnl" sz="2400" dirty="0">
                <a:solidFill>
                  <a:srgbClr val="0A2E6F"/>
                </a:solidFill>
              </a:rPr>
            </a:br>
            <a:r>
              <a:rPr lang="es-ES" sz="2400" b="0" dirty="0">
                <a:solidFill>
                  <a:srgbClr val="0A2E6F"/>
                </a:solidFill>
              </a:rPr>
              <a:t>¿Este yogur cumple con el límite de azúcares añadidos?</a:t>
            </a:r>
            <a:br>
              <a:rPr lang="es-ES" sz="2400" b="0" dirty="0">
                <a:solidFill>
                  <a:srgbClr val="0A2E6F"/>
                </a:solidFill>
              </a:rPr>
            </a:br>
            <a:endParaRPr lang="en-US" sz="2400" b="0" dirty="0">
              <a:solidFill>
                <a:srgbClr val="0A2E6F"/>
              </a:solidFill>
            </a:endParaRPr>
          </a:p>
        </p:txBody>
      </p:sp>
      <p:sp>
        <p:nvSpPr>
          <p:cNvPr id="8" name="Content Placeholder 7">
            <a:extLst>
              <a:ext uri="{FF2B5EF4-FFF2-40B4-BE49-F238E27FC236}">
                <a16:creationId xmlns:a16="http://schemas.microsoft.com/office/drawing/2014/main" id="{C1A07F9E-F608-054D-A52A-8AFA082C54C1}"/>
              </a:ext>
            </a:extLst>
          </p:cNvPr>
          <p:cNvSpPr>
            <a:spLocks noGrp="1"/>
          </p:cNvSpPr>
          <p:nvPr>
            <p:ph sz="half" idx="2"/>
          </p:nvPr>
        </p:nvSpPr>
        <p:spPr>
          <a:xfrm>
            <a:off x="652856" y="3618321"/>
            <a:ext cx="1291043" cy="824850"/>
          </a:xfrm>
        </p:spPr>
        <p:txBody>
          <a:bodyPr/>
          <a:lstStyle/>
          <a:p>
            <a:pPr>
              <a:buFont typeface="Wingdings" pitchFamily="2" charset="2"/>
              <a:buChar char="q"/>
            </a:pPr>
            <a:r>
              <a:rPr lang="es-ES" dirty="0">
                <a:solidFill>
                  <a:srgbClr val="0A2E6F"/>
                </a:solidFill>
              </a:rPr>
              <a:t>S</a:t>
            </a:r>
            <a:r>
              <a:rPr lang="es-ES" dirty="0">
                <a:solidFill>
                  <a:srgbClr val="0A2E6F"/>
                </a:solidFill>
                <a:cs typeface="Arial"/>
              </a:rPr>
              <a:t>í</a:t>
            </a:r>
            <a:endParaRPr lang="en-US" dirty="0">
              <a:solidFill>
                <a:srgbClr val="0A2E6F"/>
              </a:solidFill>
            </a:endParaRPr>
          </a:p>
          <a:p>
            <a:pPr>
              <a:buFont typeface="Wingdings" pitchFamily="2" charset="2"/>
              <a:buChar char="q"/>
            </a:pPr>
            <a:r>
              <a:rPr lang="es-ES_tradnl" dirty="0">
                <a:solidFill>
                  <a:srgbClr val="0A2E6F"/>
                </a:solidFill>
              </a:rPr>
              <a:t>No</a:t>
            </a:r>
          </a:p>
        </p:txBody>
      </p:sp>
      <p:pic>
        <p:nvPicPr>
          <p:cNvPr id="6" name="Picture 5" descr="Dos pequeños recipientes llenos de yogurt.">
            <a:extLst>
              <a:ext uri="{FF2B5EF4-FFF2-40B4-BE49-F238E27FC236}">
                <a16:creationId xmlns:a16="http://schemas.microsoft.com/office/drawing/2014/main" id="{DC58E885-AE6B-A440-B195-3C584A4ABCC0}"/>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6792" y="440088"/>
            <a:ext cx="2053621" cy="2556103"/>
          </a:xfrm>
          <a:prstGeom prst="rect">
            <a:avLst/>
          </a:prstGeom>
        </p:spPr>
      </p:pic>
      <p:sp>
        <p:nvSpPr>
          <p:cNvPr id="4" name="TextBox 3">
            <a:extLst>
              <a:ext uri="{FF2B5EF4-FFF2-40B4-BE49-F238E27FC236}">
                <a16:creationId xmlns:a16="http://schemas.microsoft.com/office/drawing/2014/main" id="{82B2FDC6-A2EA-6249-9AF8-1C5C4713F6D1}"/>
              </a:ext>
            </a:extLst>
          </p:cNvPr>
          <p:cNvSpPr txBox="1"/>
          <p:nvPr/>
        </p:nvSpPr>
        <p:spPr>
          <a:xfrm>
            <a:off x="6276815" y="356461"/>
            <a:ext cx="2448434" cy="400110"/>
          </a:xfrm>
          <a:prstGeom prst="rect">
            <a:avLst/>
          </a:prstGeom>
          <a:noFill/>
        </p:spPr>
        <p:txBody>
          <a:bodyPr wrap="square" rtlCol="0">
            <a:spAutoFit/>
          </a:bodyPr>
          <a:lstStyle/>
          <a:p>
            <a:pPr lvl="0" defTabSz="685800">
              <a:defRPr/>
            </a:pPr>
            <a:r>
              <a:rPr lang="es-ES" sz="400">
                <a:solidFill>
                  <a:schemeClr val="bg1"/>
                </a:solidFill>
              </a:rPr>
              <a:t>Levante la mano si cree que este yogur es acreditable / cumple con el límite de azúcar para yogures en el CACFP [espere que levanten las manos]. </a:t>
            </a:r>
          </a:p>
          <a:p>
            <a:pPr lvl="0" defTabSz="685800">
              <a:defRPr/>
            </a:pPr>
            <a:endParaRPr lang="es-ES" sz="400">
              <a:solidFill>
                <a:schemeClr val="bg1"/>
              </a:solidFill>
            </a:endParaRPr>
          </a:p>
          <a:p>
            <a:pPr lvl="0" defTabSz="685800">
              <a:defRPr/>
            </a:pPr>
            <a:r>
              <a:rPr lang="es-ES" sz="400">
                <a:solidFill>
                  <a:schemeClr val="bg1"/>
                </a:solidFill>
              </a:rPr>
              <a:t>Levante la mano si cree que este yogurt no es acreditable / no cumple con el límite de azúcar para los yogures en el CACFP [espere que levanten las manos]</a:t>
            </a:r>
          </a:p>
        </p:txBody>
      </p:sp>
      <p:grpSp>
        <p:nvGrpSpPr>
          <p:cNvPr id="7" name="Group 6" descr="Etiqueta nutricional que contiene un tamaño de porción con 6 oz (170g) y 13g de azúcares añadidos.">
            <a:extLst>
              <a:ext uri="{FF2B5EF4-FFF2-40B4-BE49-F238E27FC236}">
                <a16:creationId xmlns:a16="http://schemas.microsoft.com/office/drawing/2014/main" id="{199CD9FB-6674-634F-8BC3-473F93A3B52C}"/>
              </a:ext>
            </a:extLst>
          </p:cNvPr>
          <p:cNvGrpSpPr/>
          <p:nvPr/>
        </p:nvGrpSpPr>
        <p:grpSpPr>
          <a:xfrm>
            <a:off x="3299433" y="756571"/>
            <a:ext cx="3667230" cy="3832888"/>
            <a:chOff x="5474677" y="530428"/>
            <a:chExt cx="3667230" cy="3832888"/>
          </a:xfrm>
        </p:grpSpPr>
        <p:sp>
          <p:nvSpPr>
            <p:cNvPr id="10" name="Rounded Rectangle 12">
              <a:extLst>
                <a:ext uri="{FF2B5EF4-FFF2-40B4-BE49-F238E27FC236}">
                  <a16:creationId xmlns:a16="http://schemas.microsoft.com/office/drawing/2014/main" id="{99A28568-944B-C5EC-CC62-BFC84D83339C}"/>
                </a:ext>
              </a:extLst>
            </p:cNvPr>
            <p:cNvSpPr/>
            <p:nvPr/>
          </p:nvSpPr>
          <p:spPr>
            <a:xfrm>
              <a:off x="5474677" y="530428"/>
              <a:ext cx="3667230" cy="682985"/>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A</a:t>
              </a:r>
            </a:p>
            <a:p>
              <a:pPr algn="ctr"/>
              <a:r>
                <a:rPr lang="en-US" b="1" dirty="0">
                  <a:solidFill>
                    <a:schemeClr val="tx1"/>
                  </a:solidFill>
                  <a:latin typeface="Times New Roman" panose="02020603050405020304" pitchFamily="18" charset="0"/>
                  <a:cs typeface="Times New Roman" panose="02020603050405020304" pitchFamily="18" charset="0"/>
                </a:rPr>
                <a:t>Yogur de Fresa</a:t>
              </a:r>
            </a:p>
          </p:txBody>
        </p:sp>
        <p:pic>
          <p:nvPicPr>
            <p:cNvPr id="11" name="Picture 10">
              <a:extLst>
                <a:ext uri="{FF2B5EF4-FFF2-40B4-BE49-F238E27FC236}">
                  <a16:creationId xmlns:a16="http://schemas.microsoft.com/office/drawing/2014/main" id="{050BDCB9-96AA-8A88-1359-154F3A5429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4677" y="1176780"/>
              <a:ext cx="3667230" cy="3186536"/>
            </a:xfrm>
            <a:prstGeom prst="rect">
              <a:avLst/>
            </a:prstGeom>
          </p:spPr>
        </p:pic>
      </p:grpSp>
    </p:spTree>
    <p:extLst>
      <p:ext uri="{BB962C8B-B14F-4D97-AF65-F5344CB8AC3E}">
        <p14:creationId xmlns:p14="http://schemas.microsoft.com/office/powerpoint/2010/main" val="2906966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97A52CE-690C-E144-B23B-4438EA9F1EA8}"/>
              </a:ext>
              <a:ext uri="{C183D7F6-B498-43B3-948B-1728B52AA6E4}">
                <adec:decorative xmlns:adec="http://schemas.microsoft.com/office/drawing/2017/decorative" val="1"/>
              </a:ext>
            </a:extLst>
          </p:cNvPr>
          <p:cNvSpPr txBox="1"/>
          <p:nvPr/>
        </p:nvSpPr>
        <p:spPr>
          <a:xfrm>
            <a:off x="0" y="142100"/>
            <a:ext cx="3044330" cy="1938992"/>
          </a:xfrm>
          <a:prstGeom prst="rect">
            <a:avLst/>
          </a:prstGeom>
          <a:noFill/>
        </p:spPr>
        <p:txBody>
          <a:bodyPr wrap="square" rtlCol="0">
            <a:spAutoFit/>
          </a:bodyPr>
          <a:lstStyle/>
          <a:p>
            <a:pPr algn="ctr"/>
            <a:r>
              <a:rPr lang="en-US" sz="12000" b="1">
                <a:solidFill>
                  <a:srgbClr val="0A2E6F"/>
                </a:solidFill>
                <a:latin typeface="Helvetica" pitchFamily="2" charset="0"/>
              </a:rPr>
              <a:t>?</a:t>
            </a:r>
            <a:endParaRPr lang="en-US" sz="120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0" y="1744973"/>
            <a:ext cx="3063276" cy="1414261"/>
          </a:xfrm>
        </p:spPr>
        <p:txBody>
          <a:bodyPr/>
          <a:lstStyle/>
          <a:p>
            <a:r>
              <a:rPr lang="es-ES" sz="2400" dirty="0"/>
              <a:t>¡</a:t>
            </a:r>
            <a:r>
              <a:rPr lang="es-ES_tradnl" sz="2400" dirty="0"/>
              <a:t>Inténtelo!</a:t>
            </a:r>
            <a:r>
              <a:rPr lang="es-ES_tradnl" sz="600" dirty="0"/>
              <a:t> </a:t>
            </a:r>
            <a:r>
              <a:rPr lang="es-ES" sz="600" dirty="0">
                <a:solidFill>
                  <a:srgbClr val="CCEFFC"/>
                </a:solidFill>
              </a:rPr>
              <a:t>(Continúen). </a:t>
            </a:r>
            <a:br>
              <a:rPr lang="es-ES_tradnl" sz="2400" dirty="0">
                <a:solidFill>
                  <a:srgbClr val="0A2E6F"/>
                </a:solidFill>
              </a:rPr>
            </a:br>
            <a:r>
              <a:rPr lang="es-ES" sz="2400" b="0" dirty="0">
                <a:solidFill>
                  <a:srgbClr val="0A2E6F"/>
                </a:solidFill>
              </a:rPr>
              <a:t>¿Este yogur cumple con el límite de azúcares añadidos?</a:t>
            </a:r>
            <a:endParaRPr lang="en-US" sz="2400" b="0" dirty="0">
              <a:solidFill>
                <a:srgbClr val="0A2E6F"/>
              </a:solidFill>
            </a:endParaRPr>
          </a:p>
        </p:txBody>
      </p:sp>
      <p:sp>
        <p:nvSpPr>
          <p:cNvPr id="8" name="Content Placeholder 7">
            <a:extLst>
              <a:ext uri="{FF2B5EF4-FFF2-40B4-BE49-F238E27FC236}">
                <a16:creationId xmlns:a16="http://schemas.microsoft.com/office/drawing/2014/main" id="{C1A07F9E-F608-054D-A52A-8AFA082C54C1}"/>
              </a:ext>
            </a:extLst>
          </p:cNvPr>
          <p:cNvSpPr>
            <a:spLocks noGrp="1"/>
          </p:cNvSpPr>
          <p:nvPr>
            <p:ph sz="half" idx="2"/>
          </p:nvPr>
        </p:nvSpPr>
        <p:spPr>
          <a:xfrm>
            <a:off x="664579" y="3477699"/>
            <a:ext cx="1291043" cy="962349"/>
          </a:xfrm>
        </p:spPr>
        <p:txBody>
          <a:bodyPr/>
          <a:lstStyle/>
          <a:p>
            <a:pPr>
              <a:buFont typeface="Wingdings" pitchFamily="2" charset="2"/>
              <a:buChar char="q"/>
            </a:pPr>
            <a:r>
              <a:rPr lang="es-ES" b="1" dirty="0">
                <a:solidFill>
                  <a:srgbClr val="0A2E6F"/>
                </a:solidFill>
              </a:rPr>
              <a:t>S</a:t>
            </a:r>
            <a:r>
              <a:rPr lang="es-ES" b="1" dirty="0">
                <a:solidFill>
                  <a:srgbClr val="0A2E6F"/>
                </a:solidFill>
                <a:latin typeface="Arial"/>
                <a:cs typeface="Arial"/>
              </a:rPr>
              <a:t>í</a:t>
            </a:r>
            <a:endParaRPr lang="en-US" b="1" dirty="0">
              <a:solidFill>
                <a:srgbClr val="0A2E6F"/>
              </a:solidFill>
            </a:endParaRPr>
          </a:p>
          <a:p>
            <a:pPr>
              <a:buFont typeface="Wingdings" pitchFamily="2" charset="2"/>
              <a:buChar char="q"/>
            </a:pPr>
            <a:r>
              <a:rPr lang="es-ES_tradnl" dirty="0">
                <a:solidFill>
                  <a:srgbClr val="0A2E6F"/>
                </a:solidFill>
              </a:rPr>
              <a:t>No</a:t>
            </a:r>
          </a:p>
        </p:txBody>
      </p:sp>
      <p:sp>
        <p:nvSpPr>
          <p:cNvPr id="9" name="TextBox 8">
            <a:extLst>
              <a:ext uri="{FF2B5EF4-FFF2-40B4-BE49-F238E27FC236}">
                <a16:creationId xmlns:a16="http://schemas.microsoft.com/office/drawing/2014/main" id="{011745BD-73DB-C547-8290-5B6DBE21BFED}"/>
              </a:ext>
            </a:extLst>
          </p:cNvPr>
          <p:cNvSpPr txBox="1"/>
          <p:nvPr/>
        </p:nvSpPr>
        <p:spPr>
          <a:xfrm>
            <a:off x="664579" y="3728040"/>
            <a:ext cx="415498" cy="461665"/>
          </a:xfrm>
          <a:prstGeom prst="rect">
            <a:avLst/>
          </a:prstGeom>
          <a:noFill/>
        </p:spPr>
        <p:txBody>
          <a:bodyPr wrap="none" rtlCol="0">
            <a:spAutoFit/>
          </a:bodyPr>
          <a:lstStyle/>
          <a:p>
            <a:r>
              <a:rPr lang="en-US" sz="2400" b="1">
                <a:solidFill>
                  <a:srgbClr val="0A2E6F"/>
                </a:solidFill>
                <a:latin typeface="Helvetica" pitchFamily="2" charset="0"/>
              </a:rPr>
              <a:t>✓</a:t>
            </a:r>
          </a:p>
        </p:txBody>
      </p:sp>
      <p:pic>
        <p:nvPicPr>
          <p:cNvPr id="6" name="Picture 5" descr="Dos pequeños recipientes llenos de yogurt.">
            <a:extLst>
              <a:ext uri="{FF2B5EF4-FFF2-40B4-BE49-F238E27FC236}">
                <a16:creationId xmlns:a16="http://schemas.microsoft.com/office/drawing/2014/main" id="{DC58E885-AE6B-A440-B195-3C584A4ABCC0}"/>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9201" y="279202"/>
            <a:ext cx="2053621" cy="2556103"/>
          </a:xfrm>
          <a:prstGeom prst="rect">
            <a:avLst/>
          </a:prstGeom>
        </p:spPr>
      </p:pic>
      <p:sp>
        <p:nvSpPr>
          <p:cNvPr id="4" name="TextBox 3">
            <a:extLst>
              <a:ext uri="{FF2B5EF4-FFF2-40B4-BE49-F238E27FC236}">
                <a16:creationId xmlns:a16="http://schemas.microsoft.com/office/drawing/2014/main" id="{F21FB069-7D60-4D44-B943-B0102A262866}"/>
              </a:ext>
            </a:extLst>
          </p:cNvPr>
          <p:cNvSpPr txBox="1"/>
          <p:nvPr/>
        </p:nvSpPr>
        <p:spPr>
          <a:xfrm>
            <a:off x="6004616" y="4650152"/>
            <a:ext cx="1586355" cy="184666"/>
          </a:xfrm>
          <a:prstGeom prst="rect">
            <a:avLst/>
          </a:prstGeom>
          <a:noFill/>
        </p:spPr>
        <p:txBody>
          <a:bodyPr wrap="square" rtlCol="0">
            <a:spAutoFit/>
          </a:bodyPr>
          <a:lstStyle/>
          <a:p>
            <a:r>
              <a:rPr lang="es-ES" sz="300">
                <a:solidFill>
                  <a:schemeClr val="bg1"/>
                </a:solidFill>
              </a:rPr>
              <a:t>Buen trabajo a todos. Sí, una Marca A Yogur de Fresa es acreditable en el CACFP porque cumple con el límite de azúcar de 23 gramos de azúcares por onza.</a:t>
            </a:r>
          </a:p>
        </p:txBody>
      </p:sp>
      <p:grpSp>
        <p:nvGrpSpPr>
          <p:cNvPr id="7" name="Group 6" descr="Etiqueta nutricional que contiene un tamaño de porción con 6 oz (170g) y 13g de azúcares añadidos.">
            <a:extLst>
              <a:ext uri="{FF2B5EF4-FFF2-40B4-BE49-F238E27FC236}">
                <a16:creationId xmlns:a16="http://schemas.microsoft.com/office/drawing/2014/main" id="{899B64D7-ECC6-66D2-A759-9F2CB5BC92DE}"/>
              </a:ext>
            </a:extLst>
          </p:cNvPr>
          <p:cNvGrpSpPr/>
          <p:nvPr/>
        </p:nvGrpSpPr>
        <p:grpSpPr>
          <a:xfrm>
            <a:off x="3534438" y="978585"/>
            <a:ext cx="3667230" cy="3832888"/>
            <a:chOff x="5474677" y="530428"/>
            <a:chExt cx="3667230" cy="3832888"/>
          </a:xfrm>
        </p:grpSpPr>
        <p:sp>
          <p:nvSpPr>
            <p:cNvPr id="10" name="Rounded Rectangle 12">
              <a:extLst>
                <a:ext uri="{FF2B5EF4-FFF2-40B4-BE49-F238E27FC236}">
                  <a16:creationId xmlns:a16="http://schemas.microsoft.com/office/drawing/2014/main" id="{447C7754-4BCE-4D6C-C808-6F710F08EE51}"/>
                </a:ext>
              </a:extLst>
            </p:cNvPr>
            <p:cNvSpPr/>
            <p:nvPr/>
          </p:nvSpPr>
          <p:spPr>
            <a:xfrm>
              <a:off x="5474677" y="530428"/>
              <a:ext cx="3667230" cy="682985"/>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A</a:t>
              </a:r>
            </a:p>
            <a:p>
              <a:pPr algn="ctr"/>
              <a:r>
                <a:rPr lang="en-US" b="1" dirty="0">
                  <a:solidFill>
                    <a:schemeClr val="tx1"/>
                  </a:solidFill>
                  <a:latin typeface="Times New Roman" panose="02020603050405020304" pitchFamily="18" charset="0"/>
                  <a:cs typeface="Times New Roman" panose="02020603050405020304" pitchFamily="18" charset="0"/>
                </a:rPr>
                <a:t>Yogur de Fresa</a:t>
              </a:r>
            </a:p>
          </p:txBody>
        </p:sp>
        <p:pic>
          <p:nvPicPr>
            <p:cNvPr id="12" name="Picture 11">
              <a:extLst>
                <a:ext uri="{FF2B5EF4-FFF2-40B4-BE49-F238E27FC236}">
                  <a16:creationId xmlns:a16="http://schemas.microsoft.com/office/drawing/2014/main" id="{52398EE8-3A23-4CA7-BA4B-EB576E7787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4677" y="1176780"/>
              <a:ext cx="3667230" cy="3186536"/>
            </a:xfrm>
            <a:prstGeom prst="rect">
              <a:avLst/>
            </a:prstGeom>
          </p:spPr>
        </p:pic>
      </p:grpSp>
    </p:spTree>
    <p:extLst>
      <p:ext uri="{BB962C8B-B14F-4D97-AF65-F5344CB8AC3E}">
        <p14:creationId xmlns:p14="http://schemas.microsoft.com/office/powerpoint/2010/main" val="3195475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Etiqueta nutricional que contiene un tamaño de porción con 6 oz (170g) y 13g de azúcares añadidos.">
            <a:extLst>
              <a:ext uri="{FF2B5EF4-FFF2-40B4-BE49-F238E27FC236}">
                <a16:creationId xmlns:a16="http://schemas.microsoft.com/office/drawing/2014/main" id="{ED7D1AC8-ED52-60FD-553E-AB2BDBCEE629}"/>
              </a:ext>
            </a:extLst>
          </p:cNvPr>
          <p:cNvGrpSpPr/>
          <p:nvPr/>
        </p:nvGrpSpPr>
        <p:grpSpPr>
          <a:xfrm>
            <a:off x="234308" y="1087616"/>
            <a:ext cx="2933193" cy="3650727"/>
            <a:chOff x="5474677" y="530428"/>
            <a:chExt cx="3667230" cy="3832888"/>
          </a:xfrm>
        </p:grpSpPr>
        <p:sp>
          <p:nvSpPr>
            <p:cNvPr id="5" name="Rounded Rectangle 12">
              <a:extLst>
                <a:ext uri="{FF2B5EF4-FFF2-40B4-BE49-F238E27FC236}">
                  <a16:creationId xmlns:a16="http://schemas.microsoft.com/office/drawing/2014/main" id="{09051784-D4FD-C21C-73BC-892E7B6E39DF}"/>
                </a:ext>
              </a:extLst>
            </p:cNvPr>
            <p:cNvSpPr/>
            <p:nvPr/>
          </p:nvSpPr>
          <p:spPr>
            <a:xfrm>
              <a:off x="5474677" y="530428"/>
              <a:ext cx="3667230" cy="682985"/>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A</a:t>
              </a:r>
            </a:p>
            <a:p>
              <a:pPr algn="ctr"/>
              <a:r>
                <a:rPr lang="en-US" b="1" dirty="0">
                  <a:solidFill>
                    <a:schemeClr val="tx1"/>
                  </a:solidFill>
                  <a:latin typeface="Times New Roman" panose="02020603050405020304" pitchFamily="18" charset="0"/>
                  <a:cs typeface="Times New Roman" panose="02020603050405020304" pitchFamily="18" charset="0"/>
                </a:rPr>
                <a:t>Yogur de Fresa</a:t>
              </a:r>
            </a:p>
          </p:txBody>
        </p:sp>
        <p:pic>
          <p:nvPicPr>
            <p:cNvPr id="6" name="Picture 5">
              <a:extLst>
                <a:ext uri="{FF2B5EF4-FFF2-40B4-BE49-F238E27FC236}">
                  <a16:creationId xmlns:a16="http://schemas.microsoft.com/office/drawing/2014/main" id="{B52FCEC8-1A36-E170-7406-2BAF46304C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4677" y="1176780"/>
              <a:ext cx="3667230" cy="3186536"/>
            </a:xfrm>
            <a:prstGeom prst="rect">
              <a:avLst/>
            </a:prstGeom>
          </p:spPr>
        </p:pic>
      </p:grpSp>
      <p:sp>
        <p:nvSpPr>
          <p:cNvPr id="11" name="Title 1">
            <a:extLst>
              <a:ext uri="{FF2B5EF4-FFF2-40B4-BE49-F238E27FC236}">
                <a16:creationId xmlns:a16="http://schemas.microsoft.com/office/drawing/2014/main" id="{4FDD42B8-6E03-2E45-9F5D-C30511A50EF4}"/>
              </a:ext>
            </a:extLst>
          </p:cNvPr>
          <p:cNvSpPr>
            <a:spLocks noGrp="1"/>
          </p:cNvSpPr>
          <p:nvPr>
            <p:ph type="title"/>
          </p:nvPr>
        </p:nvSpPr>
        <p:spPr>
          <a:xfrm>
            <a:off x="707666" y="-25059"/>
            <a:ext cx="8436334" cy="850790"/>
          </a:xfrm>
        </p:spPr>
        <p:txBody>
          <a:bodyPr/>
          <a:lstStyle/>
          <a:p>
            <a:pPr>
              <a:lnSpc>
                <a:spcPts val="3000"/>
              </a:lnSpc>
            </a:pPr>
            <a:r>
              <a:rPr lang="es-ES_tradnl" sz="2800">
                <a:latin typeface="Arial"/>
                <a:cs typeface="Arial"/>
              </a:rPr>
              <a:t>¡Inténtelo</a:t>
            </a:r>
            <a:r>
              <a:rPr lang="es-ES_tradnl" sz="2800"/>
              <a:t>!</a:t>
            </a:r>
            <a:br>
              <a:rPr lang="en-US" sz="2800">
                <a:solidFill>
                  <a:srgbClr val="0A2E6F"/>
                </a:solidFill>
              </a:rPr>
            </a:br>
            <a:r>
              <a:rPr lang="es-ES_tradnl" sz="2800" b="0">
                <a:latin typeface="Calibri"/>
              </a:rPr>
              <a:t>¿</a:t>
            </a:r>
            <a:r>
              <a:rPr lang="es-ES_tradnl" sz="2800" b="0"/>
              <a:t>Qu</a:t>
            </a:r>
            <a:r>
              <a:rPr lang="es-ES_tradnl" sz="2800" b="0">
                <a:latin typeface="Arial"/>
                <a:cs typeface="Arial"/>
              </a:rPr>
              <a:t>é yogures puede añadir a su lista</a:t>
            </a:r>
            <a:r>
              <a:rPr lang="es-ES_tradnl" sz="2800" b="0"/>
              <a:t>?</a:t>
            </a:r>
            <a:endParaRPr lang="en-US" sz="2800" b="0">
              <a:solidFill>
                <a:srgbClr val="0A2E6F"/>
              </a:solidFill>
            </a:endParaRPr>
          </a:p>
        </p:txBody>
      </p:sp>
      <p:sp>
        <p:nvSpPr>
          <p:cNvPr id="13" name="Rounded Rectangle 12" descr="Rectángulo blanco">
            <a:extLst>
              <a:ext uri="{FF2B5EF4-FFF2-40B4-BE49-F238E27FC236}">
                <a16:creationId xmlns:a16="http://schemas.microsoft.com/office/drawing/2014/main" id="{DF7C1FF3-F50F-3348-B7B4-D42EDE947ED5}"/>
              </a:ext>
              <a:ext uri="{C183D7F6-B498-43B3-948B-1728B52AA6E4}">
                <adec:decorative xmlns:adec="http://schemas.microsoft.com/office/drawing/2017/decorative" val="0"/>
              </a:ext>
            </a:extLst>
          </p:cNvPr>
          <p:cNvSpPr/>
          <p:nvPr/>
        </p:nvSpPr>
        <p:spPr>
          <a:xfrm>
            <a:off x="3337269" y="936631"/>
            <a:ext cx="5391095" cy="4024104"/>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a:extLst>
              <a:ext uri="{FF2B5EF4-FFF2-40B4-BE49-F238E27FC236}">
                <a16:creationId xmlns:a16="http://schemas.microsoft.com/office/drawing/2014/main" id="{E07BFE01-915A-7F4F-8AA5-760575A003BB}"/>
              </a:ext>
            </a:extLst>
          </p:cNvPr>
          <p:cNvSpPr/>
          <p:nvPr/>
        </p:nvSpPr>
        <p:spPr>
          <a:xfrm>
            <a:off x="3425529" y="988717"/>
            <a:ext cx="5162232" cy="429112"/>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a:solidFill>
                  <a:schemeClr val="tx1"/>
                </a:solidFill>
                <a:latin typeface="Times New Roman" panose="02020603050405020304" pitchFamily="18" charset="0"/>
                <a:cs typeface="Times New Roman" panose="02020603050405020304" pitchFamily="18" charset="0"/>
              </a:rPr>
              <a:t>Marca A Yogur de Fresa</a:t>
            </a:r>
            <a:endParaRPr lang="en-US" b="1">
              <a:solidFill>
                <a:schemeClr val="tx1"/>
              </a:solidFill>
              <a:latin typeface="Times New Roman" panose="02020603050405020304" pitchFamily="18" charset="0"/>
              <a:cs typeface="Times New Roman" panose="02020603050405020304" pitchFamily="18" charset="0"/>
            </a:endParaRPr>
          </a:p>
        </p:txBody>
      </p:sp>
      <p:graphicFrame>
        <p:nvGraphicFramePr>
          <p:cNvPr id="19" name="Table 18" descr="tabla ">
            <a:extLst>
              <a:ext uri="{FF2B5EF4-FFF2-40B4-BE49-F238E27FC236}">
                <a16:creationId xmlns:a16="http://schemas.microsoft.com/office/drawing/2014/main" id="{8F9D346F-0462-ED40-BC1B-2F2F65288EA2}"/>
              </a:ext>
            </a:extLst>
          </p:cNvPr>
          <p:cNvGraphicFramePr>
            <a:graphicFrameLocks noGrp="1"/>
          </p:cNvGraphicFramePr>
          <p:nvPr>
            <p:extLst>
              <p:ext uri="{D42A27DB-BD31-4B8C-83A1-F6EECF244321}">
                <p14:modId xmlns:p14="http://schemas.microsoft.com/office/powerpoint/2010/main" val="3519468689"/>
              </p:ext>
            </p:extLst>
          </p:nvPr>
        </p:nvGraphicFramePr>
        <p:xfrm>
          <a:off x="3445623" y="1449284"/>
          <a:ext cx="5162232" cy="3449570"/>
        </p:xfrm>
        <a:graphic>
          <a:graphicData uri="http://schemas.openxmlformats.org/drawingml/2006/table">
            <a:tbl>
              <a:tblPr firstRow="1" bandRow="1">
                <a:tableStyleId>{5C22544A-7EE6-4342-B048-85BDC9FD1C3A}</a:tableStyleId>
              </a:tblPr>
              <a:tblGrid>
                <a:gridCol w="1792212">
                  <a:extLst>
                    <a:ext uri="{9D8B030D-6E8A-4147-A177-3AD203B41FA5}">
                      <a16:colId xmlns:a16="http://schemas.microsoft.com/office/drawing/2014/main" val="3522522875"/>
                    </a:ext>
                  </a:extLst>
                </a:gridCol>
                <a:gridCol w="2034650">
                  <a:extLst>
                    <a:ext uri="{9D8B030D-6E8A-4147-A177-3AD203B41FA5}">
                      <a16:colId xmlns:a16="http://schemas.microsoft.com/office/drawing/2014/main" val="2707110864"/>
                    </a:ext>
                  </a:extLst>
                </a:gridCol>
                <a:gridCol w="1335370">
                  <a:extLst>
                    <a:ext uri="{9D8B030D-6E8A-4147-A177-3AD203B41FA5}">
                      <a16:colId xmlns:a16="http://schemas.microsoft.com/office/drawing/2014/main" val="2911645216"/>
                    </a:ext>
                  </a:extLst>
                </a:gridCol>
              </a:tblGrid>
              <a:tr h="557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err="1">
                          <a:solidFill>
                            <a:schemeClr val="tx1"/>
                          </a:solidFill>
                          <a:effectLst/>
                          <a:latin typeface="Times" pitchFamily="2" charset="0"/>
                          <a:ea typeface="+mn-ea"/>
                          <a:cs typeface="+mn-cs"/>
                        </a:rPr>
                        <a:t>Tamaño</a:t>
                      </a:r>
                      <a:r>
                        <a:rPr lang="es-ES" sz="1600" b="1" kern="1200">
                          <a:solidFill>
                            <a:schemeClr val="tx1"/>
                          </a:solidFill>
                          <a:effectLst/>
                          <a:latin typeface="Times" pitchFamily="2" charset="0"/>
                          <a:ea typeface="+mn-ea"/>
                          <a:cs typeface="+mn-cs"/>
                        </a:rPr>
                        <a:t> de </a:t>
                      </a:r>
                      <a:br>
                        <a:rPr lang="es-ES" sz="1600" b="1" kern="1200">
                          <a:solidFill>
                            <a:schemeClr val="tx1"/>
                          </a:solidFill>
                          <a:effectLst/>
                          <a:latin typeface="Times" pitchFamily="2" charset="0"/>
                          <a:ea typeface="+mn-ea"/>
                          <a:cs typeface="+mn-cs"/>
                        </a:rPr>
                      </a:br>
                      <a:r>
                        <a:rPr lang="es-ES" sz="1600" b="1" kern="1200">
                          <a:solidFill>
                            <a:schemeClr val="tx1"/>
                          </a:solidFill>
                          <a:effectLst/>
                          <a:latin typeface="Times" pitchFamily="2" charset="0"/>
                          <a:ea typeface="+mn-ea"/>
                          <a:cs typeface="+mn-cs"/>
                        </a:rPr>
                        <a:t>la </a:t>
                      </a:r>
                      <a:r>
                        <a:rPr lang="es-ES" sz="1600" b="1" kern="1200" err="1">
                          <a:solidFill>
                            <a:schemeClr val="tx1"/>
                          </a:solidFill>
                          <a:effectLst/>
                          <a:latin typeface="Times" pitchFamily="2" charset="0"/>
                          <a:ea typeface="+mn-ea"/>
                          <a:cs typeface="+mn-cs"/>
                        </a:rPr>
                        <a:t>porción</a:t>
                      </a:r>
                      <a:r>
                        <a:rPr lang="es-ES" sz="1600" b="1" kern="1200">
                          <a:solidFill>
                            <a:schemeClr val="tx1"/>
                          </a:solidFill>
                          <a:effectLst/>
                          <a:latin typeface="Times" pitchFamily="2" charset="0"/>
                          <a:ea typeface="+mn-ea"/>
                          <a:cs typeface="+mn-cs"/>
                        </a:rPr>
                        <a:t> </a:t>
                      </a:r>
                      <a:br>
                        <a:rPr lang="es-ES" sz="1600" b="1" kern="1200">
                          <a:solidFill>
                            <a:schemeClr val="tx1"/>
                          </a:solidFill>
                          <a:effectLst/>
                          <a:latin typeface="Times" pitchFamily="2" charset="0"/>
                          <a:ea typeface="+mn-ea"/>
                          <a:cs typeface="+mn-cs"/>
                        </a:rPr>
                      </a:br>
                      <a:r>
                        <a:rPr lang="es-ES" sz="1600" b="1" kern="1200">
                          <a:solidFill>
                            <a:schemeClr val="tx1"/>
                          </a:solidFill>
                          <a:effectLst/>
                          <a:latin typeface="Times" pitchFamily="2" charset="0"/>
                          <a:ea typeface="+mn-ea"/>
                          <a:cs typeface="+mn-cs"/>
                        </a:rPr>
                        <a:t>Onzas (oz) </a:t>
                      </a:r>
                      <a:r>
                        <a:rPr lang="en-US" sz="1600" b="1" i="0">
                          <a:solidFill>
                            <a:schemeClr val="tx1"/>
                          </a:solidFill>
                          <a:latin typeface="Times New Roman" panose="02020603050405020304" pitchFamily="18" charset="0"/>
                          <a:cs typeface="Times New Roman" panose="02020603050405020304" pitchFamily="18" charset="0"/>
                        </a:rPr>
                        <a:t> </a:t>
                      </a:r>
                    </a:p>
                  </a:txBody>
                  <a:tcPr marL="70742" marR="70742" marT="35371" marB="35371"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600" b="1" kern="1200" err="1">
                          <a:solidFill>
                            <a:schemeClr val="tx1"/>
                          </a:solidFill>
                          <a:effectLst/>
                          <a:latin typeface="Times" pitchFamily="2" charset="0"/>
                          <a:ea typeface="+mn-ea"/>
                          <a:cs typeface="+mn-cs"/>
                        </a:rPr>
                        <a:t>Tamaño</a:t>
                      </a:r>
                      <a:r>
                        <a:rPr lang="es-ES" sz="1600" b="1" kern="1200">
                          <a:solidFill>
                            <a:schemeClr val="tx1"/>
                          </a:solidFill>
                          <a:effectLst/>
                          <a:latin typeface="Times" pitchFamily="2" charset="0"/>
                          <a:ea typeface="+mn-ea"/>
                          <a:cs typeface="+mn-cs"/>
                        </a:rPr>
                        <a:t> de la </a:t>
                      </a:r>
                      <a:br>
                        <a:rPr lang="es-ES" sz="1600" b="1" kern="1200">
                          <a:solidFill>
                            <a:schemeClr val="tx1"/>
                          </a:solidFill>
                          <a:effectLst/>
                          <a:latin typeface="Times" pitchFamily="2" charset="0"/>
                          <a:ea typeface="+mn-ea"/>
                          <a:cs typeface="+mn-cs"/>
                        </a:rPr>
                      </a:br>
                      <a:r>
                        <a:rPr lang="es-ES" sz="1600" b="1" kern="1200" err="1">
                          <a:solidFill>
                            <a:schemeClr val="tx1"/>
                          </a:solidFill>
                          <a:effectLst/>
                          <a:latin typeface="Times" pitchFamily="2" charset="0"/>
                          <a:ea typeface="+mn-ea"/>
                          <a:cs typeface="+mn-cs"/>
                        </a:rPr>
                        <a:t>porción</a:t>
                      </a:r>
                      <a:r>
                        <a:rPr lang="es-ES" sz="1600" b="1" kern="1200">
                          <a:solidFill>
                            <a:schemeClr val="tx1"/>
                          </a:solidFill>
                          <a:effectLst/>
                          <a:latin typeface="Times" pitchFamily="2" charset="0"/>
                          <a:ea typeface="+mn-ea"/>
                          <a:cs typeface="+mn-cs"/>
                        </a:rPr>
                        <a:t> Gramos (g) </a:t>
                      </a:r>
                      <a:endParaRPr lang="es-ES" sz="1600" b="1">
                        <a:solidFill>
                          <a:schemeClr val="tx1"/>
                        </a:solidFill>
                        <a:latin typeface="Times" pitchFamily="2" charset="0"/>
                      </a:endParaRPr>
                    </a:p>
                    <a:p>
                      <a:pPr algn="ctr"/>
                      <a:r>
                        <a:rPr lang="en-US" sz="1400" b="0" i="0">
                          <a:solidFill>
                            <a:schemeClr val="tx1"/>
                          </a:solidFill>
                          <a:latin typeface="Times" pitchFamily="2" charset="0"/>
                          <a:cs typeface="Times New Roman" panose="02020603050405020304" pitchFamily="18" charset="0"/>
                        </a:rPr>
                        <a:t>(</a:t>
                      </a:r>
                      <a:r>
                        <a:rPr lang="es-ES" sz="1400" b="0" i="0" err="1">
                          <a:solidFill>
                            <a:schemeClr val="tx1"/>
                          </a:solidFill>
                          <a:latin typeface="Times" pitchFamily="2" charset="0"/>
                          <a:cs typeface="Times New Roman" panose="02020603050405020304" pitchFamily="18" charset="0"/>
                        </a:rPr>
                        <a:t>Úselo</a:t>
                      </a:r>
                      <a:r>
                        <a:rPr lang="es-ES" sz="1400" b="0" i="0">
                          <a:solidFill>
                            <a:schemeClr val="tx1"/>
                          </a:solidFill>
                          <a:latin typeface="Times" pitchFamily="2" charset="0"/>
                          <a:cs typeface="Times New Roman" panose="02020603050405020304" pitchFamily="18" charset="0"/>
                        </a:rPr>
                        <a:t> cuando el </a:t>
                      </a:r>
                      <a:r>
                        <a:rPr lang="es-ES" sz="1400" b="0" i="0" err="1">
                          <a:solidFill>
                            <a:schemeClr val="tx1"/>
                          </a:solidFill>
                          <a:latin typeface="Times" pitchFamily="2" charset="0"/>
                          <a:cs typeface="Times New Roman" panose="02020603050405020304" pitchFamily="18" charset="0"/>
                        </a:rPr>
                        <a:t>tamaño</a:t>
                      </a:r>
                      <a:r>
                        <a:rPr lang="es-ES" sz="1400" b="0" i="0">
                          <a:solidFill>
                            <a:schemeClr val="tx1"/>
                          </a:solidFill>
                          <a:latin typeface="Times" pitchFamily="2" charset="0"/>
                          <a:cs typeface="Times New Roman" panose="02020603050405020304" pitchFamily="18" charset="0"/>
                        </a:rPr>
                        <a:t> de la </a:t>
                      </a:r>
                      <a:r>
                        <a:rPr lang="es-ES" sz="1400" b="0" i="0" err="1">
                          <a:solidFill>
                            <a:schemeClr val="tx1"/>
                          </a:solidFill>
                          <a:latin typeface="Times" pitchFamily="2" charset="0"/>
                          <a:cs typeface="Times New Roman" panose="02020603050405020304" pitchFamily="18" charset="0"/>
                        </a:rPr>
                        <a:t>porción</a:t>
                      </a:r>
                      <a:r>
                        <a:rPr lang="es-ES" sz="1400" b="0" i="0">
                          <a:solidFill>
                            <a:schemeClr val="tx1"/>
                          </a:solidFill>
                          <a:latin typeface="Times" pitchFamily="2" charset="0"/>
                          <a:cs typeface="Times New Roman" panose="02020603050405020304" pitchFamily="18" charset="0"/>
                        </a:rPr>
                        <a:t> no esté en onzas</a:t>
                      </a:r>
                      <a:r>
                        <a:rPr lang="en-US" sz="1400" b="0" i="0">
                          <a:solidFill>
                            <a:schemeClr val="tx1"/>
                          </a:solidFill>
                          <a:latin typeface="Times" pitchFamily="2" charset="0"/>
                          <a:cs typeface="Times New Roman" panose="02020603050405020304" pitchFamily="18" charset="0"/>
                        </a:rPr>
                        <a:t>)</a:t>
                      </a:r>
                      <a:endParaRPr lang="en-US" sz="1400" b="1" i="0">
                        <a:solidFill>
                          <a:schemeClr val="tx1"/>
                        </a:solidFill>
                        <a:latin typeface="Times New Roman" panose="02020603050405020304" pitchFamily="18" charset="0"/>
                        <a:cs typeface="Times New Roman" panose="02020603050405020304" pitchFamily="18" charset="0"/>
                      </a:endParaRPr>
                    </a:p>
                  </a:txBody>
                  <a:tcPr marL="14148" marR="14148" marT="14148" marB="14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600" b="1" kern="1200" err="1">
                          <a:solidFill>
                            <a:schemeClr val="tx1"/>
                          </a:solidFill>
                          <a:effectLst/>
                          <a:latin typeface="Times New Roman" panose="02020603050405020304" pitchFamily="18" charset="0"/>
                          <a:ea typeface="+mn-ea"/>
                          <a:cs typeface="Times New Roman" panose="02020603050405020304" pitchFamily="18" charset="0"/>
                        </a:rPr>
                        <a:t>Azúcares</a:t>
                      </a:r>
                      <a:r>
                        <a:rPr lang="en-US" sz="1600" b="1" kern="1200">
                          <a:solidFill>
                            <a:schemeClr val="tx1"/>
                          </a:solidFill>
                          <a:effectLst/>
                          <a:latin typeface="Times New Roman" panose="02020603050405020304" pitchFamily="18" charset="0"/>
                          <a:ea typeface="+mn-ea"/>
                          <a:cs typeface="Times New Roman" panose="02020603050405020304" pitchFamily="18" charset="0"/>
                        </a:rPr>
                        <a:t> </a:t>
                      </a:r>
                      <a:r>
                        <a:rPr lang="en-US" sz="1600" b="1" kern="1200" err="1">
                          <a:solidFill>
                            <a:schemeClr val="tx1"/>
                          </a:solidFill>
                          <a:effectLst/>
                          <a:latin typeface="Times New Roman" panose="02020603050405020304" pitchFamily="18" charset="0"/>
                          <a:ea typeface="+mn-ea"/>
                          <a:cs typeface="Times New Roman" panose="02020603050405020304" pitchFamily="18" charset="0"/>
                        </a:rPr>
                        <a:t>añadidos</a:t>
                      </a:r>
                      <a:endParaRPr lang="en-US" sz="1600" b="1" kern="1200">
                        <a:solidFill>
                          <a:schemeClr val="tx1"/>
                        </a:solidFill>
                        <a:effectLst/>
                        <a:latin typeface="Times New Roman" panose="02020603050405020304" pitchFamily="18" charset="0"/>
                        <a:ea typeface="+mn-ea"/>
                        <a:cs typeface="Times New Roman" panose="02020603050405020304" pitchFamily="18" charset="0"/>
                      </a:endParaRPr>
                    </a:p>
                    <a:p>
                      <a:pPr algn="ctr"/>
                      <a:r>
                        <a:rPr lang="en-US" sz="1600" b="1" kern="1200" err="1">
                          <a:solidFill>
                            <a:schemeClr val="tx1"/>
                          </a:solidFill>
                          <a:effectLst/>
                          <a:latin typeface="Times New Roman" panose="02020603050405020304" pitchFamily="18" charset="0"/>
                          <a:ea typeface="+mn-ea"/>
                          <a:cs typeface="Times New Roman" panose="02020603050405020304" pitchFamily="18" charset="0"/>
                        </a:rPr>
                        <a:t>Gramos</a:t>
                      </a:r>
                      <a:r>
                        <a:rPr lang="en-US" sz="1600" b="1" kern="1200">
                          <a:solidFill>
                            <a:schemeClr val="tx1"/>
                          </a:solidFill>
                          <a:effectLst/>
                          <a:latin typeface="Times New Roman" panose="02020603050405020304" pitchFamily="18" charset="0"/>
                          <a:ea typeface="+mn-ea"/>
                          <a:cs typeface="Times New Roman" panose="02020603050405020304" pitchFamily="18" charset="0"/>
                        </a:rPr>
                        <a:t> (g) </a:t>
                      </a:r>
                      <a:endParaRPr lang="en-US" sz="1600">
                        <a:solidFill>
                          <a:schemeClr val="tx1"/>
                        </a:solidFill>
                        <a:latin typeface="Times New Roman" panose="02020603050405020304" pitchFamily="18" charset="0"/>
                        <a:cs typeface="Times New Roman" panose="02020603050405020304" pitchFamily="18" charset="0"/>
                      </a:endParaRPr>
                    </a:p>
                  </a:txBody>
                  <a:tcPr marL="14148" marR="14148" marT="14148" marB="14148"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434682">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s-ES" sz="1400">
                        <a:latin typeface="Times New Roman" panose="02020603050405020304" pitchFamily="18" charset="0"/>
                        <a:cs typeface="Times New Roman" panose="02020603050405020304" pitchFamily="18" charset="0"/>
                      </a:endParaRPr>
                    </a:p>
                  </a:txBody>
                  <a:tcPr marL="97852" marR="97852" marT="48926" marB="48926"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a:p>
                  </a:txBody>
                  <a:tcPr marL="97852" marR="97852" marT="48926" marB="48926"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Los azúcares </a:t>
                      </a:r>
                      <a:endParaRPr lang="es-ES" sz="1400">
                        <a:latin typeface="Times New Roman" panose="02020603050405020304" pitchFamily="18" charset="0"/>
                        <a:cs typeface="Times New Roman" panose="02020603050405020304" pitchFamily="18" charset="0"/>
                      </a:endParaRPr>
                    </a:p>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no deben ser más de: </a:t>
                      </a:r>
                      <a:endParaRPr lang="es-ES" sz="1400">
                        <a:latin typeface="Times New Roman" panose="02020603050405020304" pitchFamily="18" charset="0"/>
                        <a:cs typeface="Times New Roman" panose="02020603050405020304" pitchFamily="18" charset="0"/>
                      </a:endParaRPr>
                    </a:p>
                  </a:txBody>
                  <a:tcPr marL="70742" marR="70742" marT="35371" marB="35371"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292591">
                <a:tc>
                  <a:txBody>
                    <a:bodyPr/>
                    <a:lstStyle/>
                    <a:p>
                      <a:pPr algn="ctr"/>
                      <a:r>
                        <a:rPr lang="en-US" sz="1500" b="0" i="0">
                          <a:latin typeface="Times New Roman" panose="02020603050405020304" pitchFamily="18" charset="0"/>
                          <a:cs typeface="Times New Roman" panose="02020603050405020304" pitchFamily="18" charset="0"/>
                        </a:rPr>
                        <a:t>2.25 oz</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500" b="0" i="0">
                          <a:latin typeface="Times New Roman" panose="02020603050405020304" pitchFamily="18" charset="0"/>
                          <a:cs typeface="Times New Roman" panose="02020603050405020304" pitchFamily="18" charset="0"/>
                        </a:rPr>
                        <a:t>64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500" b="0" i="0">
                          <a:latin typeface="Times New Roman" panose="02020603050405020304" pitchFamily="18" charset="0"/>
                          <a:cs typeface="Times New Roman" panose="02020603050405020304" pitchFamily="18" charset="0"/>
                        </a:rPr>
                        <a:t>4 </a:t>
                      </a:r>
                      <a:r>
                        <a:rPr lang="en-US" sz="15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500" b="0" i="0">
                        <a:latin typeface="Times New Roman" panose="02020603050405020304" pitchFamily="18" charset="0"/>
                        <a:cs typeface="Times New Roman" panose="02020603050405020304" pitchFamily="18" charset="0"/>
                      </a:endParaRP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3.5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99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7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4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113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5.3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150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6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170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292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8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227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16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24" name="Oval 23" descr="Énfasis alrededor de 5.3 onzas.">
            <a:extLst>
              <a:ext uri="{FF2B5EF4-FFF2-40B4-BE49-F238E27FC236}">
                <a16:creationId xmlns:a16="http://schemas.microsoft.com/office/drawing/2014/main" id="{7B47787E-3C40-7541-A56B-9F6ACC5B4888}"/>
              </a:ext>
            </a:extLst>
          </p:cNvPr>
          <p:cNvSpPr/>
          <p:nvPr/>
        </p:nvSpPr>
        <p:spPr>
          <a:xfrm>
            <a:off x="3700897" y="4271138"/>
            <a:ext cx="1143001" cy="331335"/>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Énfasis alrededor de 20 gramos.">
            <a:extLst>
              <a:ext uri="{FF2B5EF4-FFF2-40B4-BE49-F238E27FC236}">
                <a16:creationId xmlns:a16="http://schemas.microsoft.com/office/drawing/2014/main" id="{D601ACDC-310D-0E46-A548-5634F15006A0}"/>
              </a:ext>
            </a:extLst>
          </p:cNvPr>
          <p:cNvSpPr/>
          <p:nvPr/>
        </p:nvSpPr>
        <p:spPr>
          <a:xfrm>
            <a:off x="7399126" y="4307991"/>
            <a:ext cx="1142999" cy="257628"/>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590769E-D901-ED41-B7E5-C7E3B884B0C9}"/>
              </a:ext>
            </a:extLst>
          </p:cNvPr>
          <p:cNvSpPr txBox="1"/>
          <p:nvPr/>
        </p:nvSpPr>
        <p:spPr>
          <a:xfrm>
            <a:off x="263473" y="2278250"/>
            <a:ext cx="648346" cy="800219"/>
          </a:xfrm>
          <a:prstGeom prst="rect">
            <a:avLst/>
          </a:prstGeom>
          <a:noFill/>
        </p:spPr>
        <p:txBody>
          <a:bodyPr wrap="square" rtlCol="0">
            <a:spAutoFit/>
          </a:bodyPr>
          <a:lstStyle/>
          <a:p>
            <a:pPr lvl="0" defTabSz="931723">
              <a:defRPr/>
            </a:pPr>
            <a:r>
              <a:rPr lang="es-ES" sz="200">
                <a:solidFill>
                  <a:schemeClr val="bg1"/>
                </a:solidFill>
              </a:rPr>
              <a:t>Para determinar si este yogur cumple con el límite de azúcar, observamos el tamaño de la porción en la etiqueta de información nutricional que es de 5.3 onzas, como se muestra en el círculo azul. Luego observamos la línea de los "Azúcares" en la etiqueta de información nutricional para determinar la cantidad de azúcar que hay en una porción de este yogur, en este caso es de 15 gramos. Esto se muestra con un rectángulo verde en la etiqueta de información nutricional. </a:t>
            </a:r>
          </a:p>
          <a:p>
            <a:pPr lvl="0" defTabSz="931723">
              <a:defRPr/>
            </a:pPr>
            <a:endParaRPr lang="es-ES" sz="200">
              <a:solidFill>
                <a:schemeClr val="bg1"/>
              </a:solidFill>
            </a:endParaRPr>
          </a:p>
          <a:p>
            <a:pPr lvl="0" defTabSz="931723">
              <a:defRPr/>
            </a:pPr>
            <a:r>
              <a:rPr lang="es-ES" sz="200">
                <a:solidFill>
                  <a:schemeClr val="bg1"/>
                </a:solidFill>
              </a:rPr>
              <a:t>Luego miramos la tabla en la hoja para encontrar el tamaño de la porción de este yogur. Esta porción de este yogur es de 5.3 onzas, por lo que la cantidad máxima de azúcar permitida es de 20 gramos. Este yogur tiene 15 gramos de azúcar y 15 es menos de 20, entonces sabemos que este yogur es acreditable / cumple con el límite de azúcar para yogures en el CACFP.</a:t>
            </a:r>
          </a:p>
          <a:p>
            <a:pPr defTabSz="931723">
              <a:defRPr/>
            </a:pPr>
            <a:endParaRPr lang="es-ES" sz="200">
              <a:solidFill>
                <a:schemeClr val="bg1"/>
              </a:solidFill>
            </a:endParaRPr>
          </a:p>
        </p:txBody>
      </p:sp>
      <p:pic>
        <p:nvPicPr>
          <p:cNvPr id="14" name="Picture 13" descr="Dos pequeños recipientes llenos de yogurt.">
            <a:extLst>
              <a:ext uri="{FF2B5EF4-FFF2-40B4-BE49-F238E27FC236}">
                <a16:creationId xmlns:a16="http://schemas.microsoft.com/office/drawing/2014/main" id="{FCFAD82B-4765-9448-A9B1-FFA162C07B94}"/>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013" y="157086"/>
            <a:ext cx="601267" cy="748385"/>
          </a:xfrm>
          <a:prstGeom prst="rect">
            <a:avLst/>
          </a:prstGeom>
        </p:spPr>
      </p:pic>
      <p:sp>
        <p:nvSpPr>
          <p:cNvPr id="25" name="Oval 24" descr="rectángulo">
            <a:extLst>
              <a:ext uri="{FF2B5EF4-FFF2-40B4-BE49-F238E27FC236}">
                <a16:creationId xmlns:a16="http://schemas.microsoft.com/office/drawing/2014/main" id="{B8F5F749-6A2E-D242-9A16-CDF8C3050AA8}"/>
              </a:ext>
              <a:ext uri="{C183D7F6-B498-43B3-948B-1728B52AA6E4}">
                <adec:decorative xmlns:adec="http://schemas.microsoft.com/office/drawing/2017/decorative" val="1"/>
              </a:ext>
            </a:extLst>
          </p:cNvPr>
          <p:cNvSpPr/>
          <p:nvPr/>
        </p:nvSpPr>
        <p:spPr>
          <a:xfrm>
            <a:off x="0" y="1781656"/>
            <a:ext cx="2329518" cy="531164"/>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2E6F"/>
              </a:solidFill>
            </a:endParaRPr>
          </a:p>
        </p:txBody>
      </p:sp>
      <p:sp>
        <p:nvSpPr>
          <p:cNvPr id="21" name="Rectangle 20" descr="rectángulo">
            <a:extLst>
              <a:ext uri="{FF2B5EF4-FFF2-40B4-BE49-F238E27FC236}">
                <a16:creationId xmlns:a16="http://schemas.microsoft.com/office/drawing/2014/main" id="{0283893C-71F8-814A-A82E-2B7509B7F26A}"/>
              </a:ext>
              <a:ext uri="{C183D7F6-B498-43B3-948B-1728B52AA6E4}">
                <adec:decorative xmlns:adec="http://schemas.microsoft.com/office/drawing/2017/decorative" val="1"/>
              </a:ext>
            </a:extLst>
          </p:cNvPr>
          <p:cNvSpPr/>
          <p:nvPr/>
        </p:nvSpPr>
        <p:spPr>
          <a:xfrm>
            <a:off x="409213" y="3584472"/>
            <a:ext cx="1466488" cy="15423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4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3551-F05E-0A4C-BF89-2A19594AB7D0}"/>
              </a:ext>
            </a:extLst>
          </p:cNvPr>
          <p:cNvSpPr>
            <a:spLocks noGrp="1"/>
          </p:cNvSpPr>
          <p:nvPr>
            <p:ph type="title"/>
          </p:nvPr>
        </p:nvSpPr>
        <p:spPr>
          <a:xfrm>
            <a:off x="969684" y="130632"/>
            <a:ext cx="4735286" cy="819149"/>
          </a:xfrm>
        </p:spPr>
        <p:txBody>
          <a:bodyPr/>
          <a:lstStyle/>
          <a:p>
            <a:r>
              <a:rPr lang="es-ES_tradnl" sz="3600" dirty="0">
                <a:latin typeface="Arial"/>
                <a:cs typeface="Arial"/>
              </a:rPr>
              <a:t>¡</a:t>
            </a:r>
            <a:r>
              <a:rPr lang="es-ES_tradnl" sz="3600" dirty="0"/>
              <a:t>Inténtelo!</a:t>
            </a:r>
            <a:br>
              <a:rPr lang="es-ES_tradnl" sz="3600" dirty="0"/>
            </a:br>
            <a:r>
              <a:rPr lang="es-ES_tradnl" sz="3200" b="0" dirty="0">
                <a:latin typeface="Calibri"/>
              </a:rPr>
              <a:t>¿</a:t>
            </a:r>
            <a:r>
              <a:rPr lang="es-ES_tradnl" sz="3200" b="0" dirty="0"/>
              <a:t>Qu</a:t>
            </a:r>
            <a:r>
              <a:rPr lang="es-ES_tradnl" sz="3200" b="0" dirty="0">
                <a:latin typeface="Arial"/>
                <a:cs typeface="Arial"/>
              </a:rPr>
              <a:t>é yogures puede añadir a su lista</a:t>
            </a:r>
            <a:r>
              <a:rPr lang="es-ES_tradnl" sz="3200" b="0" dirty="0"/>
              <a:t>?</a:t>
            </a:r>
            <a:br>
              <a:rPr lang="en-US" sz="3200" b="0" dirty="0"/>
            </a:br>
            <a:endParaRPr lang="en-US" dirty="0"/>
          </a:p>
        </p:txBody>
      </p:sp>
      <p:pic>
        <p:nvPicPr>
          <p:cNvPr id="11" name="Picture 10" descr="Una niña sentada en una mesa comiendo yogurt.">
            <a:extLst>
              <a:ext uri="{FF2B5EF4-FFF2-40B4-BE49-F238E27FC236}">
                <a16:creationId xmlns:a16="http://schemas.microsoft.com/office/drawing/2014/main" id="{BFAD7170-5DEE-B942-AB71-AD9E642A2B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2826" y="2024168"/>
            <a:ext cx="1968500" cy="2006600"/>
          </a:xfrm>
          <a:prstGeom prst="rect">
            <a:avLst/>
          </a:prstGeom>
        </p:spPr>
      </p:pic>
      <p:sp>
        <p:nvSpPr>
          <p:cNvPr id="6" name="TextBox 5">
            <a:extLst>
              <a:ext uri="{FF2B5EF4-FFF2-40B4-BE49-F238E27FC236}">
                <a16:creationId xmlns:a16="http://schemas.microsoft.com/office/drawing/2014/main" id="{7C370974-CBE3-304A-B268-F4556456E0AD}"/>
              </a:ext>
            </a:extLst>
          </p:cNvPr>
          <p:cNvSpPr txBox="1"/>
          <p:nvPr/>
        </p:nvSpPr>
        <p:spPr>
          <a:xfrm>
            <a:off x="3947886" y="2743200"/>
            <a:ext cx="1640114" cy="707886"/>
          </a:xfrm>
          <a:prstGeom prst="rect">
            <a:avLst/>
          </a:prstGeom>
          <a:noFill/>
        </p:spPr>
        <p:txBody>
          <a:bodyPr wrap="square" rtlCol="0">
            <a:spAutoFit/>
          </a:bodyPr>
          <a:lstStyle/>
          <a:p>
            <a:r>
              <a:rPr lang="es-ES" sz="800">
                <a:solidFill>
                  <a:schemeClr val="bg1"/>
                </a:solidFill>
              </a:rPr>
              <a:t>Hagamos otro ejemplo. Ahora el tamaño de la porción está en gramos. Use la columna de gramos en su hoja de capacitación para el tamaño de porción. </a:t>
            </a:r>
            <a:endParaRPr lang="en-US" sz="800">
              <a:solidFill>
                <a:schemeClr val="bg1"/>
              </a:solidFill>
            </a:endParaRPr>
          </a:p>
        </p:txBody>
      </p:sp>
      <p:pic>
        <p:nvPicPr>
          <p:cNvPr id="10" name="Picture 9" descr="Dos pequeños recipientes llenos de yogurt.">
            <a:extLst>
              <a:ext uri="{FF2B5EF4-FFF2-40B4-BE49-F238E27FC236}">
                <a16:creationId xmlns:a16="http://schemas.microsoft.com/office/drawing/2014/main" id="{8F3CFCEF-BBCF-7F40-843C-6EBBCDBFA8C7}"/>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844" y="260160"/>
            <a:ext cx="983000" cy="1223521"/>
          </a:xfrm>
          <a:prstGeom prst="rect">
            <a:avLst/>
          </a:prstGeom>
        </p:spPr>
      </p:pic>
      <p:grpSp>
        <p:nvGrpSpPr>
          <p:cNvPr id="8" name="Group 7" descr="Etiqueta nutricional que contiene un tamaño de porción con 113g y 7g de azúcares añadidos.">
            <a:extLst>
              <a:ext uri="{FF2B5EF4-FFF2-40B4-BE49-F238E27FC236}">
                <a16:creationId xmlns:a16="http://schemas.microsoft.com/office/drawing/2014/main" id="{DDEA0DAC-4801-70CF-6D9B-D8A4273567FD}"/>
              </a:ext>
            </a:extLst>
          </p:cNvPr>
          <p:cNvGrpSpPr/>
          <p:nvPr/>
        </p:nvGrpSpPr>
        <p:grpSpPr>
          <a:xfrm>
            <a:off x="5236613" y="871921"/>
            <a:ext cx="3713237" cy="4003381"/>
            <a:chOff x="3489875" y="960811"/>
            <a:chExt cx="3713237" cy="4003381"/>
          </a:xfrm>
        </p:grpSpPr>
        <p:sp>
          <p:nvSpPr>
            <p:cNvPr id="9" name="Rounded Rectangle 12">
              <a:extLst>
                <a:ext uri="{FF2B5EF4-FFF2-40B4-BE49-F238E27FC236}">
                  <a16:creationId xmlns:a16="http://schemas.microsoft.com/office/drawing/2014/main" id="{FE86B5E9-5009-65BC-9311-DF032837DD76}"/>
                </a:ext>
              </a:extLst>
            </p:cNvPr>
            <p:cNvSpPr/>
            <p:nvPr/>
          </p:nvSpPr>
          <p:spPr>
            <a:xfrm>
              <a:off x="3489875" y="960811"/>
              <a:ext cx="3713236" cy="718777"/>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B</a:t>
              </a:r>
            </a:p>
            <a:p>
              <a:pPr algn="ctr"/>
              <a:r>
                <a:rPr lang="en-US" b="1" dirty="0">
                  <a:solidFill>
                    <a:schemeClr val="tx1"/>
                  </a:solidFill>
                  <a:latin typeface="Times New Roman" panose="02020603050405020304" pitchFamily="18" charset="0"/>
                  <a:cs typeface="Times New Roman" panose="02020603050405020304" pitchFamily="18" charset="0"/>
                </a:rPr>
                <a:t>Yogur de Durazno</a:t>
              </a:r>
            </a:p>
          </p:txBody>
        </p:sp>
        <p:pic>
          <p:nvPicPr>
            <p:cNvPr id="12" name="Picture 11">
              <a:extLst>
                <a:ext uri="{FF2B5EF4-FFF2-40B4-BE49-F238E27FC236}">
                  <a16:creationId xmlns:a16="http://schemas.microsoft.com/office/drawing/2014/main" id="{B46CE4C1-DCCB-BFF2-36E3-C4BEADA5FB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89876" y="1658215"/>
              <a:ext cx="3713236" cy="3305977"/>
            </a:xfrm>
            <a:prstGeom prst="rect">
              <a:avLst/>
            </a:prstGeom>
          </p:spPr>
        </p:pic>
      </p:grpSp>
    </p:spTree>
    <p:extLst>
      <p:ext uri="{BB962C8B-B14F-4D97-AF65-F5344CB8AC3E}">
        <p14:creationId xmlns:p14="http://schemas.microsoft.com/office/powerpoint/2010/main" val="1934257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FE2134F-0B10-384F-BBFB-A16C8F143424}"/>
              </a:ext>
              <a:ext uri="{C183D7F6-B498-43B3-948B-1728B52AA6E4}">
                <adec:decorative xmlns:adec="http://schemas.microsoft.com/office/drawing/2017/decorative" val="1"/>
              </a:ext>
            </a:extLst>
          </p:cNvPr>
          <p:cNvSpPr txBox="1"/>
          <p:nvPr/>
        </p:nvSpPr>
        <p:spPr>
          <a:xfrm>
            <a:off x="0" y="142100"/>
            <a:ext cx="3037398" cy="1938992"/>
          </a:xfrm>
          <a:prstGeom prst="rect">
            <a:avLst/>
          </a:prstGeom>
          <a:noFill/>
        </p:spPr>
        <p:txBody>
          <a:bodyPr wrap="square" rtlCol="0">
            <a:spAutoFit/>
          </a:bodyPr>
          <a:lstStyle/>
          <a:p>
            <a:pPr algn="ctr"/>
            <a:r>
              <a:rPr lang="en-US" sz="12000" b="1">
                <a:solidFill>
                  <a:srgbClr val="0A2E6F"/>
                </a:solidFill>
                <a:latin typeface="Helvetica" pitchFamily="2" charset="0"/>
              </a:rPr>
              <a:t>?</a:t>
            </a:r>
            <a:endParaRPr lang="en-US" sz="120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87363" y="1559347"/>
            <a:ext cx="3212123" cy="2763887"/>
          </a:xfrm>
        </p:spPr>
        <p:txBody>
          <a:bodyPr/>
          <a:lstStyle/>
          <a:p>
            <a:r>
              <a:rPr lang="es-ES" dirty="0"/>
              <a:t>¡Inténtelo! </a:t>
            </a:r>
            <a:r>
              <a:rPr lang="es-ES" sz="500" dirty="0">
                <a:solidFill>
                  <a:srgbClr val="CCEFFC"/>
                </a:solidFill>
              </a:rPr>
              <a:t>(Continúen)</a:t>
            </a:r>
            <a:br>
              <a:rPr lang="en-US" dirty="0">
                <a:solidFill>
                  <a:srgbClr val="0A2E6F"/>
                </a:solidFill>
              </a:rPr>
            </a:br>
            <a:r>
              <a:rPr lang="es-ES" sz="2800" b="0" dirty="0">
                <a:solidFill>
                  <a:srgbClr val="0A2E6F"/>
                </a:solidFill>
              </a:rPr>
              <a:t>¿Este yogur cumple con el límite de azúcares añadidos?</a:t>
            </a:r>
            <a:endParaRPr lang="en-US" b="0" dirty="0">
              <a:solidFill>
                <a:srgbClr val="0A2E6F"/>
              </a:solidFill>
            </a:endParaRPr>
          </a:p>
        </p:txBody>
      </p:sp>
      <p:sp>
        <p:nvSpPr>
          <p:cNvPr id="4" name="Content Placeholder 3">
            <a:extLst>
              <a:ext uri="{FF2B5EF4-FFF2-40B4-BE49-F238E27FC236}">
                <a16:creationId xmlns:a16="http://schemas.microsoft.com/office/drawing/2014/main" id="{E333BE86-E834-8143-8C6C-BC94F93BC2C8}"/>
              </a:ext>
            </a:extLst>
          </p:cNvPr>
          <p:cNvSpPr>
            <a:spLocks noGrp="1"/>
          </p:cNvSpPr>
          <p:nvPr>
            <p:ph sz="half" idx="2"/>
          </p:nvPr>
        </p:nvSpPr>
        <p:spPr>
          <a:xfrm>
            <a:off x="316084" y="4079631"/>
            <a:ext cx="1605481" cy="816742"/>
          </a:xfrm>
        </p:spPr>
        <p:txBody>
          <a:bodyPr/>
          <a:lstStyle/>
          <a:p>
            <a:pPr>
              <a:buFont typeface="Wingdings" pitchFamily="2" charset="2"/>
              <a:buChar char="q"/>
            </a:pPr>
            <a:r>
              <a:rPr lang="es-ES" dirty="0">
                <a:solidFill>
                  <a:srgbClr val="0A2E6F"/>
                </a:solidFill>
              </a:rPr>
              <a:t>S</a:t>
            </a:r>
            <a:r>
              <a:rPr lang="es-ES" dirty="0">
                <a:solidFill>
                  <a:srgbClr val="0A2E6F"/>
                </a:solidFill>
                <a:cs typeface="Arial"/>
              </a:rPr>
              <a:t>í</a:t>
            </a:r>
            <a:endParaRPr lang="en-US" dirty="0">
              <a:solidFill>
                <a:srgbClr val="0A2E6F"/>
              </a:solidFill>
            </a:endParaRPr>
          </a:p>
          <a:p>
            <a:pPr>
              <a:buFont typeface="Wingdings" pitchFamily="2" charset="2"/>
              <a:buChar char="q"/>
            </a:pPr>
            <a:r>
              <a:rPr lang="en-US" dirty="0">
                <a:solidFill>
                  <a:srgbClr val="0A2E6F"/>
                </a:solidFill>
              </a:rPr>
              <a:t>No</a:t>
            </a:r>
          </a:p>
          <a:p>
            <a:pPr marL="0" indent="0">
              <a:buNone/>
            </a:pPr>
            <a:endParaRPr lang="en-US" dirty="0"/>
          </a:p>
        </p:txBody>
      </p:sp>
      <p:pic>
        <p:nvPicPr>
          <p:cNvPr id="6" name="Picture 5" descr="Dos pequeños recipientes llenos de yogurt.">
            <a:extLst>
              <a:ext uri="{FF2B5EF4-FFF2-40B4-BE49-F238E27FC236}">
                <a16:creationId xmlns:a16="http://schemas.microsoft.com/office/drawing/2014/main" id="{C265474D-86E9-BA4C-909E-DE676FB7129C}"/>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0379" y="0"/>
            <a:ext cx="2053621" cy="2556103"/>
          </a:xfrm>
          <a:prstGeom prst="rect">
            <a:avLst/>
          </a:prstGeom>
        </p:spPr>
      </p:pic>
      <p:sp>
        <p:nvSpPr>
          <p:cNvPr id="3" name="TextBox 2">
            <a:extLst>
              <a:ext uri="{FF2B5EF4-FFF2-40B4-BE49-F238E27FC236}">
                <a16:creationId xmlns:a16="http://schemas.microsoft.com/office/drawing/2014/main" id="{757D106B-E4ED-3E46-B63F-7348D64C76D4}"/>
              </a:ext>
            </a:extLst>
          </p:cNvPr>
          <p:cNvSpPr txBox="1"/>
          <p:nvPr/>
        </p:nvSpPr>
        <p:spPr>
          <a:xfrm>
            <a:off x="6647543" y="406399"/>
            <a:ext cx="2053621" cy="323165"/>
          </a:xfrm>
          <a:prstGeom prst="rect">
            <a:avLst/>
          </a:prstGeom>
          <a:noFill/>
        </p:spPr>
        <p:txBody>
          <a:bodyPr wrap="square" rtlCol="0">
            <a:spAutoFit/>
          </a:bodyPr>
          <a:lstStyle/>
          <a:p>
            <a:pPr lvl="0" defTabSz="914350">
              <a:defRPr/>
            </a:pPr>
            <a:r>
              <a:rPr lang="es-ES" sz="300">
                <a:solidFill>
                  <a:schemeClr val="bg1"/>
                </a:solidFill>
              </a:rPr>
              <a:t>Levante la mano si cree que este yogur es acreditable / cumple con el límite de azúcar para el yogurt en el CACFP [espere que levanten las manos]. </a:t>
            </a:r>
          </a:p>
          <a:p>
            <a:pPr lvl="0" defTabSz="914350">
              <a:defRPr/>
            </a:pPr>
            <a:endParaRPr lang="es-ES" sz="300">
              <a:solidFill>
                <a:schemeClr val="bg1"/>
              </a:solidFill>
            </a:endParaRPr>
          </a:p>
          <a:p>
            <a:pPr lvl="0" defTabSz="914350">
              <a:defRPr/>
            </a:pPr>
            <a:r>
              <a:rPr lang="es-ES" sz="300">
                <a:solidFill>
                  <a:schemeClr val="bg1"/>
                </a:solidFill>
              </a:rPr>
              <a:t>Levante la mano si cree que este yogurt no es acreditable / no cumple con el límite de azúcar para el yogurt en el CACFP [espere que levanten las manos].</a:t>
            </a:r>
          </a:p>
        </p:txBody>
      </p:sp>
      <p:grpSp>
        <p:nvGrpSpPr>
          <p:cNvPr id="11" name="Group 10" descr="Etiqueta nutricional que contiene un tamaño de porción con 113g y 7g de azúcares añadidos.">
            <a:extLst>
              <a:ext uri="{FF2B5EF4-FFF2-40B4-BE49-F238E27FC236}">
                <a16:creationId xmlns:a16="http://schemas.microsoft.com/office/drawing/2014/main" id="{5968FE8E-00F8-9C4B-B5F3-B4EE58F7C927}"/>
              </a:ext>
            </a:extLst>
          </p:cNvPr>
          <p:cNvGrpSpPr/>
          <p:nvPr/>
        </p:nvGrpSpPr>
        <p:grpSpPr>
          <a:xfrm>
            <a:off x="3489875" y="960811"/>
            <a:ext cx="3713237" cy="4003381"/>
            <a:chOff x="3489875" y="960811"/>
            <a:chExt cx="3713237" cy="4003381"/>
          </a:xfrm>
        </p:grpSpPr>
        <p:sp>
          <p:nvSpPr>
            <p:cNvPr id="8" name="Rounded Rectangle 12">
              <a:extLst>
                <a:ext uri="{FF2B5EF4-FFF2-40B4-BE49-F238E27FC236}">
                  <a16:creationId xmlns:a16="http://schemas.microsoft.com/office/drawing/2014/main" id="{7DFFC6B0-642E-8B33-26C5-39DDE4B47565}"/>
                </a:ext>
              </a:extLst>
            </p:cNvPr>
            <p:cNvSpPr/>
            <p:nvPr/>
          </p:nvSpPr>
          <p:spPr>
            <a:xfrm>
              <a:off x="3489875" y="960811"/>
              <a:ext cx="3713236" cy="718777"/>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B</a:t>
              </a:r>
            </a:p>
            <a:p>
              <a:pPr algn="ctr"/>
              <a:r>
                <a:rPr lang="en-US" b="1" dirty="0">
                  <a:solidFill>
                    <a:schemeClr val="tx1"/>
                  </a:solidFill>
                  <a:latin typeface="Times New Roman" panose="02020603050405020304" pitchFamily="18" charset="0"/>
                  <a:cs typeface="Times New Roman" panose="02020603050405020304" pitchFamily="18" charset="0"/>
                </a:rPr>
                <a:t>Yogur de Durazno</a:t>
              </a:r>
            </a:p>
          </p:txBody>
        </p:sp>
        <p:pic>
          <p:nvPicPr>
            <p:cNvPr id="10" name="Picture 9">
              <a:extLst>
                <a:ext uri="{FF2B5EF4-FFF2-40B4-BE49-F238E27FC236}">
                  <a16:creationId xmlns:a16="http://schemas.microsoft.com/office/drawing/2014/main" id="{D0283EFE-6F5D-B091-2FDD-9A32C2D71B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9876" y="1658215"/>
              <a:ext cx="3713236" cy="3305977"/>
            </a:xfrm>
            <a:prstGeom prst="rect">
              <a:avLst/>
            </a:prstGeom>
          </p:spPr>
        </p:pic>
      </p:grpSp>
    </p:spTree>
    <p:extLst>
      <p:ext uri="{BB962C8B-B14F-4D97-AF65-F5344CB8AC3E}">
        <p14:creationId xmlns:p14="http://schemas.microsoft.com/office/powerpoint/2010/main" val="416886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40FD2A5-B609-DB4B-948C-8901443E55AB}"/>
              </a:ext>
              <a:ext uri="{C183D7F6-B498-43B3-948B-1728B52AA6E4}">
                <adec:decorative xmlns:adec="http://schemas.microsoft.com/office/drawing/2017/decorative" val="1"/>
              </a:ext>
            </a:extLst>
          </p:cNvPr>
          <p:cNvSpPr txBox="1"/>
          <p:nvPr/>
        </p:nvSpPr>
        <p:spPr>
          <a:xfrm>
            <a:off x="0" y="142100"/>
            <a:ext cx="3037398" cy="1938992"/>
          </a:xfrm>
          <a:prstGeom prst="rect">
            <a:avLst/>
          </a:prstGeom>
          <a:noFill/>
        </p:spPr>
        <p:txBody>
          <a:bodyPr wrap="square" rtlCol="0">
            <a:spAutoFit/>
          </a:bodyPr>
          <a:lstStyle/>
          <a:p>
            <a:pPr algn="ctr"/>
            <a:r>
              <a:rPr lang="en-US" sz="12000" b="1">
                <a:solidFill>
                  <a:srgbClr val="0A2E6F"/>
                </a:solidFill>
                <a:latin typeface="Helvetica" pitchFamily="2" charset="0"/>
              </a:rPr>
              <a:t>?</a:t>
            </a:r>
            <a:endParaRPr lang="en-US" sz="120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0" y="1840701"/>
            <a:ext cx="3223846" cy="2763887"/>
          </a:xfrm>
        </p:spPr>
        <p:txBody>
          <a:bodyPr/>
          <a:lstStyle/>
          <a:p>
            <a:r>
              <a:rPr lang="es-ES" dirty="0"/>
              <a:t>¡Inténtelo! </a:t>
            </a:r>
            <a:r>
              <a:rPr lang="es-ES" sz="700" dirty="0">
                <a:solidFill>
                  <a:srgbClr val="CCEFFC"/>
                </a:solidFill>
              </a:rPr>
              <a:t>(Continúen).  </a:t>
            </a:r>
            <a:br>
              <a:rPr lang="en-US" dirty="0">
                <a:solidFill>
                  <a:srgbClr val="0A2E6F"/>
                </a:solidFill>
              </a:rPr>
            </a:br>
            <a:r>
              <a:rPr lang="es-ES" sz="2800" b="0" dirty="0">
                <a:solidFill>
                  <a:srgbClr val="0A2E6F"/>
                </a:solidFill>
              </a:rPr>
              <a:t>¿Este yogur cumple con el límite de azúcares añadidos?</a:t>
            </a:r>
            <a:endParaRPr lang="en-US" b="0" dirty="0">
              <a:solidFill>
                <a:srgbClr val="0A2E6F"/>
              </a:solidFill>
            </a:endParaRPr>
          </a:p>
        </p:txBody>
      </p:sp>
      <p:sp>
        <p:nvSpPr>
          <p:cNvPr id="4" name="Content Placeholder 3">
            <a:extLst>
              <a:ext uri="{FF2B5EF4-FFF2-40B4-BE49-F238E27FC236}">
                <a16:creationId xmlns:a16="http://schemas.microsoft.com/office/drawing/2014/main" id="{E333BE86-E834-8143-8C6C-BC94F93BC2C8}"/>
              </a:ext>
            </a:extLst>
          </p:cNvPr>
          <p:cNvSpPr>
            <a:spLocks noGrp="1"/>
          </p:cNvSpPr>
          <p:nvPr>
            <p:ph sz="half" idx="2"/>
          </p:nvPr>
        </p:nvSpPr>
        <p:spPr>
          <a:xfrm>
            <a:off x="292638" y="4280047"/>
            <a:ext cx="1605481" cy="1442706"/>
          </a:xfrm>
        </p:spPr>
        <p:txBody>
          <a:bodyPr/>
          <a:lstStyle/>
          <a:p>
            <a:pPr>
              <a:buFont typeface="Wingdings" pitchFamily="2" charset="2"/>
              <a:buChar char="q"/>
            </a:pPr>
            <a:r>
              <a:rPr lang="es-ES" b="1" dirty="0">
                <a:solidFill>
                  <a:srgbClr val="0A2E6F"/>
                </a:solidFill>
              </a:rPr>
              <a:t>S</a:t>
            </a:r>
            <a:r>
              <a:rPr lang="es-ES" b="1" dirty="0">
                <a:solidFill>
                  <a:srgbClr val="0A2E6F"/>
                </a:solidFill>
                <a:cs typeface="Arial"/>
              </a:rPr>
              <a:t>í</a:t>
            </a:r>
            <a:endParaRPr lang="en-US" b="1" dirty="0">
              <a:solidFill>
                <a:srgbClr val="0A2E6F"/>
              </a:solidFill>
            </a:endParaRPr>
          </a:p>
          <a:p>
            <a:pPr>
              <a:buFont typeface="Wingdings" pitchFamily="2" charset="2"/>
              <a:buChar char="q"/>
            </a:pPr>
            <a:r>
              <a:rPr lang="en-US" dirty="0">
                <a:solidFill>
                  <a:srgbClr val="0A2E6F"/>
                </a:solidFill>
              </a:rPr>
              <a:t>No</a:t>
            </a:r>
          </a:p>
          <a:p>
            <a:pPr marL="0" indent="0">
              <a:buNone/>
            </a:pPr>
            <a:endParaRPr lang="en-US" dirty="0"/>
          </a:p>
        </p:txBody>
      </p:sp>
      <p:sp>
        <p:nvSpPr>
          <p:cNvPr id="9" name="TextBox 8">
            <a:extLst>
              <a:ext uri="{FF2B5EF4-FFF2-40B4-BE49-F238E27FC236}">
                <a16:creationId xmlns:a16="http://schemas.microsoft.com/office/drawing/2014/main" id="{4FBD774D-C2CF-EE4E-B601-3308C72E201E}"/>
              </a:ext>
            </a:extLst>
          </p:cNvPr>
          <p:cNvSpPr txBox="1"/>
          <p:nvPr/>
        </p:nvSpPr>
        <p:spPr>
          <a:xfrm>
            <a:off x="325373" y="4127935"/>
            <a:ext cx="415498" cy="461665"/>
          </a:xfrm>
          <a:prstGeom prst="rect">
            <a:avLst/>
          </a:prstGeom>
          <a:noFill/>
        </p:spPr>
        <p:txBody>
          <a:bodyPr wrap="none" rtlCol="0">
            <a:spAutoFit/>
          </a:bodyPr>
          <a:lstStyle/>
          <a:p>
            <a:r>
              <a:rPr lang="en-US" sz="2400" b="1">
                <a:solidFill>
                  <a:srgbClr val="0A2E6F"/>
                </a:solidFill>
                <a:latin typeface="Helvetica" pitchFamily="2" charset="0"/>
              </a:rPr>
              <a:t>✓</a:t>
            </a:r>
          </a:p>
        </p:txBody>
      </p:sp>
      <p:pic>
        <p:nvPicPr>
          <p:cNvPr id="6" name="Picture 5" descr="Dos pequeños recipientes llenos de yogurt.">
            <a:extLst>
              <a:ext uri="{FF2B5EF4-FFF2-40B4-BE49-F238E27FC236}">
                <a16:creationId xmlns:a16="http://schemas.microsoft.com/office/drawing/2014/main" id="{C265474D-86E9-BA4C-909E-DE676FB7129C}"/>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0379" y="300454"/>
            <a:ext cx="2053621" cy="2556103"/>
          </a:xfrm>
          <a:prstGeom prst="rect">
            <a:avLst/>
          </a:prstGeom>
        </p:spPr>
      </p:pic>
      <p:sp>
        <p:nvSpPr>
          <p:cNvPr id="3" name="TextBox 2">
            <a:extLst>
              <a:ext uri="{FF2B5EF4-FFF2-40B4-BE49-F238E27FC236}">
                <a16:creationId xmlns:a16="http://schemas.microsoft.com/office/drawing/2014/main" id="{B655FE40-CDEE-4444-8C4A-0647A44D2432}"/>
              </a:ext>
            </a:extLst>
          </p:cNvPr>
          <p:cNvSpPr txBox="1"/>
          <p:nvPr/>
        </p:nvSpPr>
        <p:spPr>
          <a:xfrm>
            <a:off x="6589486" y="682171"/>
            <a:ext cx="764953" cy="123111"/>
          </a:xfrm>
          <a:prstGeom prst="rect">
            <a:avLst/>
          </a:prstGeom>
          <a:noFill/>
        </p:spPr>
        <p:txBody>
          <a:bodyPr wrap="none" rtlCol="0">
            <a:spAutoFit/>
          </a:bodyPr>
          <a:lstStyle/>
          <a:p>
            <a:r>
              <a:rPr lang="es-ES" sz="200">
                <a:solidFill>
                  <a:schemeClr val="bg1"/>
                </a:solidFill>
                <a:cs typeface="Arial"/>
              </a:rPr>
              <a:t>¡</a:t>
            </a:r>
            <a:r>
              <a:rPr lang="es-ES" sz="200">
                <a:solidFill>
                  <a:schemeClr val="bg1"/>
                </a:solidFill>
              </a:rPr>
              <a:t>Correcto! La Marca B Yogur de Durazno es acreditable</a:t>
            </a:r>
          </a:p>
        </p:txBody>
      </p:sp>
      <p:grpSp>
        <p:nvGrpSpPr>
          <p:cNvPr id="7" name="Group 6" descr="Etiqueta nutricional que contiene un tamaño de porción con 113g y 7g de azúcares añadidos.">
            <a:extLst>
              <a:ext uri="{FF2B5EF4-FFF2-40B4-BE49-F238E27FC236}">
                <a16:creationId xmlns:a16="http://schemas.microsoft.com/office/drawing/2014/main" id="{20D7E815-BA50-F924-06DF-1B6EEE5BE76F}"/>
              </a:ext>
            </a:extLst>
          </p:cNvPr>
          <p:cNvGrpSpPr/>
          <p:nvPr/>
        </p:nvGrpSpPr>
        <p:grpSpPr>
          <a:xfrm>
            <a:off x="3489875" y="960811"/>
            <a:ext cx="3713237" cy="4003381"/>
            <a:chOff x="3489875" y="960811"/>
            <a:chExt cx="3713237" cy="4003381"/>
          </a:xfrm>
        </p:grpSpPr>
        <p:sp>
          <p:nvSpPr>
            <p:cNvPr id="8" name="Rounded Rectangle 12">
              <a:extLst>
                <a:ext uri="{FF2B5EF4-FFF2-40B4-BE49-F238E27FC236}">
                  <a16:creationId xmlns:a16="http://schemas.microsoft.com/office/drawing/2014/main" id="{566A94E3-7662-196C-D351-78592A8C9C8F}"/>
                </a:ext>
              </a:extLst>
            </p:cNvPr>
            <p:cNvSpPr/>
            <p:nvPr/>
          </p:nvSpPr>
          <p:spPr>
            <a:xfrm>
              <a:off x="3489875" y="960811"/>
              <a:ext cx="3713236" cy="718777"/>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B</a:t>
              </a:r>
            </a:p>
            <a:p>
              <a:pPr algn="ctr"/>
              <a:r>
                <a:rPr lang="en-US" b="1" dirty="0">
                  <a:solidFill>
                    <a:schemeClr val="tx1"/>
                  </a:solidFill>
                  <a:latin typeface="Times New Roman" panose="02020603050405020304" pitchFamily="18" charset="0"/>
                  <a:cs typeface="Times New Roman" panose="02020603050405020304" pitchFamily="18" charset="0"/>
                </a:rPr>
                <a:t>Yogur de Durazno</a:t>
              </a:r>
            </a:p>
          </p:txBody>
        </p:sp>
        <p:pic>
          <p:nvPicPr>
            <p:cNvPr id="11" name="Picture 10">
              <a:extLst>
                <a:ext uri="{FF2B5EF4-FFF2-40B4-BE49-F238E27FC236}">
                  <a16:creationId xmlns:a16="http://schemas.microsoft.com/office/drawing/2014/main" id="{4A4B8617-ADBF-36B3-AB89-32AA6E39F7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89876" y="1658215"/>
              <a:ext cx="3713236" cy="3305977"/>
            </a:xfrm>
            <a:prstGeom prst="rect">
              <a:avLst/>
            </a:prstGeom>
          </p:spPr>
        </p:pic>
      </p:grpSp>
    </p:spTree>
    <p:extLst>
      <p:ext uri="{BB962C8B-B14F-4D97-AF65-F5344CB8AC3E}">
        <p14:creationId xmlns:p14="http://schemas.microsoft.com/office/powerpoint/2010/main" val="746806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Etiqueta nutricional que contiene un tamaño de porción con 113g y 7g de azúcares añadidos.">
            <a:extLst>
              <a:ext uri="{FF2B5EF4-FFF2-40B4-BE49-F238E27FC236}">
                <a16:creationId xmlns:a16="http://schemas.microsoft.com/office/drawing/2014/main" id="{531D530A-9548-6ADD-9B3B-1E3120E95A21}"/>
              </a:ext>
            </a:extLst>
          </p:cNvPr>
          <p:cNvGrpSpPr/>
          <p:nvPr/>
        </p:nvGrpSpPr>
        <p:grpSpPr>
          <a:xfrm>
            <a:off x="203071" y="1042325"/>
            <a:ext cx="3062051" cy="3812716"/>
            <a:chOff x="3489875" y="960811"/>
            <a:chExt cx="3713237" cy="4003381"/>
          </a:xfrm>
        </p:grpSpPr>
        <p:sp>
          <p:nvSpPr>
            <p:cNvPr id="5" name="Rounded Rectangle 12">
              <a:extLst>
                <a:ext uri="{FF2B5EF4-FFF2-40B4-BE49-F238E27FC236}">
                  <a16:creationId xmlns:a16="http://schemas.microsoft.com/office/drawing/2014/main" id="{2B1C0EBD-B8F6-B79B-7997-71B6D5FA3BD6}"/>
                </a:ext>
              </a:extLst>
            </p:cNvPr>
            <p:cNvSpPr/>
            <p:nvPr/>
          </p:nvSpPr>
          <p:spPr>
            <a:xfrm>
              <a:off x="3489875" y="960811"/>
              <a:ext cx="3713236" cy="718777"/>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b="1" dirty="0">
                  <a:solidFill>
                    <a:schemeClr val="tx1"/>
                  </a:solidFill>
                  <a:latin typeface="Times New Roman" panose="02020603050405020304" pitchFamily="18" charset="0"/>
                  <a:cs typeface="Times New Roman" panose="02020603050405020304" pitchFamily="18" charset="0"/>
                </a:rPr>
                <a:t>Marca B</a:t>
              </a:r>
            </a:p>
            <a:p>
              <a:pPr algn="ctr"/>
              <a:r>
                <a:rPr lang="en-US" b="1" dirty="0">
                  <a:solidFill>
                    <a:schemeClr val="tx1"/>
                  </a:solidFill>
                  <a:latin typeface="Times New Roman" panose="02020603050405020304" pitchFamily="18" charset="0"/>
                  <a:cs typeface="Times New Roman" panose="02020603050405020304" pitchFamily="18" charset="0"/>
                </a:rPr>
                <a:t>Yogur de Durazno</a:t>
              </a:r>
            </a:p>
          </p:txBody>
        </p:sp>
        <p:pic>
          <p:nvPicPr>
            <p:cNvPr id="6" name="Picture 5">
              <a:extLst>
                <a:ext uri="{FF2B5EF4-FFF2-40B4-BE49-F238E27FC236}">
                  <a16:creationId xmlns:a16="http://schemas.microsoft.com/office/drawing/2014/main" id="{72850F91-F728-1438-D5A4-0B71F2B4C6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89876" y="1658215"/>
              <a:ext cx="3713236" cy="3305977"/>
            </a:xfrm>
            <a:prstGeom prst="rect">
              <a:avLst/>
            </a:prstGeom>
          </p:spPr>
        </p:pic>
      </p:grpSp>
      <p:sp>
        <p:nvSpPr>
          <p:cNvPr id="11" name="Title 1">
            <a:extLst>
              <a:ext uri="{FF2B5EF4-FFF2-40B4-BE49-F238E27FC236}">
                <a16:creationId xmlns:a16="http://schemas.microsoft.com/office/drawing/2014/main" id="{4FDD42B8-6E03-2E45-9F5D-C30511A50EF4}"/>
              </a:ext>
            </a:extLst>
          </p:cNvPr>
          <p:cNvSpPr>
            <a:spLocks noGrp="1"/>
          </p:cNvSpPr>
          <p:nvPr>
            <p:ph type="title"/>
          </p:nvPr>
        </p:nvSpPr>
        <p:spPr>
          <a:xfrm>
            <a:off x="700943" y="-92599"/>
            <a:ext cx="8436334" cy="850790"/>
          </a:xfrm>
        </p:spPr>
        <p:txBody>
          <a:bodyPr/>
          <a:lstStyle/>
          <a:p>
            <a:pPr>
              <a:lnSpc>
                <a:spcPts val="3000"/>
              </a:lnSpc>
            </a:pPr>
            <a:r>
              <a:rPr lang="es-ES_tradnl" sz="2800">
                <a:latin typeface="Arial"/>
                <a:cs typeface="Arial"/>
              </a:rPr>
              <a:t>¡Inténtelo</a:t>
            </a:r>
            <a:r>
              <a:rPr lang="es-ES_tradnl" sz="2800"/>
              <a:t>!</a:t>
            </a:r>
            <a:br>
              <a:rPr lang="es-ES_tradnl" sz="2800"/>
            </a:br>
            <a:r>
              <a:rPr lang="es-ES_tradnl" sz="2800" b="0">
                <a:latin typeface="Calibri"/>
              </a:rPr>
              <a:t>¿</a:t>
            </a:r>
            <a:r>
              <a:rPr lang="es-ES_tradnl" sz="2800" b="0"/>
              <a:t>Qu</a:t>
            </a:r>
            <a:r>
              <a:rPr lang="es-ES_tradnl" sz="2800" b="0">
                <a:latin typeface="Arial"/>
                <a:cs typeface="Arial"/>
              </a:rPr>
              <a:t>é yogures puede añadir a su lista</a:t>
            </a:r>
            <a:r>
              <a:rPr lang="es-ES_tradnl" sz="2800" b="0"/>
              <a:t>? </a:t>
            </a:r>
            <a:endParaRPr lang="en-US" sz="2800" b="0">
              <a:solidFill>
                <a:srgbClr val="0A2E6F"/>
              </a:solidFill>
            </a:endParaRPr>
          </a:p>
        </p:txBody>
      </p:sp>
      <p:sp>
        <p:nvSpPr>
          <p:cNvPr id="18" name="Rounded Rectangle 17" descr="Rectángulo blanco">
            <a:extLst>
              <a:ext uri="{FF2B5EF4-FFF2-40B4-BE49-F238E27FC236}">
                <a16:creationId xmlns:a16="http://schemas.microsoft.com/office/drawing/2014/main" id="{F56C0C47-F88C-8F44-A5ED-B4B4C60881CF}"/>
              </a:ext>
              <a:ext uri="{C183D7F6-B498-43B3-948B-1728B52AA6E4}">
                <adec:decorative xmlns:adec="http://schemas.microsoft.com/office/drawing/2017/decorative" val="0"/>
              </a:ext>
            </a:extLst>
          </p:cNvPr>
          <p:cNvSpPr/>
          <p:nvPr/>
        </p:nvSpPr>
        <p:spPr>
          <a:xfrm>
            <a:off x="3337269" y="936631"/>
            <a:ext cx="5391095" cy="4024104"/>
          </a:xfrm>
          <a:prstGeom prst="roundRect">
            <a:avLst>
              <a:gd name="adj" fmla="val 3992"/>
            </a:avLst>
          </a:prstGeom>
          <a:solidFill>
            <a:srgbClr val="F2F3F4"/>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ounded Rectangle 14">
            <a:extLst>
              <a:ext uri="{FF2B5EF4-FFF2-40B4-BE49-F238E27FC236}">
                <a16:creationId xmlns:a16="http://schemas.microsoft.com/office/drawing/2014/main" id="{E07BFE01-915A-7F4F-8AA5-760575A003BB}"/>
              </a:ext>
            </a:extLst>
          </p:cNvPr>
          <p:cNvSpPr/>
          <p:nvPr/>
        </p:nvSpPr>
        <p:spPr>
          <a:xfrm>
            <a:off x="3454724" y="954281"/>
            <a:ext cx="5162232" cy="429112"/>
          </a:xfrm>
          <a:prstGeom prst="roundRect">
            <a:avLst>
              <a:gd name="adj" fmla="val 0"/>
            </a:avLst>
          </a:prstGeom>
          <a:solidFill>
            <a:srgbClr val="A3E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Marca B Yogur de Durazno</a:t>
            </a:r>
          </a:p>
        </p:txBody>
      </p:sp>
      <p:graphicFrame>
        <p:nvGraphicFramePr>
          <p:cNvPr id="13" name="Table 12" descr="tabla ">
            <a:extLst>
              <a:ext uri="{FF2B5EF4-FFF2-40B4-BE49-F238E27FC236}">
                <a16:creationId xmlns:a16="http://schemas.microsoft.com/office/drawing/2014/main" id="{D4255B8F-7F0F-2948-AD50-47D491A03879}"/>
              </a:ext>
            </a:extLst>
          </p:cNvPr>
          <p:cNvGraphicFramePr>
            <a:graphicFrameLocks noGrp="1"/>
          </p:cNvGraphicFramePr>
          <p:nvPr>
            <p:extLst>
              <p:ext uri="{D42A27DB-BD31-4B8C-83A1-F6EECF244321}">
                <p14:modId xmlns:p14="http://schemas.microsoft.com/office/powerpoint/2010/main" val="4246165561"/>
              </p:ext>
            </p:extLst>
          </p:nvPr>
        </p:nvGraphicFramePr>
        <p:xfrm>
          <a:off x="3453905" y="1321807"/>
          <a:ext cx="5162232" cy="3662930"/>
        </p:xfrm>
        <a:graphic>
          <a:graphicData uri="http://schemas.openxmlformats.org/drawingml/2006/table">
            <a:tbl>
              <a:tblPr firstRow="1" bandRow="1">
                <a:tableStyleId>{5C22544A-7EE6-4342-B048-85BDC9FD1C3A}</a:tableStyleId>
              </a:tblPr>
              <a:tblGrid>
                <a:gridCol w="1792212">
                  <a:extLst>
                    <a:ext uri="{9D8B030D-6E8A-4147-A177-3AD203B41FA5}">
                      <a16:colId xmlns:a16="http://schemas.microsoft.com/office/drawing/2014/main" val="3522522875"/>
                    </a:ext>
                  </a:extLst>
                </a:gridCol>
                <a:gridCol w="2034651">
                  <a:extLst>
                    <a:ext uri="{9D8B030D-6E8A-4147-A177-3AD203B41FA5}">
                      <a16:colId xmlns:a16="http://schemas.microsoft.com/office/drawing/2014/main" val="2707110864"/>
                    </a:ext>
                  </a:extLst>
                </a:gridCol>
                <a:gridCol w="1335369">
                  <a:extLst>
                    <a:ext uri="{9D8B030D-6E8A-4147-A177-3AD203B41FA5}">
                      <a16:colId xmlns:a16="http://schemas.microsoft.com/office/drawing/2014/main" val="2911645216"/>
                    </a:ext>
                  </a:extLst>
                </a:gridCol>
              </a:tblGrid>
              <a:tr h="8834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dirty="0" err="1">
                          <a:solidFill>
                            <a:schemeClr val="tx1"/>
                          </a:solidFill>
                          <a:effectLst/>
                          <a:latin typeface="Times" pitchFamily="2" charset="0"/>
                          <a:ea typeface="+mn-ea"/>
                          <a:cs typeface="+mn-cs"/>
                        </a:rPr>
                        <a:t>Tamaño</a:t>
                      </a:r>
                      <a:r>
                        <a:rPr lang="es-ES" sz="1600" b="1" kern="1200" dirty="0">
                          <a:solidFill>
                            <a:schemeClr val="tx1"/>
                          </a:solidFill>
                          <a:effectLst/>
                          <a:latin typeface="Times" pitchFamily="2" charset="0"/>
                          <a:ea typeface="+mn-ea"/>
                          <a:cs typeface="+mn-cs"/>
                        </a:rPr>
                        <a:t> de </a:t>
                      </a:r>
                      <a:br>
                        <a:rPr lang="es-ES" sz="1600" b="1" kern="1200" dirty="0">
                          <a:solidFill>
                            <a:schemeClr val="tx1"/>
                          </a:solidFill>
                          <a:effectLst/>
                          <a:latin typeface="Times" pitchFamily="2" charset="0"/>
                          <a:ea typeface="+mn-ea"/>
                          <a:cs typeface="+mn-cs"/>
                        </a:rPr>
                      </a:br>
                      <a:r>
                        <a:rPr lang="es-ES" sz="1600" b="1" kern="1200" dirty="0">
                          <a:solidFill>
                            <a:schemeClr val="tx1"/>
                          </a:solidFill>
                          <a:effectLst/>
                          <a:latin typeface="Times" pitchFamily="2" charset="0"/>
                          <a:ea typeface="+mn-ea"/>
                          <a:cs typeface="+mn-cs"/>
                        </a:rPr>
                        <a:t>la </a:t>
                      </a:r>
                      <a:r>
                        <a:rPr lang="es-ES" sz="1600" b="1" kern="1200" dirty="0" err="1">
                          <a:solidFill>
                            <a:schemeClr val="tx1"/>
                          </a:solidFill>
                          <a:effectLst/>
                          <a:latin typeface="Times" pitchFamily="2" charset="0"/>
                          <a:ea typeface="+mn-ea"/>
                          <a:cs typeface="+mn-cs"/>
                        </a:rPr>
                        <a:t>porción</a:t>
                      </a:r>
                      <a:r>
                        <a:rPr lang="es-ES" sz="1600" b="1" kern="1200" dirty="0">
                          <a:solidFill>
                            <a:schemeClr val="tx1"/>
                          </a:solidFill>
                          <a:effectLst/>
                          <a:latin typeface="Times" pitchFamily="2" charset="0"/>
                          <a:ea typeface="+mn-ea"/>
                          <a:cs typeface="+mn-cs"/>
                        </a:rPr>
                        <a:t> </a:t>
                      </a:r>
                      <a:br>
                        <a:rPr lang="es-ES" sz="1600" b="1" kern="1200" dirty="0">
                          <a:solidFill>
                            <a:schemeClr val="tx1"/>
                          </a:solidFill>
                          <a:effectLst/>
                          <a:latin typeface="Times" pitchFamily="2" charset="0"/>
                          <a:ea typeface="+mn-ea"/>
                          <a:cs typeface="+mn-cs"/>
                        </a:rPr>
                      </a:br>
                      <a:r>
                        <a:rPr lang="es-ES" sz="1600" b="1" kern="1200" dirty="0">
                          <a:solidFill>
                            <a:schemeClr val="tx1"/>
                          </a:solidFill>
                          <a:effectLst/>
                          <a:latin typeface="Times" pitchFamily="2" charset="0"/>
                          <a:ea typeface="+mn-ea"/>
                          <a:cs typeface="+mn-cs"/>
                        </a:rPr>
                        <a:t>Onzas (oz) </a:t>
                      </a:r>
                      <a:r>
                        <a:rPr lang="en-US" sz="1600" b="1" i="0" dirty="0">
                          <a:solidFill>
                            <a:schemeClr val="tx1"/>
                          </a:solidFill>
                          <a:latin typeface="Times New Roman" panose="02020603050405020304" pitchFamily="18" charset="0"/>
                          <a:cs typeface="Times New Roman" panose="02020603050405020304" pitchFamily="18" charset="0"/>
                        </a:rPr>
                        <a:t> </a:t>
                      </a:r>
                    </a:p>
                  </a:txBody>
                  <a:tcPr marL="70742" marR="70742" marT="35371" marB="35371"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s-ES" sz="1600" b="1" kern="1200">
                          <a:solidFill>
                            <a:schemeClr val="tx1"/>
                          </a:solidFill>
                          <a:effectLst/>
                          <a:latin typeface="Times" pitchFamily="2" charset="0"/>
                          <a:ea typeface="+mn-ea"/>
                          <a:cs typeface="+mn-cs"/>
                        </a:rPr>
                        <a:t>Tamaño de la </a:t>
                      </a:r>
                      <a:br>
                        <a:rPr lang="es-ES" sz="1600" b="1" kern="1200">
                          <a:solidFill>
                            <a:schemeClr val="tx1"/>
                          </a:solidFill>
                          <a:effectLst/>
                          <a:latin typeface="Times" pitchFamily="2" charset="0"/>
                          <a:ea typeface="+mn-ea"/>
                          <a:cs typeface="+mn-cs"/>
                        </a:rPr>
                      </a:br>
                      <a:r>
                        <a:rPr lang="es-ES" sz="1600" b="1" kern="1200">
                          <a:solidFill>
                            <a:schemeClr val="tx1"/>
                          </a:solidFill>
                          <a:effectLst/>
                          <a:latin typeface="Times" pitchFamily="2" charset="0"/>
                          <a:ea typeface="+mn-ea"/>
                          <a:cs typeface="+mn-cs"/>
                        </a:rPr>
                        <a:t>porción Gramos (g) </a:t>
                      </a:r>
                      <a:endParaRPr lang="es-ES" sz="1600" b="1">
                        <a:solidFill>
                          <a:schemeClr val="tx1"/>
                        </a:solidFill>
                        <a:latin typeface="Times" pitchFamily="2" charset="0"/>
                      </a:endParaRPr>
                    </a:p>
                    <a:p>
                      <a:pPr algn="ctr"/>
                      <a:r>
                        <a:rPr lang="en-US" sz="1400" b="0" i="0">
                          <a:solidFill>
                            <a:schemeClr val="tx1"/>
                          </a:solidFill>
                          <a:latin typeface="Times" pitchFamily="2" charset="0"/>
                          <a:cs typeface="Times New Roman" panose="02020603050405020304" pitchFamily="18" charset="0"/>
                        </a:rPr>
                        <a:t>(Use when the serving size </a:t>
                      </a:r>
                      <a:br>
                        <a:rPr lang="en-US" sz="1400" b="0" i="0">
                          <a:solidFill>
                            <a:schemeClr val="tx1"/>
                          </a:solidFill>
                          <a:latin typeface="Times" pitchFamily="2" charset="0"/>
                          <a:cs typeface="Times New Roman" panose="02020603050405020304" pitchFamily="18" charset="0"/>
                        </a:rPr>
                      </a:br>
                      <a:r>
                        <a:rPr lang="en-US" sz="1400" b="0" i="0">
                          <a:solidFill>
                            <a:schemeClr val="tx1"/>
                          </a:solidFill>
                          <a:latin typeface="Times" pitchFamily="2" charset="0"/>
                          <a:cs typeface="Times New Roman" panose="02020603050405020304" pitchFamily="18" charset="0"/>
                        </a:rPr>
                        <a:t>is not listed in ounces)</a:t>
                      </a:r>
                      <a:endParaRPr lang="en-US" sz="1400" b="1" i="0">
                        <a:solidFill>
                          <a:schemeClr val="tx1"/>
                        </a:solidFill>
                        <a:latin typeface="Times New Roman" panose="02020603050405020304" pitchFamily="18" charset="0"/>
                        <a:cs typeface="Times New Roman" panose="02020603050405020304" pitchFamily="18" charset="0"/>
                      </a:endParaRPr>
                    </a:p>
                  </a:txBody>
                  <a:tcPr marL="14148" marR="14148" marT="14148" marB="14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tc>
                  <a:txBody>
                    <a:bodyPr/>
                    <a:lstStyle/>
                    <a:p>
                      <a:pPr algn="ctr"/>
                      <a:r>
                        <a:rPr lang="en-US" sz="1600" b="1" kern="1200" dirty="0" err="1">
                          <a:solidFill>
                            <a:schemeClr val="tx1"/>
                          </a:solidFill>
                          <a:effectLst/>
                          <a:latin typeface="Times New Roman" panose="02020603050405020304" pitchFamily="18" charset="0"/>
                          <a:ea typeface="+mn-ea"/>
                          <a:cs typeface="Times New Roman" panose="02020603050405020304" pitchFamily="18" charset="0"/>
                        </a:rPr>
                        <a:t>Azúcares</a:t>
                      </a:r>
                      <a:r>
                        <a:rPr lang="en-US" sz="16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effectLst/>
                          <a:latin typeface="Times New Roman" panose="02020603050405020304" pitchFamily="18" charset="0"/>
                          <a:ea typeface="+mn-ea"/>
                          <a:cs typeface="Times New Roman" panose="02020603050405020304" pitchFamily="18" charset="0"/>
                        </a:rPr>
                        <a:t>añadidos</a:t>
                      </a:r>
                      <a:r>
                        <a:rPr lang="en-US" sz="1600" b="1" kern="1200" dirty="0">
                          <a:solidFill>
                            <a:schemeClr val="tx1"/>
                          </a:solidFill>
                          <a:effectLst/>
                          <a:latin typeface="Times New Roman" panose="02020603050405020304" pitchFamily="18" charset="0"/>
                          <a:ea typeface="+mn-ea"/>
                          <a:cs typeface="Times New Roman" panose="02020603050405020304" pitchFamily="18" charset="0"/>
                        </a:rPr>
                        <a:t> </a:t>
                      </a:r>
                    </a:p>
                    <a:p>
                      <a:pPr algn="ctr"/>
                      <a:r>
                        <a:rPr lang="en-US" sz="1600" b="1" kern="1200" dirty="0" err="1">
                          <a:solidFill>
                            <a:schemeClr val="tx1"/>
                          </a:solidFill>
                          <a:effectLst/>
                          <a:latin typeface="Times New Roman" panose="02020603050405020304" pitchFamily="18" charset="0"/>
                          <a:ea typeface="+mn-ea"/>
                          <a:cs typeface="Times New Roman" panose="02020603050405020304" pitchFamily="18" charset="0"/>
                        </a:rPr>
                        <a:t>Gramos</a:t>
                      </a:r>
                      <a:r>
                        <a:rPr lang="en-US" sz="1600" b="1" kern="1200" dirty="0">
                          <a:solidFill>
                            <a:schemeClr val="tx1"/>
                          </a:solidFill>
                          <a:effectLst/>
                          <a:latin typeface="Times New Roman" panose="02020603050405020304" pitchFamily="18" charset="0"/>
                          <a:ea typeface="+mn-ea"/>
                          <a:cs typeface="Times New Roman" panose="02020603050405020304" pitchFamily="18" charset="0"/>
                        </a:rPr>
                        <a:t> (g) </a:t>
                      </a:r>
                      <a:endParaRPr lang="en-US" sz="1600" dirty="0">
                        <a:solidFill>
                          <a:schemeClr val="tx1"/>
                        </a:solidFill>
                        <a:latin typeface="Times New Roman" panose="02020603050405020304" pitchFamily="18" charset="0"/>
                        <a:cs typeface="Times New Roman" panose="02020603050405020304" pitchFamily="18" charset="0"/>
                      </a:endParaRPr>
                    </a:p>
                  </a:txBody>
                  <a:tcPr marL="14148" marR="14148" marT="14148" marB="14148"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3E1F9"/>
                    </a:solidFill>
                  </a:tcPr>
                </a:tc>
                <a:extLst>
                  <a:ext uri="{0D108BD9-81ED-4DB2-BD59-A6C34878D82A}">
                    <a16:rowId xmlns:a16="http://schemas.microsoft.com/office/drawing/2014/main" val="1749878868"/>
                  </a:ext>
                </a:extLst>
              </a:tr>
              <a:tr h="866138">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s-ES" sz="1400">
                        <a:latin typeface="Times New Roman" panose="02020603050405020304" pitchFamily="18" charset="0"/>
                        <a:cs typeface="Times New Roman" panose="02020603050405020304" pitchFamily="18" charset="0"/>
                      </a:endParaRPr>
                    </a:p>
                  </a:txBody>
                  <a:tcPr marL="97852" marR="97852" marT="48926" marB="48926" anchor="ctr">
                    <a:lnL w="12700" cmpd="sng">
                      <a:noFill/>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Si el tamaño de la porción es: </a:t>
                      </a:r>
                      <a:endParaRPr lang="en-US" sz="1400"/>
                    </a:p>
                  </a:txBody>
                  <a:tcPr marL="97852" marR="97852" marT="48926" marB="48926"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Los </a:t>
                      </a:r>
                      <a:r>
                        <a:rPr lang="es-ES" sz="1400" kern="1200" err="1">
                          <a:solidFill>
                            <a:schemeClr val="dk1"/>
                          </a:solidFill>
                          <a:effectLst/>
                          <a:latin typeface="Times New Roman" panose="02020603050405020304" pitchFamily="18" charset="0"/>
                          <a:ea typeface="+mn-ea"/>
                          <a:cs typeface="Times New Roman" panose="02020603050405020304" pitchFamily="18" charset="0"/>
                        </a:rPr>
                        <a:t>azúcares</a:t>
                      </a:r>
                      <a:r>
                        <a:rPr lang="es-ES" sz="1400" kern="1200">
                          <a:solidFill>
                            <a:schemeClr val="dk1"/>
                          </a:solidFill>
                          <a:effectLst/>
                          <a:latin typeface="Times New Roman" panose="02020603050405020304" pitchFamily="18" charset="0"/>
                          <a:ea typeface="+mn-ea"/>
                          <a:cs typeface="Times New Roman" panose="02020603050405020304" pitchFamily="18" charset="0"/>
                        </a:rPr>
                        <a:t> añadidos </a:t>
                      </a:r>
                      <a:endParaRPr lang="es-ES" sz="1400">
                        <a:latin typeface="Times New Roman" panose="02020603050405020304" pitchFamily="18" charset="0"/>
                        <a:cs typeface="Times New Roman" panose="02020603050405020304" pitchFamily="18" charset="0"/>
                      </a:endParaRPr>
                    </a:p>
                    <a:p>
                      <a:pPr algn="ctr"/>
                      <a:r>
                        <a:rPr lang="es-ES" sz="1400" kern="1200">
                          <a:solidFill>
                            <a:schemeClr val="dk1"/>
                          </a:solidFill>
                          <a:effectLst/>
                          <a:latin typeface="Times New Roman" panose="02020603050405020304" pitchFamily="18" charset="0"/>
                          <a:ea typeface="+mn-ea"/>
                          <a:cs typeface="Times New Roman" panose="02020603050405020304" pitchFamily="18" charset="0"/>
                        </a:rPr>
                        <a:t>no contener </a:t>
                      </a:r>
                      <a:r>
                        <a:rPr lang="es-ES" sz="1400" kern="1200" err="1">
                          <a:solidFill>
                            <a:schemeClr val="dk1"/>
                          </a:solidFill>
                          <a:effectLst/>
                          <a:latin typeface="Times New Roman" panose="02020603050405020304" pitchFamily="18" charset="0"/>
                          <a:ea typeface="+mn-ea"/>
                          <a:cs typeface="Times New Roman" panose="02020603050405020304" pitchFamily="18" charset="0"/>
                        </a:rPr>
                        <a:t>más</a:t>
                      </a:r>
                      <a:r>
                        <a:rPr lang="es-ES" sz="1400" kern="1200">
                          <a:solidFill>
                            <a:schemeClr val="dk1"/>
                          </a:solidFill>
                          <a:effectLst/>
                          <a:latin typeface="Times New Roman" panose="02020603050405020304" pitchFamily="18" charset="0"/>
                          <a:ea typeface="+mn-ea"/>
                          <a:cs typeface="Times New Roman" panose="02020603050405020304" pitchFamily="18" charset="0"/>
                        </a:rPr>
                        <a:t> de: </a:t>
                      </a:r>
                      <a:endParaRPr lang="es-ES" sz="1400">
                        <a:latin typeface="Times New Roman" panose="02020603050405020304" pitchFamily="18" charset="0"/>
                        <a:cs typeface="Times New Roman" panose="02020603050405020304" pitchFamily="18" charset="0"/>
                      </a:endParaRPr>
                    </a:p>
                  </a:txBody>
                  <a:tcPr marL="70742" marR="70742" marT="35371" marB="35371" anchor="ctr">
                    <a:lnL w="3175" cap="flat" cmpd="sng" algn="ctr">
                      <a:solidFill>
                        <a:schemeClr val="bg2">
                          <a:lumMod val="9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4047927"/>
                  </a:ext>
                </a:extLst>
              </a:tr>
              <a:tr h="280541">
                <a:tc>
                  <a:txBody>
                    <a:bodyPr/>
                    <a:lstStyle/>
                    <a:p>
                      <a:pPr algn="ctr"/>
                      <a:r>
                        <a:rPr lang="en-US" sz="1500" b="0" i="0">
                          <a:latin typeface="Times New Roman" panose="02020603050405020304" pitchFamily="18" charset="0"/>
                          <a:cs typeface="Times New Roman" panose="02020603050405020304" pitchFamily="18" charset="0"/>
                        </a:rPr>
                        <a:t>2.25 oz</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500" b="0" i="0">
                          <a:latin typeface="Times New Roman" panose="02020603050405020304" pitchFamily="18" charset="0"/>
                          <a:cs typeface="Times New Roman" panose="02020603050405020304" pitchFamily="18" charset="0"/>
                        </a:rPr>
                        <a:t>64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E4E4E4"/>
                    </a:solidFill>
                  </a:tcPr>
                </a:tc>
                <a:tc>
                  <a:txBody>
                    <a:bodyPr/>
                    <a:lstStyle/>
                    <a:p>
                      <a:pPr algn="ctr"/>
                      <a:r>
                        <a:rPr lang="en-US" sz="1500" b="0" i="0">
                          <a:latin typeface="Times New Roman" panose="02020603050405020304" pitchFamily="18" charset="0"/>
                          <a:cs typeface="Times New Roman" panose="02020603050405020304" pitchFamily="18" charset="0"/>
                        </a:rPr>
                        <a:t>4 </a:t>
                      </a:r>
                      <a:r>
                        <a:rPr lang="en-US" sz="1500" b="0" i="0" kern="1200">
                          <a:solidFill>
                            <a:schemeClr val="dk1"/>
                          </a:solidFill>
                          <a:effectLst/>
                          <a:latin typeface="Times New Roman" panose="02020603050405020304" pitchFamily="18" charset="0"/>
                          <a:ea typeface="+mn-ea"/>
                          <a:cs typeface="Times New Roman" panose="02020603050405020304" pitchFamily="18" charset="0"/>
                        </a:rPr>
                        <a:t>g</a:t>
                      </a:r>
                      <a:endParaRPr lang="en-US" sz="1500" b="0" i="0">
                        <a:latin typeface="Times New Roman" panose="02020603050405020304" pitchFamily="18" charset="0"/>
                        <a:cs typeface="Times New Roman" panose="02020603050405020304" pitchFamily="18" charset="0"/>
                      </a:endParaRP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961788810"/>
                  </a:ext>
                </a:extLst>
              </a:tr>
              <a:tr h="280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3.5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99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Times New Roman" panose="02020603050405020304" pitchFamily="18" charset="0"/>
                          <a:ea typeface="+mn-ea"/>
                          <a:cs typeface="Times New Roman" panose="02020603050405020304" pitchFamily="18" charset="0"/>
                        </a:rPr>
                        <a:t>7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4752523"/>
                  </a:ext>
                </a:extLst>
              </a:tr>
              <a:tr h="280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4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113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8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88323573"/>
                  </a:ext>
                </a:extLst>
              </a:tr>
              <a:tr h="280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5.3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150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10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3009419"/>
                  </a:ext>
                </a:extLst>
              </a:tr>
              <a:tr h="280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6 </a:t>
                      </a:r>
                      <a:r>
                        <a:rPr lang="en-US" sz="1500" b="0" i="0">
                          <a:latin typeface="Times New Roman" panose="02020603050405020304" pitchFamily="18" charset="0"/>
                          <a:cs typeface="Times New Roman" panose="02020603050405020304" pitchFamily="18" charset="0"/>
                        </a:rPr>
                        <a:t>oz</a:t>
                      </a:r>
                      <a:r>
                        <a:rPr lang="en-US" sz="1500" b="0" i="0" kern="120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170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a:solidFill>
                            <a:schemeClr val="dk1"/>
                          </a:solidFill>
                          <a:effectLst/>
                          <a:latin typeface="Times New Roman" panose="02020603050405020304" pitchFamily="18" charset="0"/>
                          <a:ea typeface="+mn-ea"/>
                          <a:cs typeface="Times New Roman" panose="02020603050405020304" pitchFamily="18" charset="0"/>
                        </a:rPr>
                        <a:t>12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998388879"/>
                  </a:ext>
                </a:extLst>
              </a:tr>
              <a:tr h="2805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Times New Roman" panose="02020603050405020304" pitchFamily="18" charset="0"/>
                          <a:ea typeface="+mn-ea"/>
                          <a:cs typeface="Times New Roman" panose="02020603050405020304" pitchFamily="18" charset="0"/>
                        </a:rPr>
                        <a:t>8 </a:t>
                      </a:r>
                      <a:r>
                        <a:rPr lang="en-US" sz="1500" b="0" i="0" dirty="0">
                          <a:latin typeface="Times New Roman" panose="02020603050405020304" pitchFamily="18" charset="0"/>
                          <a:cs typeface="Times New Roman" panose="02020603050405020304" pitchFamily="18" charset="0"/>
                        </a:rPr>
                        <a:t>oz</a:t>
                      </a:r>
                      <a:r>
                        <a:rPr lang="en-US" sz="1500" b="0" i="0" kern="1200" dirty="0">
                          <a:solidFill>
                            <a:schemeClr val="dk1"/>
                          </a:solidFill>
                          <a:effectLst/>
                          <a:latin typeface="Times New Roman" panose="02020603050405020304" pitchFamily="18" charset="0"/>
                          <a:ea typeface="+mn-ea"/>
                          <a:cs typeface="Times New Roman" panose="02020603050405020304" pitchFamily="18" charset="0"/>
                        </a:rPr>
                        <a:t> </a:t>
                      </a:r>
                    </a:p>
                  </a:txBody>
                  <a:tcPr marL="70742" marR="70742" marT="35371" marB="35371" anchor="ctr">
                    <a:lnL w="12700" cmpd="sng">
                      <a:noFill/>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Times New Roman" panose="02020603050405020304" pitchFamily="18" charset="0"/>
                          <a:ea typeface="+mn-ea"/>
                          <a:cs typeface="Times New Roman" panose="02020603050405020304" pitchFamily="18" charset="0"/>
                        </a:rPr>
                        <a:t>227 g</a:t>
                      </a:r>
                    </a:p>
                  </a:txBody>
                  <a:tcPr marL="70742" marR="7075" marT="7075" marB="7075" anchor="ctr">
                    <a:lnL w="3175" cap="flat" cmpd="sng" algn="ctr">
                      <a:solidFill>
                        <a:schemeClr val="bg2">
                          <a:lumMod val="90000"/>
                        </a:schemeClr>
                      </a:solidFill>
                      <a:prstDash val="solid"/>
                      <a:round/>
                      <a:headEnd type="none" w="med" len="med"/>
                      <a:tailEnd type="none" w="med" len="med"/>
                    </a:lnL>
                    <a:lnR w="3175" cap="flat" cmpd="sng" algn="ctr">
                      <a:solidFill>
                        <a:schemeClr val="bg2">
                          <a:lumMod val="9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dk1"/>
                          </a:solidFill>
                          <a:effectLst/>
                          <a:latin typeface="Times New Roman" panose="02020603050405020304" pitchFamily="18" charset="0"/>
                          <a:ea typeface="+mn-ea"/>
                          <a:cs typeface="Times New Roman" panose="02020603050405020304" pitchFamily="18" charset="0"/>
                        </a:rPr>
                        <a:t>16 g</a:t>
                      </a:r>
                    </a:p>
                  </a:txBody>
                  <a:tcPr marL="70742" marR="7075" marT="7075" marB="7075" anchor="ctr">
                    <a:lnL w="3175" cap="flat" cmpd="sng" algn="ctr">
                      <a:solidFill>
                        <a:schemeClr val="bg2">
                          <a:lumMod val="9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1940482"/>
                  </a:ext>
                </a:extLst>
              </a:tr>
            </a:tbl>
          </a:graphicData>
        </a:graphic>
      </p:graphicFrame>
      <p:sp>
        <p:nvSpPr>
          <p:cNvPr id="14" name="Oval 13" descr="Énfasis alrededor de 170 gramos.">
            <a:extLst>
              <a:ext uri="{FF2B5EF4-FFF2-40B4-BE49-F238E27FC236}">
                <a16:creationId xmlns:a16="http://schemas.microsoft.com/office/drawing/2014/main" id="{2663F77F-28AF-E948-A02C-774079B951DD}"/>
              </a:ext>
            </a:extLst>
          </p:cNvPr>
          <p:cNvSpPr/>
          <p:nvPr/>
        </p:nvSpPr>
        <p:spPr>
          <a:xfrm>
            <a:off x="5666314" y="3786791"/>
            <a:ext cx="1143001" cy="331335"/>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Énfasis alrededor de 23 gramos.">
            <a:extLst>
              <a:ext uri="{FF2B5EF4-FFF2-40B4-BE49-F238E27FC236}">
                <a16:creationId xmlns:a16="http://schemas.microsoft.com/office/drawing/2014/main" id="{C800C25E-C2C0-974B-B6F2-8825874FF165}"/>
              </a:ext>
            </a:extLst>
          </p:cNvPr>
          <p:cNvSpPr/>
          <p:nvPr/>
        </p:nvSpPr>
        <p:spPr>
          <a:xfrm>
            <a:off x="7371002" y="3824792"/>
            <a:ext cx="1142999" cy="249365"/>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Dos pequeños recipientes llenos de yogurt.">
            <a:extLst>
              <a:ext uri="{FF2B5EF4-FFF2-40B4-BE49-F238E27FC236}">
                <a16:creationId xmlns:a16="http://schemas.microsoft.com/office/drawing/2014/main" id="{65815CE4-201D-0045-B87F-1D9D4B320E7A}"/>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013" y="170941"/>
            <a:ext cx="601267" cy="748385"/>
          </a:xfrm>
          <a:prstGeom prst="rect">
            <a:avLst/>
          </a:prstGeom>
        </p:spPr>
      </p:pic>
      <p:sp>
        <p:nvSpPr>
          <p:cNvPr id="2" name="TextBox 1">
            <a:extLst>
              <a:ext uri="{FF2B5EF4-FFF2-40B4-BE49-F238E27FC236}">
                <a16:creationId xmlns:a16="http://schemas.microsoft.com/office/drawing/2014/main" id="{A5AEF9FC-E379-C448-AB86-B3FCF2472E19}"/>
              </a:ext>
            </a:extLst>
          </p:cNvPr>
          <p:cNvSpPr txBox="1"/>
          <p:nvPr/>
        </p:nvSpPr>
        <p:spPr>
          <a:xfrm>
            <a:off x="159029" y="2027582"/>
            <a:ext cx="772362" cy="1246495"/>
          </a:xfrm>
          <a:prstGeom prst="rect">
            <a:avLst/>
          </a:prstGeom>
          <a:noFill/>
        </p:spPr>
        <p:txBody>
          <a:bodyPr wrap="square" rtlCol="0">
            <a:spAutoFit/>
          </a:bodyPr>
          <a:lstStyle/>
          <a:p>
            <a:pPr lvl="0" defTabSz="685800">
              <a:defRPr/>
            </a:pPr>
            <a:r>
              <a:rPr lang="es-ES" sz="300">
                <a:solidFill>
                  <a:schemeClr val="bg1"/>
                </a:solidFill>
              </a:rPr>
              <a:t>Para determinar si este yogur es acreditable, observamos el tamaño de la porción en la etiqueta de información nutricional. El tamaño de la porción es de 170 gramos, como se muestra en el círculo azul. Luego miramos la línea de "Azúcares" en la etiqueta de información nutricional para ver cuánta azúcar hay en una porción de este yogur, que es de 14 gramos. Esto se muestra en el rectángulo verde. </a:t>
            </a:r>
          </a:p>
          <a:p>
            <a:pPr lvl="0" defTabSz="685800">
              <a:defRPr/>
            </a:pPr>
            <a:endParaRPr lang="es-ES" sz="300">
              <a:solidFill>
                <a:schemeClr val="bg1"/>
              </a:solidFill>
            </a:endParaRPr>
          </a:p>
          <a:p>
            <a:pPr lvl="0" defTabSz="685800">
              <a:defRPr/>
            </a:pPr>
            <a:r>
              <a:rPr lang="es-ES" sz="300">
                <a:solidFill>
                  <a:schemeClr val="bg1"/>
                </a:solidFill>
              </a:rPr>
              <a:t>Luego miramos la tabla en la hoja para encontrar el tamaño de la porción de este yogur. Esta porción de este yogurt es de 170 gramos, por lo que la cantidad máxima de azúcar permitida es de 23 gramos. Como que este yogurt tiene 14 gramos de azúcar y 14 es menos de 23, sabemos que este yogurt es acreditable / cumple con el límite de azúcar para yogures en el CACFP.</a:t>
            </a:r>
          </a:p>
          <a:p>
            <a:endParaRPr lang="es-ES" sz="300">
              <a:solidFill>
                <a:schemeClr val="bg1"/>
              </a:solidFill>
            </a:endParaRPr>
          </a:p>
        </p:txBody>
      </p:sp>
      <p:sp>
        <p:nvSpPr>
          <p:cNvPr id="23" name="Oval 22" descr="rectángulo">
            <a:extLst>
              <a:ext uri="{FF2B5EF4-FFF2-40B4-BE49-F238E27FC236}">
                <a16:creationId xmlns:a16="http://schemas.microsoft.com/office/drawing/2014/main" id="{284D01B1-7B8F-CA45-A367-3F4069804DB7}"/>
              </a:ext>
              <a:ext uri="{C183D7F6-B498-43B3-948B-1728B52AA6E4}">
                <adec:decorative xmlns:adec="http://schemas.microsoft.com/office/drawing/2017/decorative" val="1"/>
              </a:ext>
            </a:extLst>
          </p:cNvPr>
          <p:cNvSpPr/>
          <p:nvPr/>
        </p:nvSpPr>
        <p:spPr>
          <a:xfrm>
            <a:off x="82250" y="1867649"/>
            <a:ext cx="1991877" cy="435704"/>
          </a:xfrm>
          <a:prstGeom prst="ellipse">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2E6F"/>
              </a:solidFill>
            </a:endParaRPr>
          </a:p>
        </p:txBody>
      </p:sp>
      <p:sp>
        <p:nvSpPr>
          <p:cNvPr id="16" name="Rectangle 15" descr="rectángulo">
            <a:extLst>
              <a:ext uri="{FF2B5EF4-FFF2-40B4-BE49-F238E27FC236}">
                <a16:creationId xmlns:a16="http://schemas.microsoft.com/office/drawing/2014/main" id="{1B48CBAB-8DAC-7B47-B774-304C9B3A11F6}"/>
              </a:ext>
              <a:ext uri="{C183D7F6-B498-43B3-948B-1728B52AA6E4}">
                <adec:decorative xmlns:adec="http://schemas.microsoft.com/office/drawing/2017/decorative" val="1"/>
              </a:ext>
            </a:extLst>
          </p:cNvPr>
          <p:cNvSpPr/>
          <p:nvPr/>
        </p:nvSpPr>
        <p:spPr>
          <a:xfrm>
            <a:off x="393449" y="3668751"/>
            <a:ext cx="1464439" cy="132356"/>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431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09CA9-DED5-C44F-8977-952E6269AA0A}"/>
              </a:ext>
            </a:extLst>
          </p:cNvPr>
          <p:cNvSpPr>
            <a:spLocks noGrp="1"/>
          </p:cNvSpPr>
          <p:nvPr>
            <p:ph type="title"/>
          </p:nvPr>
        </p:nvSpPr>
        <p:spPr>
          <a:xfrm>
            <a:off x="1090863" y="0"/>
            <a:ext cx="2390274" cy="819149"/>
          </a:xfrm>
        </p:spPr>
        <p:txBody>
          <a:bodyPr/>
          <a:lstStyle/>
          <a:p>
            <a:r>
              <a:rPr lang="en-US">
                <a:solidFill>
                  <a:schemeClr val="bg1"/>
                </a:solidFill>
              </a:rPr>
              <a:t>Pruébelo</a:t>
            </a:r>
          </a:p>
        </p:txBody>
      </p:sp>
      <p:sp>
        <p:nvSpPr>
          <p:cNvPr id="6" name="Rounded Rectangle 5" descr="Rectángulo blanco">
            <a:extLst>
              <a:ext uri="{FF2B5EF4-FFF2-40B4-BE49-F238E27FC236}">
                <a16:creationId xmlns:a16="http://schemas.microsoft.com/office/drawing/2014/main" id="{AE283A59-A381-414A-9534-5791F3CD5CA4}"/>
              </a:ext>
              <a:ext uri="{C183D7F6-B498-43B3-948B-1728B52AA6E4}">
                <adec:decorative xmlns:adec="http://schemas.microsoft.com/office/drawing/2017/decorative" val="0"/>
              </a:ext>
            </a:extLst>
          </p:cNvPr>
          <p:cNvSpPr/>
          <p:nvPr/>
        </p:nvSpPr>
        <p:spPr>
          <a:xfrm>
            <a:off x="4381554" y="620728"/>
            <a:ext cx="4602893" cy="2618063"/>
          </a:xfrm>
          <a:prstGeom prst="roundRect">
            <a:avLst>
              <a:gd name="adj" fmla="val 3992"/>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Elbow Connector 11" descr="línea">
            <a:extLst>
              <a:ext uri="{FF2B5EF4-FFF2-40B4-BE49-F238E27FC236}">
                <a16:creationId xmlns:a16="http://schemas.microsoft.com/office/drawing/2014/main" id="{BF7D6DEC-9183-384A-B151-4F3CCF0851AD}"/>
              </a:ext>
              <a:ext uri="{C183D7F6-B498-43B3-948B-1728B52AA6E4}">
                <adec:decorative xmlns:adec="http://schemas.microsoft.com/office/drawing/2017/decorative" val="1"/>
              </a:ext>
            </a:extLst>
          </p:cNvPr>
          <p:cNvCxnSpPr>
            <a:cxnSpLocks/>
          </p:cNvCxnSpPr>
          <p:nvPr/>
        </p:nvCxnSpPr>
        <p:spPr>
          <a:xfrm rot="10800000" flipV="1">
            <a:off x="4036951" y="1944122"/>
            <a:ext cx="2528868" cy="1393143"/>
          </a:xfrm>
          <a:prstGeom prst="bentConnector3">
            <a:avLst>
              <a:gd name="adj1" fmla="val 90073"/>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3819B10-993D-D247-B28E-36BE6868BCC2}"/>
              </a:ext>
            </a:extLst>
          </p:cNvPr>
          <p:cNvSpPr txBox="1"/>
          <p:nvPr/>
        </p:nvSpPr>
        <p:spPr>
          <a:xfrm>
            <a:off x="4526280" y="726145"/>
            <a:ext cx="4343400" cy="369332"/>
          </a:xfrm>
          <a:prstGeom prst="rect">
            <a:avLst/>
          </a:prstGeom>
          <a:noFill/>
        </p:spPr>
        <p:txBody>
          <a:bodyPr wrap="square" rtlCol="0">
            <a:spAutoFit/>
          </a:bodyPr>
          <a:lstStyle/>
          <a:p>
            <a:pPr algn="ctr"/>
            <a:r>
              <a:rPr lang="es-ES" b="1">
                <a:latin typeface="Times New Roman" panose="02020603050405020304" pitchFamily="18" charset="0"/>
                <a:cs typeface="Times New Roman" panose="02020603050405020304" pitchFamily="18" charset="0"/>
              </a:rPr>
              <a:t>Yogures para servir en el CACFP* </a:t>
            </a:r>
          </a:p>
        </p:txBody>
      </p:sp>
      <p:graphicFrame>
        <p:nvGraphicFramePr>
          <p:cNvPr id="3" name="Table 2" descr="tabla ">
            <a:extLst>
              <a:ext uri="{FF2B5EF4-FFF2-40B4-BE49-F238E27FC236}">
                <a16:creationId xmlns:a16="http://schemas.microsoft.com/office/drawing/2014/main" id="{CF246BF7-3372-9F41-82E4-966E581121B4}"/>
              </a:ext>
            </a:extLst>
          </p:cNvPr>
          <p:cNvGraphicFramePr>
            <a:graphicFrameLocks noGrp="1"/>
          </p:cNvGraphicFramePr>
          <p:nvPr>
            <p:extLst>
              <p:ext uri="{D42A27DB-BD31-4B8C-83A1-F6EECF244321}">
                <p14:modId xmlns:p14="http://schemas.microsoft.com/office/powerpoint/2010/main" val="1327394684"/>
              </p:ext>
            </p:extLst>
          </p:nvPr>
        </p:nvGraphicFramePr>
        <p:xfrm>
          <a:off x="4473146" y="1154416"/>
          <a:ext cx="4458167" cy="2025436"/>
        </p:xfrm>
        <a:graphic>
          <a:graphicData uri="http://schemas.openxmlformats.org/drawingml/2006/table">
            <a:tbl>
              <a:tblPr firstRow="1" bandRow="1">
                <a:tableStyleId>{5C22544A-7EE6-4342-B048-85BDC9FD1C3A}</a:tableStyleId>
              </a:tblPr>
              <a:tblGrid>
                <a:gridCol w="221232">
                  <a:extLst>
                    <a:ext uri="{9D8B030D-6E8A-4147-A177-3AD203B41FA5}">
                      <a16:colId xmlns:a16="http://schemas.microsoft.com/office/drawing/2014/main" val="1027996297"/>
                    </a:ext>
                  </a:extLst>
                </a:gridCol>
                <a:gridCol w="1126274">
                  <a:extLst>
                    <a:ext uri="{9D8B030D-6E8A-4147-A177-3AD203B41FA5}">
                      <a16:colId xmlns:a16="http://schemas.microsoft.com/office/drawing/2014/main" val="2654639815"/>
                    </a:ext>
                  </a:extLst>
                </a:gridCol>
                <a:gridCol w="1153090">
                  <a:extLst>
                    <a:ext uri="{9D8B030D-6E8A-4147-A177-3AD203B41FA5}">
                      <a16:colId xmlns:a16="http://schemas.microsoft.com/office/drawing/2014/main" val="1378072351"/>
                    </a:ext>
                  </a:extLst>
                </a:gridCol>
                <a:gridCol w="1012305">
                  <a:extLst>
                    <a:ext uri="{9D8B030D-6E8A-4147-A177-3AD203B41FA5}">
                      <a16:colId xmlns:a16="http://schemas.microsoft.com/office/drawing/2014/main" val="3741123836"/>
                    </a:ext>
                  </a:extLst>
                </a:gridCol>
                <a:gridCol w="891633">
                  <a:extLst>
                    <a:ext uri="{9D8B030D-6E8A-4147-A177-3AD203B41FA5}">
                      <a16:colId xmlns:a16="http://schemas.microsoft.com/office/drawing/2014/main" val="1785990373"/>
                    </a:ext>
                  </a:extLst>
                </a:gridCol>
                <a:gridCol w="53633">
                  <a:extLst>
                    <a:ext uri="{9D8B030D-6E8A-4147-A177-3AD203B41FA5}">
                      <a16:colId xmlns:a16="http://schemas.microsoft.com/office/drawing/2014/main" val="2827361126"/>
                    </a:ext>
                  </a:extLst>
                </a:gridCol>
              </a:tblGrid>
              <a:tr h="399330">
                <a:tc>
                  <a:txBody>
                    <a:bodyPr/>
                    <a:lstStyle/>
                    <a:p>
                      <a:endParaRPr lang="en-US" sz="160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3F5"/>
                    </a:solidFill>
                  </a:tcPr>
                </a:tc>
                <a:tc>
                  <a:txBody>
                    <a:bodyPr/>
                    <a:lstStyle/>
                    <a:p>
                      <a:pPr algn="ctr"/>
                      <a:r>
                        <a:rPr lang="en-US" sz="1200" b="1" i="0" dirty="0">
                          <a:solidFill>
                            <a:schemeClr val="tx1"/>
                          </a:solidFill>
                          <a:latin typeface="Times New Roman" panose="02020603050405020304" pitchFamily="18" charset="0"/>
                          <a:cs typeface="Times New Roman" panose="02020603050405020304" pitchFamily="18" charset="0"/>
                        </a:rPr>
                        <a:t>Marca de </a:t>
                      </a:r>
                      <a:r>
                        <a:rPr lang="en-US" sz="1200" b="1" i="0" dirty="0" err="1">
                          <a:solidFill>
                            <a:schemeClr val="tx1"/>
                          </a:solidFill>
                          <a:latin typeface="Times New Roman" panose="02020603050405020304" pitchFamily="18" charset="0"/>
                          <a:cs typeface="Times New Roman" panose="02020603050405020304" pitchFamily="18" charset="0"/>
                        </a:rPr>
                        <a:t>yogur</a:t>
                      </a:r>
                      <a:r>
                        <a:rPr lang="en-US" sz="1200" b="1" i="0" dirty="0">
                          <a:solidFill>
                            <a:schemeClr val="tx1"/>
                          </a:solidFill>
                          <a:latin typeface="Times New Roman" panose="02020603050405020304" pitchFamily="18" charset="0"/>
                          <a:cs typeface="Times New Roman" panose="02020603050405020304" pitchFamily="18" charset="0"/>
                        </a:rPr>
                        <a:t> </a:t>
                      </a:r>
                    </a:p>
                  </a:txBody>
                  <a:tcPr marL="0" marR="0" marT="0" marB="0" anchor="ctr">
                    <a:lnL w="12700" cmpd="sng">
                      <a:noFill/>
                    </a:lnL>
                    <a:lnR w="6350" cap="flat" cmpd="sng" algn="ctr">
                      <a:solidFill>
                        <a:srgbClr val="A6AAAD"/>
                      </a:solidFill>
                      <a:prstDash val="solid"/>
                      <a:round/>
                      <a:headEnd type="none" w="med" len="med"/>
                      <a:tailEnd type="none" w="med" len="med"/>
                    </a:lnR>
                    <a:lnT w="38100" cmpd="sng">
                      <a:noFill/>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algn="ctr"/>
                      <a:r>
                        <a:rPr lang="en-US" sz="1200" b="1" i="0">
                          <a:solidFill>
                            <a:schemeClr val="tx1"/>
                          </a:solidFill>
                          <a:latin typeface="Times New Roman" panose="02020603050405020304" pitchFamily="18" charset="0"/>
                          <a:cs typeface="Times New Roman" panose="02020603050405020304" pitchFamily="18" charset="0"/>
                        </a:rPr>
                        <a:t>Sabor </a:t>
                      </a: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38100" cmpd="sng">
                      <a:noFill/>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es-ES" sz="1200" b="1" kern="1200">
                          <a:solidFill>
                            <a:schemeClr val="tx1"/>
                          </a:solidFill>
                          <a:effectLst/>
                          <a:latin typeface="Times New Roman" panose="02020603050405020304" pitchFamily="18" charset="0"/>
                          <a:ea typeface="+mn-ea"/>
                          <a:cs typeface="Times New Roman" panose="02020603050405020304" pitchFamily="18" charset="0"/>
                        </a:rPr>
                        <a:t>Tamaño de la porción </a:t>
                      </a:r>
                      <a:br>
                        <a:rPr lang="en-US" sz="1200" b="1" i="0" kern="1200">
                          <a:solidFill>
                            <a:schemeClr val="dk1"/>
                          </a:solidFill>
                          <a:effectLst/>
                          <a:latin typeface="Times New Roman" panose="02020603050405020304" pitchFamily="18" charset="0"/>
                          <a:ea typeface="+mn-ea"/>
                          <a:cs typeface="Times New Roman" panose="02020603050405020304" pitchFamily="18" charset="0"/>
                        </a:rPr>
                      </a:br>
                      <a:r>
                        <a:rPr lang="en-US" sz="1200" b="1" i="0" kern="1200">
                          <a:solidFill>
                            <a:schemeClr val="dk1"/>
                          </a:solidFill>
                          <a:effectLst/>
                          <a:latin typeface="Times New Roman" panose="02020603050405020304" pitchFamily="18" charset="0"/>
                          <a:ea typeface="+mn-ea"/>
                          <a:cs typeface="Times New Roman" panose="02020603050405020304" pitchFamily="18" charset="0"/>
                        </a:rPr>
                        <a:t>(oz or g)</a:t>
                      </a: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38100" cmpd="sng">
                      <a:noFill/>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err="1">
                          <a:solidFill>
                            <a:schemeClr val="tx1"/>
                          </a:solidFill>
                          <a:effectLst/>
                          <a:latin typeface="Times New Roman" panose="02020603050405020304" pitchFamily="18" charset="0"/>
                          <a:ea typeface="+mn-ea"/>
                          <a:cs typeface="Times New Roman" panose="02020603050405020304" pitchFamily="18" charset="0"/>
                        </a:rPr>
                        <a:t>Azúcares</a:t>
                      </a:r>
                      <a:r>
                        <a:rPr lang="en-US" sz="1200" b="1" kern="1200">
                          <a:solidFill>
                            <a:schemeClr val="tx1"/>
                          </a:solidFill>
                          <a:effectLst/>
                          <a:latin typeface="Times New Roman" panose="02020603050405020304" pitchFamily="18" charset="0"/>
                          <a:ea typeface="+mn-ea"/>
                          <a:cs typeface="Times New Roman" panose="02020603050405020304" pitchFamily="18" charset="0"/>
                        </a:rPr>
                        <a:t> </a:t>
                      </a:r>
                      <a:r>
                        <a:rPr lang="en-US" sz="1200" b="1" kern="1200" err="1">
                          <a:solidFill>
                            <a:schemeClr val="tx1"/>
                          </a:solidFill>
                          <a:effectLst/>
                          <a:latin typeface="Times New Roman" panose="02020603050405020304" pitchFamily="18" charset="0"/>
                          <a:ea typeface="+mn-ea"/>
                          <a:cs typeface="Times New Roman" panose="02020603050405020304" pitchFamily="18" charset="0"/>
                        </a:rPr>
                        <a:t>añadidos</a:t>
                      </a:r>
                      <a:r>
                        <a:rPr lang="en-US" sz="1200" b="1" kern="1200">
                          <a:solidFill>
                            <a:schemeClr val="tx1"/>
                          </a:solidFill>
                          <a:effectLst/>
                          <a:latin typeface="Times New Roman" panose="02020603050405020304" pitchFamily="18" charset="0"/>
                          <a:ea typeface="+mn-ea"/>
                          <a:cs typeface="Times New Roman" panose="02020603050405020304" pitchFamily="18" charset="0"/>
                        </a:rPr>
                        <a:t> (g) </a:t>
                      </a:r>
                      <a:r>
                        <a:rPr lang="en-US" sz="1200" b="1" i="0" kern="1200">
                          <a:solidFill>
                            <a:schemeClr val="dk1"/>
                          </a:solidFill>
                          <a:effectLst/>
                          <a:latin typeface="Times New Roman" panose="02020603050405020304" pitchFamily="18" charset="0"/>
                          <a:ea typeface="+mn-ea"/>
                          <a:cs typeface="Times New Roman" panose="02020603050405020304" pitchFamily="18" charset="0"/>
                        </a:rPr>
                        <a:t> </a:t>
                      </a:r>
                    </a:p>
                  </a:txBody>
                  <a:tcPr marL="0" marR="0" marT="0" marB="0" anchor="ctr">
                    <a:lnL w="6350" cap="flat" cmpd="sng" algn="ctr">
                      <a:solidFill>
                        <a:srgbClr val="A6AAAD"/>
                      </a:solidFill>
                      <a:prstDash val="solid"/>
                      <a:round/>
                      <a:headEnd type="none" w="med" len="med"/>
                      <a:tailEnd type="none" w="med" len="med"/>
                    </a:lnL>
                    <a:lnR w="12700" cmpd="sng">
                      <a:noFill/>
                    </a:lnR>
                    <a:lnT w="38100" cmpd="sng">
                      <a:noFill/>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algn="ctr"/>
                      <a:endParaRPr lang="en-US" sz="160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2F3F5"/>
                    </a:solidFill>
                  </a:tcPr>
                </a:tc>
                <a:extLst>
                  <a:ext uri="{0D108BD9-81ED-4DB2-BD59-A6C34878D82A}">
                    <a16:rowId xmlns:a16="http://schemas.microsoft.com/office/drawing/2014/main" val="2638601419"/>
                  </a:ext>
                </a:extLst>
              </a:tr>
              <a:tr h="392396">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tc>
                  <a:txBody>
                    <a:bodyPr/>
                    <a:lstStyle/>
                    <a:p>
                      <a:pPr algn="ctr"/>
                      <a:r>
                        <a:rPr lang="en-US" sz="1400">
                          <a:solidFill>
                            <a:schemeClr val="tx1"/>
                          </a:solidFill>
                          <a:latin typeface="Bradley Hand ITC" panose="03070402050302030203" pitchFamily="66" charset="77"/>
                        </a:rPr>
                        <a:t>Yummy yogurt</a:t>
                      </a:r>
                    </a:p>
                  </a:txBody>
                  <a:tcPr marL="0" marR="0" marT="0" marB="0" anchor="ctr">
                    <a:lnL w="12700" cmpd="sng">
                      <a:noFill/>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algn="ctr"/>
                      <a:r>
                        <a:rPr lang="es-ES_tradnl" sz="1400" noProof="0" err="1">
                          <a:solidFill>
                            <a:schemeClr val="tx1"/>
                          </a:solidFill>
                          <a:latin typeface="Bradley Hand ITC" panose="03070402050302030203" pitchFamily="66" charset="77"/>
                        </a:rPr>
                        <a:t>Vanilla</a:t>
                      </a:r>
                      <a:endParaRPr lang="es-ES_tradnl" sz="1400" noProof="0">
                        <a:solidFill>
                          <a:schemeClr val="tx1"/>
                        </a:solidFill>
                        <a:latin typeface="Bradley Hand ITC" panose="03070402050302030203" pitchFamily="66" charset="77"/>
                      </a:endParaRP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algn="ctr"/>
                      <a:r>
                        <a:rPr lang="en-US" sz="1400">
                          <a:solidFill>
                            <a:schemeClr val="tx1"/>
                          </a:solidFill>
                          <a:latin typeface="Bradley Hand ITC" panose="03070402050302030203" pitchFamily="66" charset="77"/>
                        </a:rPr>
                        <a:t>6 oz </a:t>
                      </a: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algn="ctr"/>
                      <a:r>
                        <a:rPr lang="en-US" sz="1400">
                          <a:solidFill>
                            <a:schemeClr val="tx1"/>
                          </a:solidFill>
                          <a:latin typeface="Bradley Hand ITC" panose="03070402050302030203" pitchFamily="66" charset="77"/>
                        </a:rPr>
                        <a:t> 10</a:t>
                      </a:r>
                    </a:p>
                  </a:txBody>
                  <a:tcPr marL="0" marR="0" marT="0" marB="0" anchor="ctr">
                    <a:lnL w="6350" cap="flat" cmpd="sng" algn="ctr">
                      <a:solidFill>
                        <a:srgbClr val="A6AAAD"/>
                      </a:solidFill>
                      <a:prstDash val="solid"/>
                      <a:round/>
                      <a:headEnd type="none" w="med" len="med"/>
                      <a:tailEnd type="none" w="med" len="med"/>
                    </a:lnL>
                    <a:lnR w="12700" cmpd="sng">
                      <a:noFill/>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extLst>
                  <a:ext uri="{0D108BD9-81ED-4DB2-BD59-A6C34878D82A}">
                    <a16:rowId xmlns:a16="http://schemas.microsoft.com/office/drawing/2014/main" val="112118521"/>
                  </a:ext>
                </a:extLst>
              </a:tr>
              <a:tr h="285379">
                <a:tc>
                  <a:txBody>
                    <a:bodyPr/>
                    <a:lstStyle/>
                    <a:p>
                      <a:endParaRPr lang="en-US" sz="1600" u="none"/>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tc>
                  <a:txBody>
                    <a:bodyPr/>
                    <a:lstStyle/>
                    <a:p>
                      <a:pPr algn="ctr"/>
                      <a:r>
                        <a:rPr lang="en-US" sz="1400" b="1" i="0" u="none" baseline="0">
                          <a:solidFill>
                            <a:srgbClr val="0A2E6F"/>
                          </a:solidFill>
                          <a:uFill>
                            <a:solidFill>
                              <a:schemeClr val="tx1"/>
                            </a:solidFill>
                          </a:uFill>
                          <a:latin typeface="Bradley Hand ITC" panose="03070402050302030203" pitchFamily="66" charset="77"/>
                          <a:cs typeface="Times New Roman" panose="02020603050405020304" pitchFamily="18" charset="0"/>
                        </a:rPr>
                        <a:t>Marca B</a:t>
                      </a:r>
                      <a:endParaRPr lang="en-US" sz="1400" u="none">
                        <a:solidFill>
                          <a:srgbClr val="0A2E6F"/>
                        </a:solidFill>
                      </a:endParaRPr>
                    </a:p>
                  </a:txBody>
                  <a:tcPr marL="0" marR="0" marT="0" marB="0" anchor="ctr">
                    <a:lnL w="12700" cmpd="sng">
                      <a:noFill/>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baseline="0">
                          <a:solidFill>
                            <a:srgbClr val="0A2E6F"/>
                          </a:solidFill>
                          <a:uFill>
                            <a:solidFill>
                              <a:schemeClr val="tx1"/>
                            </a:solidFill>
                          </a:uFill>
                          <a:latin typeface="Bradley Hand ITC" panose="03070402050302030203" pitchFamily="66" charset="77"/>
                          <a:cs typeface="Times New Roman" panose="02020603050405020304" pitchFamily="18" charset="0"/>
                        </a:rPr>
                        <a:t>Durazno</a:t>
                      </a:r>
                      <a:endParaRPr lang="en-US" sz="1400" u="none">
                        <a:solidFill>
                          <a:srgbClr val="0A2E6F"/>
                        </a:solidFill>
                      </a:endParaRP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baseline="0">
                          <a:solidFill>
                            <a:srgbClr val="0A2E6F"/>
                          </a:solidFill>
                          <a:uFill>
                            <a:solidFill>
                              <a:schemeClr val="tx1"/>
                            </a:solidFill>
                          </a:uFill>
                          <a:latin typeface="Bradley Hand ITC" panose="03070402050302030203" pitchFamily="66" charset="77"/>
                          <a:cs typeface="Times New Roman" panose="02020603050405020304" pitchFamily="18" charset="0"/>
                        </a:rPr>
                        <a:t>113 g</a:t>
                      </a:r>
                      <a:endParaRPr lang="en-US" sz="1400" u="none">
                        <a:solidFill>
                          <a:srgbClr val="0A2E6F"/>
                        </a:solidFill>
                      </a:endParaRP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baseline="0">
                          <a:solidFill>
                            <a:srgbClr val="0A2E6F"/>
                          </a:solidFill>
                          <a:uFill>
                            <a:solidFill>
                              <a:schemeClr val="tx1"/>
                            </a:solidFill>
                          </a:uFill>
                          <a:latin typeface="Bradley Hand ITC" panose="03070402050302030203" pitchFamily="66" charset="77"/>
                          <a:cs typeface="Times New Roman" panose="02020603050405020304" pitchFamily="18" charset="0"/>
                        </a:rPr>
                        <a:t>7</a:t>
                      </a:r>
                      <a:endParaRPr lang="en-US" sz="1400" u="none">
                        <a:solidFill>
                          <a:srgbClr val="0A2E6F"/>
                        </a:solidFill>
                      </a:endParaRPr>
                    </a:p>
                  </a:txBody>
                  <a:tcPr marL="0" marR="0" marT="0" marB="0" anchor="ctr">
                    <a:lnL w="6350" cap="flat" cmpd="sng" algn="ctr">
                      <a:solidFill>
                        <a:srgbClr val="A6AAAD"/>
                      </a:solidFill>
                      <a:prstDash val="solid"/>
                      <a:round/>
                      <a:headEnd type="none" w="med" len="med"/>
                      <a:tailEnd type="none" w="med" len="med"/>
                    </a:lnL>
                    <a:lnR w="12700" cmpd="sng">
                      <a:noFill/>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extLst>
                  <a:ext uri="{0D108BD9-81ED-4DB2-BD59-A6C34878D82A}">
                    <a16:rowId xmlns:a16="http://schemas.microsoft.com/office/drawing/2014/main" val="1007220463"/>
                  </a:ext>
                </a:extLst>
              </a:tr>
              <a:tr h="285379">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a:solidFill>
                          <a:srgbClr val="0A2E6F"/>
                        </a:solidFill>
                      </a:endParaRPr>
                    </a:p>
                  </a:txBody>
                  <a:tcPr marL="0" marR="0" marT="0" marB="0" anchor="ctr">
                    <a:lnL w="12700" cmpd="sng">
                      <a:noFill/>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a:solidFill>
                          <a:srgbClr val="0A2E6F"/>
                        </a:solidFill>
                      </a:endParaRP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a:solidFill>
                          <a:srgbClr val="0A2E6F"/>
                        </a:solidFill>
                      </a:endParaRPr>
                    </a:p>
                  </a:txBody>
                  <a:tcPr marL="0" marR="0" marT="0" marB="0" anchor="ctr">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pPr algn="ctr"/>
                      <a:endParaRPr lang="en-US" sz="1400">
                        <a:solidFill>
                          <a:srgbClr val="0A2E6F"/>
                        </a:solidFill>
                      </a:endParaRPr>
                    </a:p>
                  </a:txBody>
                  <a:tcPr marL="0" marR="0" marT="0" marB="0" anchor="ctr">
                    <a:lnL w="6350" cap="flat" cmpd="sng" algn="ctr">
                      <a:solidFill>
                        <a:srgbClr val="A6AAAD"/>
                      </a:solidFill>
                      <a:prstDash val="solid"/>
                      <a:round/>
                      <a:headEnd type="none" w="med" len="med"/>
                      <a:tailEnd type="none" w="med" len="med"/>
                    </a:lnL>
                    <a:lnR w="12700" cmpd="sng">
                      <a:noFill/>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extLst>
                  <a:ext uri="{0D108BD9-81ED-4DB2-BD59-A6C34878D82A}">
                    <a16:rowId xmlns:a16="http://schemas.microsoft.com/office/drawing/2014/main" val="3946571992"/>
                  </a:ext>
                </a:extLst>
              </a:tr>
              <a:tr h="285379">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12700" cmpd="sng">
                      <a:noFill/>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6350" cap="flat" cmpd="sng" algn="ctr">
                      <a:solidFill>
                        <a:srgbClr val="A6AAAD"/>
                      </a:solidFill>
                      <a:prstDash val="solid"/>
                      <a:round/>
                      <a:headEnd type="none" w="med" len="med"/>
                      <a:tailEnd type="none" w="med" len="med"/>
                    </a:lnL>
                    <a:lnR w="12700" cmpd="sng">
                      <a:noFill/>
                    </a:lnR>
                    <a:lnT w="6350" cap="flat" cmpd="sng" algn="ctr">
                      <a:solidFill>
                        <a:srgbClr val="A7AAAD"/>
                      </a:solidFill>
                      <a:prstDash val="solid"/>
                      <a:round/>
                      <a:headEnd type="none" w="med" len="med"/>
                      <a:tailEnd type="none" w="med" len="med"/>
                    </a:lnT>
                    <a:lnB w="6350" cap="flat" cmpd="sng" algn="ctr">
                      <a:solidFill>
                        <a:srgbClr val="A7AAAD"/>
                      </a:solid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extLst>
                  <a:ext uri="{0D108BD9-81ED-4DB2-BD59-A6C34878D82A}">
                    <a16:rowId xmlns:a16="http://schemas.microsoft.com/office/drawing/2014/main" val="3940740632"/>
                  </a:ext>
                </a:extLst>
              </a:tr>
              <a:tr h="285379">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12700" cmpd="sng">
                      <a:noFill/>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6350" cap="flat" cmpd="sng" algn="ctr">
                      <a:solidFill>
                        <a:srgbClr val="A6AAAD"/>
                      </a:solidFill>
                      <a:prstDash val="solid"/>
                      <a:round/>
                      <a:headEnd type="none" w="med" len="med"/>
                      <a:tailEnd type="none" w="med" len="med"/>
                    </a:lnL>
                    <a:lnR w="6350" cap="flat" cmpd="sng" algn="ctr">
                      <a:solidFill>
                        <a:srgbClr val="A6AAAD"/>
                      </a:solidFill>
                      <a:prstDash val="solid"/>
                      <a:round/>
                      <a:headEnd type="none" w="med" len="med"/>
                      <a:tailEnd type="none" w="med" len="med"/>
                    </a:lnR>
                    <a:lnT w="6350" cap="flat" cmpd="sng" algn="ctr">
                      <a:solidFill>
                        <a:srgbClr val="A7AAA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6350" cap="flat" cmpd="sng" algn="ctr">
                      <a:solidFill>
                        <a:srgbClr val="A6AAAD"/>
                      </a:solidFill>
                      <a:prstDash val="solid"/>
                      <a:round/>
                      <a:headEnd type="none" w="med" len="med"/>
                      <a:tailEnd type="none" w="med" len="med"/>
                    </a:lnL>
                    <a:lnR w="12700" cmpd="sng">
                      <a:noFill/>
                    </a:lnR>
                    <a:lnT w="6350" cap="flat" cmpd="sng" algn="ctr">
                      <a:solidFill>
                        <a:srgbClr val="A7AAA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3F5"/>
                    </a:solidFill>
                  </a:tcPr>
                </a:tc>
                <a:tc>
                  <a:txBody>
                    <a:bodyPr/>
                    <a:lstStyle/>
                    <a:p>
                      <a:endParaRPr lang="en-US" sz="160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2F3F5"/>
                    </a:solidFill>
                  </a:tcPr>
                </a:tc>
                <a:extLst>
                  <a:ext uri="{0D108BD9-81ED-4DB2-BD59-A6C34878D82A}">
                    <a16:rowId xmlns:a16="http://schemas.microsoft.com/office/drawing/2014/main" val="627481051"/>
                  </a:ext>
                </a:extLst>
              </a:tr>
            </a:tbl>
          </a:graphicData>
        </a:graphic>
      </p:graphicFrame>
      <p:pic>
        <p:nvPicPr>
          <p:cNvPr id="5" name="Picture 4" descr="rectángulo">
            <a:extLst>
              <a:ext uri="{FF2B5EF4-FFF2-40B4-BE49-F238E27FC236}">
                <a16:creationId xmlns:a16="http://schemas.microsoft.com/office/drawing/2014/main" id="{F94B2597-29BA-9545-BC27-A0E393CED1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63067" y="1293222"/>
            <a:ext cx="217865" cy="1672639"/>
          </a:xfrm>
          <a:prstGeom prst="rect">
            <a:avLst/>
          </a:prstGeom>
        </p:spPr>
      </p:pic>
      <p:pic>
        <p:nvPicPr>
          <p:cNvPr id="10" name="Picture 9" descr="Segunda página de la hoja de capacitación “Elija yogur con bajo contenido de azúcares añadidos en el CACFP” de Team Nutrition">
            <a:extLst>
              <a:ext uri="{FF2B5EF4-FFF2-40B4-BE49-F238E27FC236}">
                <a16:creationId xmlns:a16="http://schemas.microsoft.com/office/drawing/2014/main" id="{170D7514-0AD6-5E17-4529-5628FD8B64DF}"/>
              </a:ext>
            </a:extLst>
          </p:cNvPr>
          <p:cNvPicPr>
            <a:picLocks noChangeAspect="1"/>
          </p:cNvPicPr>
          <p:nvPr/>
        </p:nvPicPr>
        <p:blipFill>
          <a:blip r:embed="rId4"/>
          <a:stretch>
            <a:fillRect/>
          </a:stretch>
        </p:blipFill>
        <p:spPr>
          <a:xfrm>
            <a:off x="363977" y="32018"/>
            <a:ext cx="3945214" cy="5079463"/>
          </a:xfrm>
          <a:prstGeom prst="rect">
            <a:avLst/>
          </a:prstGeom>
        </p:spPr>
      </p:pic>
      <p:sp>
        <p:nvSpPr>
          <p:cNvPr id="9" name="Rounded Rectangle 8" descr="rectángulo">
            <a:extLst>
              <a:ext uri="{FF2B5EF4-FFF2-40B4-BE49-F238E27FC236}">
                <a16:creationId xmlns:a16="http://schemas.microsoft.com/office/drawing/2014/main" id="{90A30DD4-40B0-4A4B-BCF1-88F5CC78DBDC}"/>
              </a:ext>
              <a:ext uri="{C183D7F6-B498-43B3-948B-1728B52AA6E4}">
                <adec:decorative xmlns:adec="http://schemas.microsoft.com/office/drawing/2017/decorative" val="1"/>
              </a:ext>
            </a:extLst>
          </p:cNvPr>
          <p:cNvSpPr/>
          <p:nvPr/>
        </p:nvSpPr>
        <p:spPr>
          <a:xfrm>
            <a:off x="682151" y="2778761"/>
            <a:ext cx="3354800" cy="1621597"/>
          </a:xfrm>
          <a:prstGeom prst="roundRect">
            <a:avLst>
              <a:gd name="adj" fmla="val 2163"/>
            </a:avLst>
          </a:prstGeom>
          <a:noFill/>
          <a:ln w="19050">
            <a:solidFill>
              <a:srgbClr val="0A2E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9080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D8D1-8C36-BB2A-EA2D-63052BD08D55}"/>
              </a:ext>
            </a:extLst>
          </p:cNvPr>
          <p:cNvSpPr>
            <a:spLocks noGrp="1"/>
          </p:cNvSpPr>
          <p:nvPr>
            <p:ph type="title"/>
          </p:nvPr>
        </p:nvSpPr>
        <p:spPr>
          <a:xfrm>
            <a:off x="0" y="0"/>
            <a:ext cx="8549196" cy="819149"/>
          </a:xfrm>
        </p:spPr>
        <p:txBody>
          <a:bodyPr lIns="365760" tIns="228600" rIns="0" bIns="0" anchor="t"/>
          <a:lstStyle/>
          <a:p>
            <a:r>
              <a:rPr lang="es-US" dirty="0">
                <a:latin typeface="Helvetica"/>
                <a:cs typeface="Helvetica"/>
              </a:rPr>
              <a:t>Estándares de nutrición actualizados para azúcares añadidos </a:t>
            </a:r>
            <a:br>
              <a:rPr lang="es-US" dirty="0"/>
            </a:br>
            <a:endParaRPr lang="es-US" dirty="0"/>
          </a:p>
        </p:txBody>
      </p:sp>
      <p:sp>
        <p:nvSpPr>
          <p:cNvPr id="4" name="Content Placeholder 3">
            <a:extLst>
              <a:ext uri="{FF2B5EF4-FFF2-40B4-BE49-F238E27FC236}">
                <a16:creationId xmlns:a16="http://schemas.microsoft.com/office/drawing/2014/main" id="{F91817D9-B428-16CD-7A64-021822284633}"/>
              </a:ext>
            </a:extLst>
          </p:cNvPr>
          <p:cNvSpPr>
            <a:spLocks noGrp="1"/>
          </p:cNvSpPr>
          <p:nvPr>
            <p:ph sz="half" idx="2"/>
          </p:nvPr>
        </p:nvSpPr>
        <p:spPr>
          <a:xfrm>
            <a:off x="319487" y="1228847"/>
            <a:ext cx="8229709" cy="3104613"/>
          </a:xfrm>
        </p:spPr>
        <p:txBody>
          <a:bodyPr lIns="91440" tIns="45720" rIns="91440" bIns="45720" anchor="t"/>
          <a:lstStyle/>
          <a:p>
            <a:pPr indent="0" algn="ctr">
              <a:buNone/>
            </a:pPr>
            <a:r>
              <a:rPr lang="es-US" dirty="0">
                <a:latin typeface="Helvetica"/>
                <a:cs typeface="Helvetica"/>
              </a:rPr>
              <a:t>Los límites de azúcar para los cereales de desayuno y el yogur se basarán en los </a:t>
            </a:r>
            <a:r>
              <a:rPr lang="es-US" b="1" dirty="0">
                <a:latin typeface="Helvetica"/>
                <a:cs typeface="Helvetica"/>
              </a:rPr>
              <a:t>Azúcares añadidos</a:t>
            </a:r>
            <a:r>
              <a:rPr lang="es-US" dirty="0">
                <a:latin typeface="Helvetica"/>
                <a:cs typeface="Helvetica"/>
              </a:rPr>
              <a:t> y no en los </a:t>
            </a:r>
            <a:r>
              <a:rPr lang="es-US" b="1" dirty="0">
                <a:latin typeface="Helvetica"/>
                <a:cs typeface="Helvetica"/>
              </a:rPr>
              <a:t>Azúcares totales.</a:t>
            </a:r>
            <a:endParaRPr lang="es-US" b="1" dirty="0"/>
          </a:p>
          <a:p>
            <a:pPr indent="0">
              <a:buNone/>
            </a:pPr>
            <a:endParaRPr lang="es-US" sz="800" dirty="0"/>
          </a:p>
          <a:p>
            <a:pPr indent="0">
              <a:buNone/>
            </a:pPr>
            <a:r>
              <a:rPr lang="es-US" b="1" dirty="0">
                <a:solidFill>
                  <a:srgbClr val="0A2E6F"/>
                </a:solidFill>
                <a:latin typeface="Helvetica"/>
                <a:cs typeface="Helvetica"/>
              </a:rPr>
              <a:t>Debe ser implementado antes del 1 de octubre de 2025:</a:t>
            </a:r>
          </a:p>
          <a:p>
            <a:pPr marL="285750" indent="-285750"/>
            <a:r>
              <a:rPr lang="es-US" u="sng" dirty="0">
                <a:latin typeface="Helvetica"/>
                <a:cs typeface="Helvetica"/>
              </a:rPr>
              <a:t>Cereal de desayuno</a:t>
            </a:r>
            <a:endParaRPr lang="es-US" u="sng" dirty="0">
              <a:cs typeface="Helvetica"/>
            </a:endParaRPr>
          </a:p>
          <a:p>
            <a:pPr marL="971550" lvl="1" indent="-285750"/>
            <a:r>
              <a:rPr lang="es-US" sz="1800" dirty="0">
                <a:solidFill>
                  <a:schemeClr val="tx1">
                    <a:lumMod val="65000"/>
                    <a:lumOff val="35000"/>
                  </a:schemeClr>
                </a:solidFill>
                <a:latin typeface="Helvetica"/>
                <a:cs typeface="Helvetica"/>
              </a:rPr>
              <a:t>No debe contener más de 6 gramos de </a:t>
            </a:r>
            <a:r>
              <a:rPr lang="es-US" sz="1800" b="1" dirty="0">
                <a:solidFill>
                  <a:schemeClr val="tx1">
                    <a:lumMod val="65000"/>
                    <a:lumOff val="35000"/>
                  </a:schemeClr>
                </a:solidFill>
                <a:latin typeface="Helvetica"/>
                <a:cs typeface="Helvetica"/>
              </a:rPr>
              <a:t>azúcares añadidos </a:t>
            </a:r>
            <a:r>
              <a:rPr lang="es-US" sz="1800" dirty="0">
                <a:solidFill>
                  <a:schemeClr val="tx1">
                    <a:lumMod val="65000"/>
                    <a:lumOff val="35000"/>
                  </a:schemeClr>
                </a:solidFill>
                <a:latin typeface="Helvetica"/>
                <a:cs typeface="Helvetica"/>
              </a:rPr>
              <a:t>por onza seca.</a:t>
            </a:r>
          </a:p>
          <a:p>
            <a:pPr marL="285750" indent="-285750"/>
            <a:r>
              <a:rPr lang="es-US" u="sng" dirty="0">
                <a:latin typeface="Helvetica"/>
                <a:cs typeface="Helvetica"/>
              </a:rPr>
              <a:t>Yogur</a:t>
            </a:r>
            <a:endParaRPr lang="es-US" u="sng" dirty="0">
              <a:cs typeface="Helvetica"/>
            </a:endParaRPr>
          </a:p>
          <a:p>
            <a:pPr marL="971550" lvl="1" indent="-285750"/>
            <a:r>
              <a:rPr lang="es-US" sz="1800" dirty="0">
                <a:solidFill>
                  <a:schemeClr val="tx1">
                    <a:lumMod val="65000"/>
                    <a:lumOff val="35000"/>
                  </a:schemeClr>
                </a:solidFill>
                <a:latin typeface="Helvetica"/>
                <a:cs typeface="Helvetica"/>
              </a:rPr>
              <a:t>No debe contener más de 12 gramos de </a:t>
            </a:r>
            <a:r>
              <a:rPr lang="es-US" sz="1800" b="1" dirty="0">
                <a:solidFill>
                  <a:schemeClr val="tx1">
                    <a:lumMod val="65000"/>
                    <a:lumOff val="35000"/>
                  </a:schemeClr>
                </a:solidFill>
                <a:latin typeface="Helvetica"/>
                <a:cs typeface="Helvetica"/>
              </a:rPr>
              <a:t>azúcares añadidos </a:t>
            </a:r>
            <a:r>
              <a:rPr lang="es-US" sz="1800" dirty="0">
                <a:solidFill>
                  <a:schemeClr val="tx1">
                    <a:lumMod val="65000"/>
                    <a:lumOff val="35000"/>
                  </a:schemeClr>
                </a:solidFill>
                <a:latin typeface="Helvetica"/>
                <a:cs typeface="Helvetica"/>
              </a:rPr>
              <a:t>por cada 6 onzas (2 gramos de azúcares añadidos por onza).</a:t>
            </a:r>
          </a:p>
          <a:p>
            <a:pPr lvl="1" indent="0">
              <a:buNone/>
            </a:pPr>
            <a:endParaRPr lang="es-US" sz="1800" dirty="0">
              <a:solidFill>
                <a:schemeClr val="tx1">
                  <a:lumMod val="65000"/>
                  <a:lumOff val="35000"/>
                </a:schemeClr>
              </a:solidFill>
              <a:latin typeface="Helvetica" panose="020B0604020202020204" pitchFamily="34" charset="0"/>
              <a:cs typeface="Helvetica" panose="020B0604020202020204" pitchFamily="34" charset="0"/>
            </a:endParaRPr>
          </a:p>
          <a:p>
            <a:pPr marL="285750" indent="-285750"/>
            <a:endParaRPr lang="es-US" sz="1200" dirty="0">
              <a:solidFill>
                <a:schemeClr val="tx1">
                  <a:lumMod val="65000"/>
                  <a:lumOff val="35000"/>
                </a:schemeClr>
              </a:solidFill>
              <a:latin typeface="Helvetica" panose="020B0604020202020204" pitchFamily="34" charset="0"/>
              <a:cs typeface="Helvetica" panose="020B0604020202020204" pitchFamily="34" charset="0"/>
            </a:endParaRPr>
          </a:p>
          <a:p>
            <a:pPr indent="0">
              <a:buNone/>
            </a:pPr>
            <a:endParaRPr lang="es-US" dirty="0"/>
          </a:p>
        </p:txBody>
      </p:sp>
      <p:sp>
        <p:nvSpPr>
          <p:cNvPr id="5" name="TextBox 4">
            <a:extLst>
              <a:ext uri="{FF2B5EF4-FFF2-40B4-BE49-F238E27FC236}">
                <a16:creationId xmlns:a16="http://schemas.microsoft.com/office/drawing/2014/main" id="{1231DCCF-CA52-8784-EEE1-D5CF052340BA}"/>
              </a:ext>
            </a:extLst>
          </p:cNvPr>
          <p:cNvSpPr txBox="1"/>
          <p:nvPr/>
        </p:nvSpPr>
        <p:spPr>
          <a:xfrm>
            <a:off x="190692" y="4448632"/>
            <a:ext cx="8487297" cy="923330"/>
          </a:xfrm>
          <a:prstGeom prst="rect">
            <a:avLst/>
          </a:prstGeom>
          <a:noFill/>
        </p:spPr>
        <p:txBody>
          <a:bodyPr wrap="square" lIns="91440" tIns="45720" rIns="91440" bIns="45720" rtlCol="0" anchor="t">
            <a:spAutoFit/>
          </a:bodyPr>
          <a:lstStyle/>
          <a:p>
            <a:r>
              <a:rPr lang="es-US" kern="0" dirty="0">
                <a:solidFill>
                  <a:schemeClr val="tx1">
                    <a:lumMod val="65000"/>
                    <a:lumOff val="35000"/>
                  </a:schemeClr>
                </a:solidFill>
                <a:latin typeface="Helvetica"/>
                <a:ea typeface="MS Mincho"/>
                <a:cs typeface="Helvetica"/>
              </a:rPr>
              <a:t>Los operadores del CACFP pueden seguir utilizando la lista de WIC de cualquier estado para identificar los cereales y yogur permitidos para el desayuno.</a:t>
            </a:r>
            <a:endParaRPr lang="es-US" dirty="0">
              <a:solidFill>
                <a:schemeClr val="tx1">
                  <a:lumMod val="65000"/>
                  <a:lumOff val="35000"/>
                </a:schemeClr>
              </a:solidFill>
            </a:endParaRPr>
          </a:p>
          <a:p>
            <a:endParaRPr lang="es-US" dirty="0"/>
          </a:p>
        </p:txBody>
      </p:sp>
    </p:spTree>
    <p:extLst>
      <p:ext uri="{BB962C8B-B14F-4D97-AF65-F5344CB8AC3E}">
        <p14:creationId xmlns:p14="http://schemas.microsoft.com/office/powerpoint/2010/main" val="795767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C079-7937-8DB4-68C6-714A915A7008}"/>
              </a:ext>
            </a:extLst>
          </p:cNvPr>
          <p:cNvSpPr>
            <a:spLocks noGrp="1"/>
          </p:cNvSpPr>
          <p:nvPr>
            <p:ph type="title"/>
          </p:nvPr>
        </p:nvSpPr>
        <p:spPr/>
        <p:txBody>
          <a:bodyPr/>
          <a:lstStyle/>
          <a:p>
            <a:r>
              <a:rPr lang="es-ES" dirty="0"/>
              <a:t>Porciones por envase</a:t>
            </a:r>
          </a:p>
        </p:txBody>
      </p:sp>
      <p:sp>
        <p:nvSpPr>
          <p:cNvPr id="9" name="Rounded Rectangle 4" descr="[decorative]">
            <a:extLst>
              <a:ext uri="{FF2B5EF4-FFF2-40B4-BE49-F238E27FC236}">
                <a16:creationId xmlns:a16="http://schemas.microsoft.com/office/drawing/2014/main" id="{98043B7D-8A2E-151D-B6F8-2A03116D330E}"/>
              </a:ext>
            </a:extLst>
          </p:cNvPr>
          <p:cNvSpPr/>
          <p:nvPr/>
        </p:nvSpPr>
        <p:spPr>
          <a:xfrm>
            <a:off x="4117041" y="819150"/>
            <a:ext cx="4778581" cy="2660333"/>
          </a:xfrm>
          <a:prstGeom prst="roundRect">
            <a:avLst>
              <a:gd name="adj" fmla="val 5378"/>
            </a:avLst>
          </a:prstGeom>
          <a:solidFill>
            <a:srgbClr val="1734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85750" indent="-285750">
              <a:buFont typeface="Arial" panose="020B0604020202020204" pitchFamily="34" charset="0"/>
              <a:buChar char="•"/>
            </a:pPr>
            <a:r>
              <a:rPr lang="es-ES" sz="2400" dirty="0">
                <a:solidFill>
                  <a:srgbClr val="FFFFFF"/>
                </a:solidFill>
                <a:latin typeface="Source Sans Pro" panose="020B0503030403020204" pitchFamily="34" charset="0"/>
                <a:ea typeface="Source Sans Pro" panose="020B0503030403020204" pitchFamily="34" charset="0"/>
              </a:rPr>
              <a:t>Muestra el número total de porciones en todo el empaque o envase del alimento.</a:t>
            </a:r>
          </a:p>
          <a:p>
            <a:pPr marL="285750" indent="-285750">
              <a:buFont typeface="Arial" panose="020B0604020202020204" pitchFamily="34" charset="0"/>
              <a:buChar char="•"/>
            </a:pPr>
            <a:r>
              <a:rPr lang="es-ES" sz="2400" dirty="0">
                <a:solidFill>
                  <a:srgbClr val="FFFFFF"/>
                </a:solidFill>
                <a:latin typeface="Source Sans Pro" panose="020B0503030403020204" pitchFamily="34" charset="0"/>
                <a:ea typeface="Source Sans Pro" panose="020B0503030403020204" pitchFamily="34" charset="0"/>
              </a:rPr>
              <a:t>Un empaque de un alimento puede contener más de una </a:t>
            </a:r>
            <a:r>
              <a:rPr lang="es-ES" sz="2400">
                <a:solidFill>
                  <a:srgbClr val="FFFFFF"/>
                </a:solidFill>
                <a:latin typeface="Source Sans Pro" panose="020B0503030403020204" pitchFamily="34" charset="0"/>
                <a:ea typeface="Source Sans Pro" panose="020B0503030403020204" pitchFamily="34" charset="0"/>
              </a:rPr>
              <a:t>porción. </a:t>
            </a:r>
            <a:endParaRPr lang="es-ES" sz="2400" dirty="0">
              <a:solidFill>
                <a:srgbClr val="FFFFFF"/>
              </a:solidFill>
              <a:latin typeface="Source Sans Pro" panose="020B0503030403020204" pitchFamily="34" charset="0"/>
              <a:ea typeface="Source Sans Pro" panose="020B0503030403020204" pitchFamily="34" charset="0"/>
            </a:endParaRPr>
          </a:p>
          <a:p>
            <a:pPr algn="ctr"/>
            <a:endParaRPr lang="es-ES" dirty="0">
              <a:solidFill>
                <a:schemeClr val="bg1"/>
              </a:solidFill>
            </a:endParaRPr>
          </a:p>
        </p:txBody>
      </p:sp>
      <p:grpSp>
        <p:nvGrpSpPr>
          <p:cNvPr id="12" name="Group 11" descr="Etiqueta nutricional que contiene resaltada las porciones por envase con 2 porciones.">
            <a:extLst>
              <a:ext uri="{FF2B5EF4-FFF2-40B4-BE49-F238E27FC236}">
                <a16:creationId xmlns:a16="http://schemas.microsoft.com/office/drawing/2014/main" id="{39C062A1-FBE8-EEB2-17EF-7E562CA35E21}"/>
              </a:ext>
            </a:extLst>
          </p:cNvPr>
          <p:cNvGrpSpPr/>
          <p:nvPr/>
        </p:nvGrpSpPr>
        <p:grpSpPr>
          <a:xfrm>
            <a:off x="89736" y="724829"/>
            <a:ext cx="4153409" cy="3637927"/>
            <a:chOff x="89736" y="724829"/>
            <a:chExt cx="4153409" cy="3637927"/>
          </a:xfrm>
        </p:grpSpPr>
        <p:pic>
          <p:nvPicPr>
            <p:cNvPr id="7" name="Picture 6" descr="Etiqueta nutricional que contiene resalta la línea de porciones por envase con 2 porciones.">
              <a:extLst>
                <a:ext uri="{FF2B5EF4-FFF2-40B4-BE49-F238E27FC236}">
                  <a16:creationId xmlns:a16="http://schemas.microsoft.com/office/drawing/2014/main" id="{FBA8474D-A7FA-F24C-2098-854192D1D094}"/>
                </a:ext>
              </a:extLst>
            </p:cNvPr>
            <p:cNvPicPr>
              <a:picLocks noChangeAspect="1"/>
            </p:cNvPicPr>
            <p:nvPr/>
          </p:nvPicPr>
          <p:blipFill>
            <a:blip r:embed="rId3"/>
            <a:stretch>
              <a:fillRect/>
            </a:stretch>
          </p:blipFill>
          <p:spPr>
            <a:xfrm>
              <a:off x="144966" y="724829"/>
              <a:ext cx="3916846" cy="3637927"/>
            </a:xfrm>
            <a:prstGeom prst="rect">
              <a:avLst/>
            </a:prstGeom>
          </p:spPr>
        </p:pic>
        <p:sp>
          <p:nvSpPr>
            <p:cNvPr id="14" name="Oval 13">
              <a:extLst>
                <a:ext uri="{FF2B5EF4-FFF2-40B4-BE49-F238E27FC236}">
                  <a16:creationId xmlns:a16="http://schemas.microsoft.com/office/drawing/2014/main" id="{262E13E5-8162-14B0-1C95-E6354EE45A89}"/>
                </a:ext>
              </a:extLst>
            </p:cNvPr>
            <p:cNvSpPr/>
            <p:nvPr/>
          </p:nvSpPr>
          <p:spPr>
            <a:xfrm>
              <a:off x="89736" y="935905"/>
              <a:ext cx="2519647" cy="444500"/>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1" name="Straight Connector 10">
              <a:extLst>
                <a:ext uri="{FF2B5EF4-FFF2-40B4-BE49-F238E27FC236}">
                  <a16:creationId xmlns:a16="http://schemas.microsoft.com/office/drawing/2014/main" id="{BD974941-CD45-CB8E-48DF-E98682221FB1}"/>
                </a:ext>
              </a:extLst>
            </p:cNvPr>
            <p:cNvCxnSpPr>
              <a:cxnSpLocks/>
              <a:stCxn id="14" idx="6"/>
            </p:cNvCxnSpPr>
            <p:nvPr/>
          </p:nvCxnSpPr>
          <p:spPr>
            <a:xfrm>
              <a:off x="2609383" y="1158155"/>
              <a:ext cx="1633762" cy="0"/>
            </a:xfrm>
            <a:prstGeom prst="line">
              <a:avLst/>
            </a:prstGeom>
            <a:ln w="76200">
              <a:solidFill>
                <a:srgbClr val="17345E"/>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6984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E87D-8B19-6E61-6753-2887865E347F}"/>
              </a:ext>
            </a:extLst>
          </p:cNvPr>
          <p:cNvSpPr>
            <a:spLocks noGrp="1"/>
          </p:cNvSpPr>
          <p:nvPr>
            <p:ph type="title"/>
          </p:nvPr>
        </p:nvSpPr>
        <p:spPr/>
        <p:txBody>
          <a:bodyPr/>
          <a:lstStyle/>
          <a:p>
            <a:r>
              <a:rPr lang="es-ES" dirty="0"/>
              <a:t>Tamaños de servicios</a:t>
            </a:r>
          </a:p>
        </p:txBody>
      </p:sp>
      <p:sp>
        <p:nvSpPr>
          <p:cNvPr id="7" name="Rounded Rectangle 3" descr="[decorative]">
            <a:extLst>
              <a:ext uri="{FF2B5EF4-FFF2-40B4-BE49-F238E27FC236}">
                <a16:creationId xmlns:a16="http://schemas.microsoft.com/office/drawing/2014/main" id="{CEDD6222-2DB8-E024-FF3E-EAA152E1E3F7}"/>
              </a:ext>
            </a:extLst>
          </p:cNvPr>
          <p:cNvSpPr/>
          <p:nvPr/>
        </p:nvSpPr>
        <p:spPr>
          <a:xfrm>
            <a:off x="555543" y="901385"/>
            <a:ext cx="3340729" cy="3340729"/>
          </a:xfrm>
          <a:prstGeom prst="roundRect">
            <a:avLst>
              <a:gd name="adj" fmla="val 6711"/>
            </a:avLst>
          </a:prstGeom>
          <a:solidFill>
            <a:srgbClr val="FCFAF9"/>
          </a:solidFill>
          <a:ln w="3175">
            <a:solidFill>
              <a:schemeClr val="bg1">
                <a:lumMod val="65000"/>
              </a:schemeClr>
            </a:solid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TextBox 7">
            <a:extLst>
              <a:ext uri="{FF2B5EF4-FFF2-40B4-BE49-F238E27FC236}">
                <a16:creationId xmlns:a16="http://schemas.microsoft.com/office/drawing/2014/main" id="{28712A75-DF95-B5F9-D83D-1018D8A91787}"/>
              </a:ext>
            </a:extLst>
          </p:cNvPr>
          <p:cNvSpPr txBox="1"/>
          <p:nvPr/>
        </p:nvSpPr>
        <p:spPr>
          <a:xfrm>
            <a:off x="555543" y="1114091"/>
            <a:ext cx="3340729" cy="656590"/>
          </a:xfrm>
          <a:prstGeom prst="rect">
            <a:avLst/>
          </a:prstGeom>
          <a:noFill/>
        </p:spPr>
        <p:txBody>
          <a:bodyPr wrap="square" rtlCol="0">
            <a:spAutoFit/>
          </a:bodyPr>
          <a:lstStyle/>
          <a:p>
            <a:pPr algn="ctr">
              <a:lnSpc>
                <a:spcPts val="2200"/>
              </a:lnSpc>
            </a:pPr>
            <a:r>
              <a:rPr lang="es-ES" sz="2000" b="1" dirty="0">
                <a:solidFill>
                  <a:srgbClr val="17345E"/>
                </a:solidFill>
                <a:latin typeface="Source Sans Pro" panose="020B0503030403020204" pitchFamily="34" charset="0"/>
                <a:ea typeface="Source Sans Pro" panose="020B0503030403020204" pitchFamily="34" charset="0"/>
              </a:rPr>
              <a:t>1 porción</a:t>
            </a:r>
          </a:p>
          <a:p>
            <a:pPr algn="ctr">
              <a:lnSpc>
                <a:spcPts val="2200"/>
              </a:lnSpc>
            </a:pPr>
            <a:r>
              <a:rPr lang="es-ES" sz="2000" b="1" dirty="0">
                <a:solidFill>
                  <a:srgbClr val="17345E"/>
                </a:solidFill>
                <a:latin typeface="Source Sans Pro" panose="020B0503030403020204" pitchFamily="34" charset="0"/>
                <a:ea typeface="Source Sans Pro" panose="020B0503030403020204" pitchFamily="34" charset="0"/>
              </a:rPr>
              <a:t>6 onzas</a:t>
            </a:r>
          </a:p>
        </p:txBody>
      </p:sp>
      <p:sp>
        <p:nvSpPr>
          <p:cNvPr id="9" name="TextBox 8">
            <a:extLst>
              <a:ext uri="{FF2B5EF4-FFF2-40B4-BE49-F238E27FC236}">
                <a16:creationId xmlns:a16="http://schemas.microsoft.com/office/drawing/2014/main" id="{E9ACDBF7-701F-3CA6-C05F-CBF24AA33EFE}"/>
              </a:ext>
            </a:extLst>
          </p:cNvPr>
          <p:cNvSpPr txBox="1"/>
          <p:nvPr/>
        </p:nvSpPr>
        <p:spPr>
          <a:xfrm>
            <a:off x="457201" y="3395564"/>
            <a:ext cx="3439072" cy="938719"/>
          </a:xfrm>
          <a:prstGeom prst="rect">
            <a:avLst/>
          </a:prstGeom>
          <a:noFill/>
        </p:spPr>
        <p:txBody>
          <a:bodyPr wrap="square" rtlCol="0">
            <a:spAutoFit/>
          </a:bodyPr>
          <a:lstStyle/>
          <a:p>
            <a:pPr algn="ctr">
              <a:lnSpc>
                <a:spcPts val="2200"/>
              </a:lnSpc>
            </a:pPr>
            <a:r>
              <a:rPr lang="es-ES" sz="2000" b="1" dirty="0">
                <a:solidFill>
                  <a:srgbClr val="17345E"/>
                </a:solidFill>
                <a:latin typeface="Source Sans Pro" panose="020B0503030403020204" pitchFamily="34" charset="0"/>
                <a:ea typeface="Source Sans Pro" panose="020B0503030403020204" pitchFamily="34" charset="0"/>
              </a:rPr>
              <a:t>120 calorías, y </a:t>
            </a:r>
            <a:br>
              <a:rPr lang="es-ES" sz="2000" b="1" dirty="0">
                <a:solidFill>
                  <a:srgbClr val="17345E"/>
                </a:solidFill>
                <a:latin typeface="Source Sans Pro" panose="020B0503030403020204" pitchFamily="34" charset="0"/>
                <a:ea typeface="Source Sans Pro" panose="020B0503030403020204" pitchFamily="34" charset="0"/>
              </a:rPr>
            </a:br>
            <a:r>
              <a:rPr lang="es-ES" sz="2000" b="1" dirty="0">
                <a:solidFill>
                  <a:srgbClr val="17345E"/>
                </a:solidFill>
                <a:latin typeface="Source Sans Pro" panose="020B0503030403020204" pitchFamily="34" charset="0"/>
                <a:ea typeface="Source Sans Pro" panose="020B0503030403020204" pitchFamily="34" charset="0"/>
              </a:rPr>
              <a:t>9 gramo de azúcares añadidos</a:t>
            </a:r>
          </a:p>
        </p:txBody>
      </p:sp>
      <p:sp>
        <p:nvSpPr>
          <p:cNvPr id="10" name="Rounded Rectangle 7" descr="[decorative]">
            <a:extLst>
              <a:ext uri="{FF2B5EF4-FFF2-40B4-BE49-F238E27FC236}">
                <a16:creationId xmlns:a16="http://schemas.microsoft.com/office/drawing/2014/main" id="{8FBB5582-A388-ABA0-46B6-535FA5EAB339}"/>
              </a:ext>
            </a:extLst>
          </p:cNvPr>
          <p:cNvSpPr/>
          <p:nvPr/>
        </p:nvSpPr>
        <p:spPr>
          <a:xfrm>
            <a:off x="4692976" y="901385"/>
            <a:ext cx="3340729" cy="3340729"/>
          </a:xfrm>
          <a:prstGeom prst="roundRect">
            <a:avLst>
              <a:gd name="adj" fmla="val 6711"/>
            </a:avLst>
          </a:prstGeom>
          <a:solidFill>
            <a:srgbClr val="FCFAF9"/>
          </a:solidFill>
          <a:ln w="3175">
            <a:solidFill>
              <a:schemeClr val="bg1">
                <a:lumMod val="65000"/>
              </a:schemeClr>
            </a:solidFill>
          </a:ln>
          <a:effectLst>
            <a:outerShdw blurRad="635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TextBox 10">
            <a:extLst>
              <a:ext uri="{FF2B5EF4-FFF2-40B4-BE49-F238E27FC236}">
                <a16:creationId xmlns:a16="http://schemas.microsoft.com/office/drawing/2014/main" id="{3E46FC80-40ED-AB4E-458C-D5BA32FFED83}"/>
              </a:ext>
            </a:extLst>
          </p:cNvPr>
          <p:cNvSpPr txBox="1"/>
          <p:nvPr/>
        </p:nvSpPr>
        <p:spPr>
          <a:xfrm>
            <a:off x="4692976" y="1114091"/>
            <a:ext cx="3340729" cy="656590"/>
          </a:xfrm>
          <a:prstGeom prst="rect">
            <a:avLst/>
          </a:prstGeom>
          <a:noFill/>
        </p:spPr>
        <p:txBody>
          <a:bodyPr wrap="square" rtlCol="0">
            <a:spAutoFit/>
          </a:bodyPr>
          <a:lstStyle/>
          <a:p>
            <a:pPr algn="ctr">
              <a:lnSpc>
                <a:spcPts val="2200"/>
              </a:lnSpc>
            </a:pPr>
            <a:r>
              <a:rPr lang="es-ES" sz="2000" b="1" dirty="0">
                <a:solidFill>
                  <a:srgbClr val="17345E"/>
                </a:solidFill>
                <a:latin typeface="Source Sans Pro" panose="020B0503030403020204" pitchFamily="34" charset="0"/>
                <a:ea typeface="Source Sans Pro" panose="020B0503030403020204" pitchFamily="34" charset="0"/>
              </a:rPr>
              <a:t>2 porciones</a:t>
            </a:r>
          </a:p>
          <a:p>
            <a:pPr algn="ctr">
              <a:lnSpc>
                <a:spcPts val="2200"/>
              </a:lnSpc>
            </a:pPr>
            <a:r>
              <a:rPr lang="es-ES" sz="2000" b="1" dirty="0">
                <a:solidFill>
                  <a:srgbClr val="17345E"/>
                </a:solidFill>
                <a:latin typeface="Source Sans Pro" panose="020B0503030403020204" pitchFamily="34" charset="0"/>
                <a:ea typeface="Source Sans Pro" panose="020B0503030403020204" pitchFamily="34" charset="0"/>
              </a:rPr>
              <a:t>12 onzas</a:t>
            </a:r>
          </a:p>
        </p:txBody>
      </p:sp>
      <p:sp>
        <p:nvSpPr>
          <p:cNvPr id="12" name="TextBox 11">
            <a:extLst>
              <a:ext uri="{FF2B5EF4-FFF2-40B4-BE49-F238E27FC236}">
                <a16:creationId xmlns:a16="http://schemas.microsoft.com/office/drawing/2014/main" id="{54C58A46-3BBD-6824-032D-C666353E3109}"/>
              </a:ext>
            </a:extLst>
          </p:cNvPr>
          <p:cNvSpPr txBox="1"/>
          <p:nvPr/>
        </p:nvSpPr>
        <p:spPr>
          <a:xfrm>
            <a:off x="4692976" y="3395564"/>
            <a:ext cx="3340729" cy="938719"/>
          </a:xfrm>
          <a:prstGeom prst="rect">
            <a:avLst/>
          </a:prstGeom>
          <a:noFill/>
        </p:spPr>
        <p:txBody>
          <a:bodyPr wrap="square" rtlCol="0">
            <a:spAutoFit/>
          </a:bodyPr>
          <a:lstStyle/>
          <a:p>
            <a:pPr algn="ctr">
              <a:lnSpc>
                <a:spcPts val="2200"/>
              </a:lnSpc>
            </a:pPr>
            <a:r>
              <a:rPr lang="es-ES" sz="2000" b="1" dirty="0">
                <a:solidFill>
                  <a:srgbClr val="17345E"/>
                </a:solidFill>
                <a:latin typeface="Source Sans Pro" panose="020B0503030403020204" pitchFamily="34" charset="0"/>
                <a:ea typeface="Source Sans Pro" panose="020B0503030403020204" pitchFamily="34" charset="0"/>
              </a:rPr>
              <a:t>240 calorías y</a:t>
            </a:r>
            <a:br>
              <a:rPr lang="es-ES" sz="2000" b="1" dirty="0">
                <a:solidFill>
                  <a:srgbClr val="17345E"/>
                </a:solidFill>
                <a:latin typeface="Source Sans Pro" panose="020B0503030403020204" pitchFamily="34" charset="0"/>
                <a:ea typeface="Source Sans Pro" panose="020B0503030403020204" pitchFamily="34" charset="0"/>
              </a:rPr>
            </a:br>
            <a:r>
              <a:rPr lang="es-ES" sz="2000" b="1" dirty="0">
                <a:solidFill>
                  <a:srgbClr val="17345E"/>
                </a:solidFill>
                <a:latin typeface="Source Sans Pro" panose="020B0503030403020204" pitchFamily="34" charset="0"/>
                <a:ea typeface="Source Sans Pro" panose="020B0503030403020204" pitchFamily="34" charset="0"/>
              </a:rPr>
              <a:t>18 gramo de azúcares añadidos</a:t>
            </a:r>
          </a:p>
        </p:txBody>
      </p:sp>
      <p:grpSp>
        <p:nvGrpSpPr>
          <p:cNvPr id="3" name="Group 2" descr="Tazón con 6 onzas">
            <a:extLst>
              <a:ext uri="{FF2B5EF4-FFF2-40B4-BE49-F238E27FC236}">
                <a16:creationId xmlns:a16="http://schemas.microsoft.com/office/drawing/2014/main" id="{B3BD3198-4720-2980-C279-27E295A5A1A8}"/>
              </a:ext>
            </a:extLst>
          </p:cNvPr>
          <p:cNvGrpSpPr/>
          <p:nvPr/>
        </p:nvGrpSpPr>
        <p:grpSpPr>
          <a:xfrm>
            <a:off x="1456877" y="1781575"/>
            <a:ext cx="1604283" cy="1350974"/>
            <a:chOff x="1456877" y="1781575"/>
            <a:chExt cx="1604283" cy="1350974"/>
          </a:xfrm>
        </p:grpSpPr>
        <p:pic>
          <p:nvPicPr>
            <p:cNvPr id="13" name="Picture 12" descr="Illustration of a small cereal bowl with a one cup serving">
              <a:extLst>
                <a:ext uri="{FF2B5EF4-FFF2-40B4-BE49-F238E27FC236}">
                  <a16:creationId xmlns:a16="http://schemas.microsoft.com/office/drawing/2014/main" id="{CD72E863-47CC-6BFF-252C-FE2C02E8067E}"/>
                </a:ext>
              </a:extLst>
            </p:cNvPr>
            <p:cNvPicPr>
              <a:picLocks noChangeAspect="1"/>
            </p:cNvPicPr>
            <p:nvPr/>
          </p:nvPicPr>
          <p:blipFill>
            <a:blip r:embed="rId3"/>
            <a:stretch>
              <a:fillRect/>
            </a:stretch>
          </p:blipFill>
          <p:spPr>
            <a:xfrm>
              <a:off x="1456878" y="1781575"/>
              <a:ext cx="1604282" cy="1350974"/>
            </a:xfrm>
            <a:prstGeom prst="rect">
              <a:avLst/>
            </a:prstGeom>
          </p:spPr>
        </p:pic>
        <p:sp>
          <p:nvSpPr>
            <p:cNvPr id="15" name="Oval 14">
              <a:extLst>
                <a:ext uri="{FF2B5EF4-FFF2-40B4-BE49-F238E27FC236}">
                  <a16:creationId xmlns:a16="http://schemas.microsoft.com/office/drawing/2014/main" id="{8AFAECBC-5325-CE61-B2CB-2367E3C6E5C7}"/>
                </a:ext>
              </a:extLst>
            </p:cNvPr>
            <p:cNvSpPr/>
            <p:nvPr/>
          </p:nvSpPr>
          <p:spPr>
            <a:xfrm>
              <a:off x="1456877" y="1844711"/>
              <a:ext cx="1604281" cy="656783"/>
            </a:xfrm>
            <a:prstGeom prst="ellipse">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4" name="Group 3" descr="Tazón con 12 onzas">
            <a:extLst>
              <a:ext uri="{FF2B5EF4-FFF2-40B4-BE49-F238E27FC236}">
                <a16:creationId xmlns:a16="http://schemas.microsoft.com/office/drawing/2014/main" id="{3BB089B0-87AD-7A37-980F-38E896BA6B6A}"/>
              </a:ext>
            </a:extLst>
          </p:cNvPr>
          <p:cNvGrpSpPr/>
          <p:nvPr/>
        </p:nvGrpSpPr>
        <p:grpSpPr>
          <a:xfrm>
            <a:off x="5226412" y="1772957"/>
            <a:ext cx="2340080" cy="1447472"/>
            <a:chOff x="5226412" y="1772957"/>
            <a:chExt cx="2340080" cy="1447472"/>
          </a:xfrm>
        </p:grpSpPr>
        <p:pic>
          <p:nvPicPr>
            <p:cNvPr id="14" name="Picture 13" descr="Illustration of a larger cereal bowl with two cup serving">
              <a:extLst>
                <a:ext uri="{FF2B5EF4-FFF2-40B4-BE49-F238E27FC236}">
                  <a16:creationId xmlns:a16="http://schemas.microsoft.com/office/drawing/2014/main" id="{E74FFA9D-B50F-3FB4-9E3F-738812EB3016}"/>
                </a:ext>
              </a:extLst>
            </p:cNvPr>
            <p:cNvPicPr>
              <a:picLocks noChangeAspect="1"/>
            </p:cNvPicPr>
            <p:nvPr/>
          </p:nvPicPr>
          <p:blipFill>
            <a:blip r:embed="rId5"/>
            <a:stretch>
              <a:fillRect/>
            </a:stretch>
          </p:blipFill>
          <p:spPr>
            <a:xfrm>
              <a:off x="5226412" y="1772957"/>
              <a:ext cx="2340080" cy="1447472"/>
            </a:xfrm>
            <a:prstGeom prst="rect">
              <a:avLst/>
            </a:prstGeom>
          </p:spPr>
        </p:pic>
        <p:sp>
          <p:nvSpPr>
            <p:cNvPr id="16" name="Oval 15">
              <a:extLst>
                <a:ext uri="{FF2B5EF4-FFF2-40B4-BE49-F238E27FC236}">
                  <a16:creationId xmlns:a16="http://schemas.microsoft.com/office/drawing/2014/main" id="{CB424B49-F0A0-AF3B-EC0B-0B239BD92FFF}"/>
                </a:ext>
              </a:extLst>
            </p:cNvPr>
            <p:cNvSpPr/>
            <p:nvPr/>
          </p:nvSpPr>
          <p:spPr>
            <a:xfrm>
              <a:off x="5298682" y="1844711"/>
              <a:ext cx="2197576" cy="712442"/>
            </a:xfrm>
            <a:prstGeom prst="ellipse">
              <a:avLst/>
            </a:prstGeom>
            <a:blipFill>
              <a:blip r:embed="rId4"/>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50530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n de una pantalla de computadora que muestra el texto &quot;¡Más recursos de Team Nutrition!&quot; e imágenes de trece hojas de capacitación">
            <a:extLst>
              <a:ext uri="{FF2B5EF4-FFF2-40B4-BE49-F238E27FC236}">
                <a16:creationId xmlns:a16="http://schemas.microsoft.com/office/drawing/2014/main" id="{A4623F03-4E4E-1045-ADC6-FD6DBF82257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82826" y="215654"/>
            <a:ext cx="5917658" cy="4023359"/>
          </a:xfrm>
          <a:prstGeom prst="rect">
            <a:avLst/>
          </a:prstGeom>
        </p:spPr>
      </p:pic>
      <p:sp>
        <p:nvSpPr>
          <p:cNvPr id="8" name="Title 2">
            <a:extLst>
              <a:ext uri="{FF2B5EF4-FFF2-40B4-BE49-F238E27FC236}">
                <a16:creationId xmlns:a16="http://schemas.microsoft.com/office/drawing/2014/main" id="{42868F77-F93F-2B4D-8C8E-3E184EDF1318}"/>
              </a:ext>
            </a:extLst>
          </p:cNvPr>
          <p:cNvSpPr>
            <a:spLocks noGrp="1"/>
          </p:cNvSpPr>
          <p:nvPr>
            <p:ph type="title"/>
          </p:nvPr>
        </p:nvSpPr>
        <p:spPr>
          <a:xfrm>
            <a:off x="1425848" y="266565"/>
            <a:ext cx="5651529" cy="819149"/>
          </a:xfrm>
        </p:spPr>
        <p:txBody>
          <a:bodyPr/>
          <a:lstStyle/>
          <a:p>
            <a:pPr algn="ctr"/>
            <a:r>
              <a:rPr lang="en-US" sz="2550">
                <a:solidFill>
                  <a:srgbClr val="00537E"/>
                </a:solidFill>
              </a:rPr>
              <a:t>¡Más </a:t>
            </a:r>
            <a:r>
              <a:rPr lang="es-ES_tradnl" sz="2550">
                <a:solidFill>
                  <a:srgbClr val="00537E"/>
                </a:solidFill>
              </a:rPr>
              <a:t>recursos</a:t>
            </a:r>
            <a:r>
              <a:rPr lang="en-US" sz="2550">
                <a:solidFill>
                  <a:srgbClr val="00537E"/>
                </a:solidFill>
              </a:rPr>
              <a:t> de Team Nutrition!</a:t>
            </a:r>
            <a:br>
              <a:rPr lang="en-US" sz="2550">
                <a:solidFill>
                  <a:srgbClr val="00537E"/>
                </a:solidFill>
              </a:rPr>
            </a:br>
            <a:endParaRPr lang="en-US" sz="2550"/>
          </a:p>
        </p:txBody>
      </p:sp>
      <p:pic>
        <p:nvPicPr>
          <p:cNvPr id="9" name="Picture 8" descr="Ícono de una página web.">
            <a:extLst>
              <a:ext uri="{FF2B5EF4-FFF2-40B4-BE49-F238E27FC236}">
                <a16:creationId xmlns:a16="http://schemas.microsoft.com/office/drawing/2014/main" id="{0FCA4DB9-B8D4-4348-9B8B-9770749B6E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5543" y="4521509"/>
            <a:ext cx="423093" cy="423093"/>
          </a:xfrm>
          <a:prstGeom prst="rect">
            <a:avLst/>
          </a:prstGeom>
        </p:spPr>
      </p:pic>
      <p:sp>
        <p:nvSpPr>
          <p:cNvPr id="5" name="Rectangle 4">
            <a:extLst>
              <a:ext uri="{FF2B5EF4-FFF2-40B4-BE49-F238E27FC236}">
                <a16:creationId xmlns:a16="http://schemas.microsoft.com/office/drawing/2014/main" id="{7EDCF1FC-1A6A-C645-B259-CC59EB8AE660}"/>
              </a:ext>
            </a:extLst>
          </p:cNvPr>
          <p:cNvSpPr/>
          <p:nvPr/>
        </p:nvSpPr>
        <p:spPr>
          <a:xfrm>
            <a:off x="2906882" y="4517092"/>
            <a:ext cx="3748360" cy="461665"/>
          </a:xfrm>
          <a:prstGeom prst="rect">
            <a:avLst/>
          </a:prstGeom>
        </p:spPr>
        <p:txBody>
          <a:bodyPr wrap="square" lIns="0">
            <a:spAutoFit/>
          </a:bodyPr>
          <a:lstStyle/>
          <a:p>
            <a:r>
              <a:rPr lang="en-US" sz="2400" b="1" dirty="0">
                <a:solidFill>
                  <a:schemeClr val="tx1">
                    <a:lumMod val="75000"/>
                    <a:lumOff val="25000"/>
                  </a:schemeClr>
                </a:solidFill>
                <a:latin typeface="Helvetica" pitchFamily="2" charset="0"/>
                <a:hlinkClick r:id="rId5">
                  <a:extLst>
                    <a:ext uri="{A12FA001-AC4F-418D-AE19-62706E023703}">
                      <ahyp:hlinkClr xmlns:ahyp="http://schemas.microsoft.com/office/drawing/2018/hyperlinkcolor" val="tx"/>
                    </a:ext>
                  </a:extLst>
                </a:hlinkClick>
              </a:rPr>
              <a:t>TeamNutrition.USDA.gov</a:t>
            </a:r>
            <a:endParaRPr lang="en-US" sz="2400" b="1" dirty="0">
              <a:solidFill>
                <a:schemeClr val="tx1">
                  <a:lumMod val="75000"/>
                  <a:lumOff val="25000"/>
                </a:schemeClr>
              </a:solidFill>
              <a:latin typeface="Helvetica" pitchFamily="2" charset="0"/>
              <a:cs typeface="Arial" panose="020B0604020202020204" pitchFamily="34" charset="0"/>
            </a:endParaRPr>
          </a:p>
        </p:txBody>
      </p:sp>
      <p:sp>
        <p:nvSpPr>
          <p:cNvPr id="2" name="TextBox 1">
            <a:extLst>
              <a:ext uri="{FF2B5EF4-FFF2-40B4-BE49-F238E27FC236}">
                <a16:creationId xmlns:a16="http://schemas.microsoft.com/office/drawing/2014/main" id="{DC27A266-7A2C-614D-8257-BB238F236A40}"/>
              </a:ext>
            </a:extLst>
          </p:cNvPr>
          <p:cNvSpPr txBox="1"/>
          <p:nvPr/>
        </p:nvSpPr>
        <p:spPr>
          <a:xfrm>
            <a:off x="8113486" y="1422400"/>
            <a:ext cx="529771" cy="276999"/>
          </a:xfrm>
          <a:prstGeom prst="rect">
            <a:avLst/>
          </a:prstGeom>
          <a:noFill/>
        </p:spPr>
        <p:txBody>
          <a:bodyPr wrap="square" rtlCol="0">
            <a:spAutoFit/>
          </a:bodyPr>
          <a:lstStyle/>
          <a:p>
            <a:pPr lvl="0" defTabSz="685800">
              <a:defRPr/>
            </a:pPr>
            <a:r>
              <a:rPr lang="es-ES" sz="200">
                <a:solidFill>
                  <a:schemeClr val="bg1"/>
                </a:solidFill>
              </a:rPr>
              <a:t>Todos los materiales de Team Nutrition están disponibles en línea desde el sitio web de Team Nutrition y están disponibles para descargar de forma gratuita por cualquier persona interesada.</a:t>
            </a:r>
          </a:p>
        </p:txBody>
      </p:sp>
    </p:spTree>
    <p:extLst>
      <p:ext uri="{BB962C8B-B14F-4D97-AF65-F5344CB8AC3E}">
        <p14:creationId xmlns:p14="http://schemas.microsoft.com/office/powerpoint/2010/main" val="941300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4D29-981D-4C44-B1CA-85CF3A1DB6EB}"/>
              </a:ext>
            </a:extLst>
          </p:cNvPr>
          <p:cNvSpPr>
            <a:spLocks noGrp="1"/>
          </p:cNvSpPr>
          <p:nvPr>
            <p:ph type="title"/>
          </p:nvPr>
        </p:nvSpPr>
        <p:spPr/>
        <p:txBody>
          <a:bodyPr/>
          <a:lstStyle/>
          <a:p>
            <a:pPr>
              <a:defRPr/>
            </a:pPr>
            <a:r>
              <a:rPr lang="es-ES">
                <a:solidFill>
                  <a:srgbClr val="0A2E6F"/>
                </a:solidFill>
                <a:latin typeface="Calibri"/>
                <a:cs typeface="Arial" panose="020B0604020202020204" pitchFamily="34" charset="0"/>
              </a:rPr>
              <a:t>¿</a:t>
            </a:r>
            <a:r>
              <a:rPr lang="es-ES">
                <a:solidFill>
                  <a:srgbClr val="0A2E6F"/>
                </a:solidFill>
                <a:latin typeface="Arial" panose="020B0604020202020204" pitchFamily="34" charset="0"/>
                <a:cs typeface="Arial" panose="020B0604020202020204" pitchFamily="34" charset="0"/>
              </a:rPr>
              <a:t>C</a:t>
            </a:r>
            <a:r>
              <a:rPr lang="es-ES">
                <a:solidFill>
                  <a:srgbClr val="0A2E6F"/>
                </a:solidFill>
                <a:latin typeface="Arial"/>
                <a:cs typeface="Arial"/>
              </a:rPr>
              <a:t>ómo </a:t>
            </a:r>
            <a:r>
              <a:rPr lang="es-ES">
                <a:latin typeface="Arial"/>
                <a:cs typeface="Arial"/>
              </a:rPr>
              <a:t>o</a:t>
            </a:r>
            <a:r>
              <a:rPr lang="es-ES">
                <a:solidFill>
                  <a:srgbClr val="0A2E6F"/>
                </a:solidFill>
                <a:latin typeface="Arial"/>
                <a:cs typeface="Arial"/>
              </a:rPr>
              <a:t>rdenar </a:t>
            </a:r>
            <a:r>
              <a:rPr lang="es-ES">
                <a:latin typeface="Arial" panose="020B0604020202020204" pitchFamily="34" charset="0"/>
                <a:cs typeface="Arial" panose="020B0604020202020204" pitchFamily="34" charset="0"/>
              </a:rPr>
              <a:t>c</a:t>
            </a:r>
            <a:r>
              <a:rPr lang="es-ES">
                <a:solidFill>
                  <a:srgbClr val="0A2E6F"/>
                </a:solidFill>
                <a:latin typeface="Arial" panose="020B0604020202020204" pitchFamily="34" charset="0"/>
                <a:cs typeface="Arial" panose="020B0604020202020204" pitchFamily="34" charset="0"/>
              </a:rPr>
              <a:t>opias impresas?</a:t>
            </a:r>
          </a:p>
        </p:txBody>
      </p:sp>
      <p:sp>
        <p:nvSpPr>
          <p:cNvPr id="3" name="Text Placeholder 2">
            <a:extLst>
              <a:ext uri="{FF2B5EF4-FFF2-40B4-BE49-F238E27FC236}">
                <a16:creationId xmlns:a16="http://schemas.microsoft.com/office/drawing/2014/main" id="{26FC0810-BF36-E240-BE1C-496C92E22B1C}"/>
              </a:ext>
            </a:extLst>
          </p:cNvPr>
          <p:cNvSpPr>
            <a:spLocks noGrp="1"/>
          </p:cNvSpPr>
          <p:nvPr>
            <p:ph type="body" idx="1"/>
          </p:nvPr>
        </p:nvSpPr>
        <p:spPr>
          <a:xfrm>
            <a:off x="360362" y="905156"/>
            <a:ext cx="6554005" cy="613725"/>
          </a:xfrm>
        </p:spPr>
        <p:txBody>
          <a:bodyPr/>
          <a:lstStyle/>
          <a:p>
            <a:r>
              <a:rPr lang="es-ES" sz="2000"/>
              <a:t>Forma de pedido de recursos </a:t>
            </a:r>
            <a:r>
              <a:rPr lang="en-US" sz="2000" b="1">
                <a:hlinkClick r:id="rId3">
                  <a:extLst>
                    <a:ext uri="{A12FA001-AC4F-418D-AE19-62706E023703}">
                      <ahyp:hlinkClr xmlns:ahyp="http://schemas.microsoft.com/office/drawing/2018/hyperlinkcolor" val="tx"/>
                    </a:ext>
                  </a:extLst>
                </a:hlinkClick>
              </a:rPr>
              <a:t>TeamNutrition.USDA.gov</a:t>
            </a:r>
            <a:r>
              <a:rPr lang="en-US" sz="2000" b="1"/>
              <a:t>.</a:t>
            </a:r>
          </a:p>
          <a:p>
            <a:endParaRPr lang="en-US"/>
          </a:p>
        </p:txBody>
      </p:sp>
      <p:sp>
        <p:nvSpPr>
          <p:cNvPr id="4" name="Content Placeholder 3">
            <a:extLst>
              <a:ext uri="{FF2B5EF4-FFF2-40B4-BE49-F238E27FC236}">
                <a16:creationId xmlns:a16="http://schemas.microsoft.com/office/drawing/2014/main" id="{CF975966-2849-6A45-9C7A-B5568BD199A7}"/>
              </a:ext>
            </a:extLst>
          </p:cNvPr>
          <p:cNvSpPr>
            <a:spLocks noGrp="1"/>
          </p:cNvSpPr>
          <p:nvPr>
            <p:ph sz="half" idx="2"/>
          </p:nvPr>
        </p:nvSpPr>
        <p:spPr>
          <a:xfrm>
            <a:off x="360364" y="1524403"/>
            <a:ext cx="4300088" cy="1892737"/>
          </a:xfrm>
        </p:spPr>
        <p:txBody>
          <a:bodyPr/>
          <a:lstStyle/>
          <a:p>
            <a:pPr marL="234950" indent="-234950">
              <a:spcAft>
                <a:spcPts val="1200"/>
              </a:spcAft>
              <a:buClr>
                <a:srgbClr val="0A2E6F"/>
              </a:buClr>
            </a:pPr>
            <a:r>
              <a:rPr lang="es-ES" b="1"/>
              <a:t>Gratis </a:t>
            </a:r>
            <a:r>
              <a:rPr lang="es-ES"/>
              <a:t>para aquellos que participan en los Programas de Nutrición Infantil del USDA, mientras están disponibles.</a:t>
            </a:r>
          </a:p>
          <a:p>
            <a:pPr marL="234950" indent="-234950">
              <a:spcAft>
                <a:spcPts val="1200"/>
              </a:spcAft>
              <a:buClr>
                <a:srgbClr val="0A2E6F"/>
              </a:buClr>
            </a:pPr>
            <a:r>
              <a:rPr lang="es-ES"/>
              <a:t>Organizaciones patrocinadoras y agencias estatales también pueden solicitar cantidades grandes enviando un correo electrónico a:</a:t>
            </a:r>
          </a:p>
          <a:p>
            <a:pPr indent="0">
              <a:spcAft>
                <a:spcPts val="1200"/>
              </a:spcAft>
              <a:buClr>
                <a:srgbClr val="0A2E6F"/>
              </a:buClr>
              <a:buNone/>
            </a:pPr>
            <a:endParaRPr lang="es-ES">
              <a:latin typeface="Arial"/>
              <a:cs typeface="Arial"/>
            </a:endParaRPr>
          </a:p>
        </p:txBody>
      </p:sp>
      <p:pic>
        <p:nvPicPr>
          <p:cNvPr id="15" name="Picture 14" descr="Icono de correo electrónico.">
            <a:extLst>
              <a:ext uri="{FF2B5EF4-FFF2-40B4-BE49-F238E27FC236}">
                <a16:creationId xmlns:a16="http://schemas.microsoft.com/office/drawing/2014/main" id="{261206D2-454B-394B-9259-769C63BB4D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2692" y="3898874"/>
            <a:ext cx="440922" cy="440922"/>
          </a:xfrm>
          <a:prstGeom prst="rect">
            <a:avLst/>
          </a:prstGeom>
        </p:spPr>
      </p:pic>
      <p:sp>
        <p:nvSpPr>
          <p:cNvPr id="5" name="Text Placeholder 2">
            <a:extLst>
              <a:ext uri="{FF2B5EF4-FFF2-40B4-BE49-F238E27FC236}">
                <a16:creationId xmlns:a16="http://schemas.microsoft.com/office/drawing/2014/main" id="{D7DB1E27-6C79-204A-911D-6D0C1BA3D9A7}"/>
              </a:ext>
            </a:extLst>
          </p:cNvPr>
          <p:cNvSpPr txBox="1">
            <a:spLocks/>
          </p:cNvSpPr>
          <p:nvPr/>
        </p:nvSpPr>
        <p:spPr>
          <a:xfrm>
            <a:off x="1108360" y="4002247"/>
            <a:ext cx="5547456" cy="675098"/>
          </a:xfrm>
          <a:prstGeom prst="rect">
            <a:avLst/>
          </a:prstGeom>
        </p:spPr>
        <p:txBody>
          <a:bodyPr lIns="0" anchor="t" anchorCtr="0"/>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lumMod val="65000"/>
                    <a:lumOff val="35000"/>
                  </a:schemeClr>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b="1" u="sng">
                <a:hlinkClick r:id="rId5">
                  <a:extLst>
                    <a:ext uri="{A12FA001-AC4F-418D-AE19-62706E023703}">
                      <ahyp:hlinkClr xmlns:ahyp="http://schemas.microsoft.com/office/drawing/2018/hyperlinkcolor" val="tx"/>
                    </a:ext>
                  </a:extLst>
                </a:hlinkClick>
              </a:rPr>
              <a:t>TeamNutrition@USDA.gov</a:t>
            </a:r>
            <a:endParaRPr lang="en-US" sz="2000"/>
          </a:p>
        </p:txBody>
      </p:sp>
      <p:sp>
        <p:nvSpPr>
          <p:cNvPr id="6" name="TextBox 5">
            <a:extLst>
              <a:ext uri="{FF2B5EF4-FFF2-40B4-BE49-F238E27FC236}">
                <a16:creationId xmlns:a16="http://schemas.microsoft.com/office/drawing/2014/main" id="{D5D3C70C-1BEF-8843-B63E-3FC8DDA50AA6}"/>
              </a:ext>
            </a:extLst>
          </p:cNvPr>
          <p:cNvSpPr txBox="1"/>
          <p:nvPr/>
        </p:nvSpPr>
        <p:spPr>
          <a:xfrm>
            <a:off x="333632" y="4769707"/>
            <a:ext cx="1885453" cy="246221"/>
          </a:xfrm>
          <a:prstGeom prst="rect">
            <a:avLst/>
          </a:prstGeom>
          <a:noFill/>
        </p:spPr>
        <p:txBody>
          <a:bodyPr wrap="none" rtlCol="0">
            <a:spAutoFit/>
          </a:bodyPr>
          <a:lstStyle/>
          <a:p>
            <a:pPr lvl="0" defTabSz="685800">
              <a:defRPr/>
            </a:pPr>
            <a:r>
              <a:rPr lang="es-ES" sz="200">
                <a:solidFill>
                  <a:schemeClr val="bg1"/>
                </a:solidFill>
              </a:rPr>
              <a:t>Para todos los que participan en un Programa de Nutrición Infantil, como el CACFP, los materiales impresos de Team Nutrition son gratuitos. </a:t>
            </a:r>
          </a:p>
          <a:p>
            <a:pPr lvl="0" defTabSz="685800">
              <a:defRPr/>
            </a:pPr>
            <a:endParaRPr lang="es-ES" sz="200">
              <a:solidFill>
                <a:schemeClr val="bg1"/>
              </a:solidFill>
            </a:endParaRPr>
          </a:p>
          <a:p>
            <a:pPr lvl="0" defTabSz="685800">
              <a:defRPr/>
            </a:pPr>
            <a:r>
              <a:rPr lang="es-ES" sz="200">
                <a:solidFill>
                  <a:schemeClr val="bg1"/>
                </a:solidFill>
              </a:rPr>
              <a:t>Si desea solicitar materiales impresos gratuitos de Team Nutrition, puede ir al enlace llamado en inglés "</a:t>
            </a:r>
            <a:r>
              <a:rPr lang="en-US" sz="200">
                <a:solidFill>
                  <a:schemeClr val="bg1"/>
                </a:solidFill>
                <a:cs typeface="Arial" panose="020B0604020202020204" pitchFamily="34" charset="0"/>
              </a:rPr>
              <a:t>Resource Order Form</a:t>
            </a:r>
            <a:r>
              <a:rPr lang="es-ES" sz="200">
                <a:solidFill>
                  <a:schemeClr val="bg1"/>
                </a:solidFill>
              </a:rPr>
              <a:t>" en el sitio web de Team Nutrition. </a:t>
            </a:r>
          </a:p>
          <a:p>
            <a:pPr lvl="0" defTabSz="685800">
              <a:defRPr/>
            </a:pPr>
            <a:endParaRPr lang="es-ES" sz="200">
              <a:solidFill>
                <a:schemeClr val="bg1"/>
              </a:solidFill>
            </a:endParaRPr>
          </a:p>
          <a:p>
            <a:pPr lvl="0" defTabSz="685800">
              <a:defRPr/>
            </a:pPr>
            <a:r>
              <a:rPr lang="es-ES" sz="200">
                <a:solidFill>
                  <a:schemeClr val="bg1"/>
                </a:solidFill>
              </a:rPr>
              <a:t>Para pedidos grandes, puede enviar un correo electrónico a teamnutrition@usda.gov.</a:t>
            </a:r>
          </a:p>
        </p:txBody>
      </p:sp>
      <p:pic>
        <p:nvPicPr>
          <p:cNvPr id="7" name="Picture 6" descr="Código QR hacia la página web de la hoja de pedido de Team Nutrition: https://pueblo.gpo.gov/FNS/FNSPubs.php">
            <a:extLst>
              <a:ext uri="{FF2B5EF4-FFF2-40B4-BE49-F238E27FC236}">
                <a16:creationId xmlns:a16="http://schemas.microsoft.com/office/drawing/2014/main" id="{4556A410-FAED-0395-8F38-4EDC2FB677AC}"/>
              </a:ext>
            </a:extLst>
          </p:cNvPr>
          <p:cNvPicPr>
            <a:picLocks noChangeAspect="1"/>
          </p:cNvPicPr>
          <p:nvPr/>
        </p:nvPicPr>
        <p:blipFill>
          <a:blip r:embed="rId6"/>
          <a:stretch>
            <a:fillRect/>
          </a:stretch>
        </p:blipFill>
        <p:spPr>
          <a:xfrm>
            <a:off x="5515213" y="1478761"/>
            <a:ext cx="2798307" cy="3414056"/>
          </a:xfrm>
          <a:prstGeom prst="rect">
            <a:avLst/>
          </a:prstGeom>
        </p:spPr>
      </p:pic>
    </p:spTree>
    <p:extLst>
      <p:ext uri="{BB962C8B-B14F-4D97-AF65-F5344CB8AC3E}">
        <p14:creationId xmlns:p14="http://schemas.microsoft.com/office/powerpoint/2010/main" val="2169668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441E-A122-6E47-9FEB-89259D485427}"/>
              </a:ext>
            </a:extLst>
          </p:cNvPr>
          <p:cNvSpPr>
            <a:spLocks noGrp="1"/>
          </p:cNvSpPr>
          <p:nvPr>
            <p:ph type="ctrTitle"/>
          </p:nvPr>
        </p:nvSpPr>
        <p:spPr>
          <a:xfrm>
            <a:off x="365760" y="411480"/>
            <a:ext cx="5867565" cy="820447"/>
          </a:xfrm>
        </p:spPr>
        <p:txBody>
          <a:bodyPr>
            <a:noAutofit/>
          </a:bodyPr>
          <a:lstStyle/>
          <a:p>
            <a:r>
              <a:rPr lang="en-US" sz="6000">
                <a:solidFill>
                  <a:srgbClr val="0A2E6F"/>
                </a:solidFill>
                <a:latin typeface="Arial"/>
                <a:cs typeface="Arial"/>
              </a:rPr>
              <a:t>¡</a:t>
            </a:r>
            <a:r>
              <a:rPr lang="en-US" sz="6000">
                <a:solidFill>
                  <a:srgbClr val="0A2E6F"/>
                </a:solidFill>
              </a:rPr>
              <a:t>Gracias! </a:t>
            </a:r>
          </a:p>
        </p:txBody>
      </p:sp>
      <p:pic>
        <p:nvPicPr>
          <p:cNvPr id="5" name="Picture 4" descr="Ícono de una página web.">
            <a:extLst>
              <a:ext uri="{FF2B5EF4-FFF2-40B4-BE49-F238E27FC236}">
                <a16:creationId xmlns:a16="http://schemas.microsoft.com/office/drawing/2014/main" id="{48CA32D0-E8EF-5946-A501-C264232427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584" y="2016079"/>
            <a:ext cx="352270" cy="352270"/>
          </a:xfrm>
          <a:prstGeom prst="rect">
            <a:avLst/>
          </a:prstGeom>
        </p:spPr>
      </p:pic>
      <p:sp>
        <p:nvSpPr>
          <p:cNvPr id="3" name="Subtitle 2">
            <a:extLst>
              <a:ext uri="{FF2B5EF4-FFF2-40B4-BE49-F238E27FC236}">
                <a16:creationId xmlns:a16="http://schemas.microsoft.com/office/drawing/2014/main" id="{0044B7A3-0DB0-A142-AD70-64BBD751A2B5}"/>
              </a:ext>
            </a:extLst>
          </p:cNvPr>
          <p:cNvSpPr>
            <a:spLocks noGrp="1"/>
          </p:cNvSpPr>
          <p:nvPr>
            <p:ph type="subTitle" idx="1"/>
          </p:nvPr>
        </p:nvSpPr>
        <p:spPr>
          <a:xfrm>
            <a:off x="837784" y="2005001"/>
            <a:ext cx="5199656" cy="352270"/>
          </a:xfrm>
        </p:spPr>
        <p:txBody>
          <a:bodyPr/>
          <a:lstStyle/>
          <a:p>
            <a:pPr>
              <a:lnSpc>
                <a:spcPct val="100000"/>
              </a:lnSpc>
              <a:spcBef>
                <a:spcPts val="0"/>
              </a:spcBef>
              <a:spcAft>
                <a:spcPts val="3000"/>
              </a:spcAft>
            </a:pPr>
            <a:r>
              <a:rPr lang="en-US" sz="2000" b="1" u="sng">
                <a:hlinkClick r:id="rId4">
                  <a:extLst>
                    <a:ext uri="{A12FA001-AC4F-418D-AE19-62706E023703}">
                      <ahyp:hlinkClr xmlns:ahyp="http://schemas.microsoft.com/office/drawing/2018/hyperlinkcolor" val="tx"/>
                    </a:ext>
                  </a:extLst>
                </a:hlinkClick>
              </a:rPr>
              <a:t>TeamNutrition.usda.gov</a:t>
            </a:r>
            <a:r>
              <a:rPr lang="en-US" sz="2000" b="1"/>
              <a:t> </a:t>
            </a:r>
            <a:endParaRPr lang="en-US" sz="2000"/>
          </a:p>
        </p:txBody>
      </p:sp>
      <p:pic>
        <p:nvPicPr>
          <p:cNvPr id="11" name="Picture 10" descr="Icono de correo electrónico.">
            <a:extLst>
              <a:ext uri="{FF2B5EF4-FFF2-40B4-BE49-F238E27FC236}">
                <a16:creationId xmlns:a16="http://schemas.microsoft.com/office/drawing/2014/main" id="{927B7179-D590-9244-AF6B-C5D24CEA19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872" y="2651459"/>
            <a:ext cx="400838" cy="400838"/>
          </a:xfrm>
          <a:prstGeom prst="rect">
            <a:avLst/>
          </a:prstGeom>
        </p:spPr>
      </p:pic>
      <p:sp>
        <p:nvSpPr>
          <p:cNvPr id="6" name="Rectangle 5">
            <a:extLst>
              <a:ext uri="{FF2B5EF4-FFF2-40B4-BE49-F238E27FC236}">
                <a16:creationId xmlns:a16="http://schemas.microsoft.com/office/drawing/2014/main" id="{40D6333C-5A53-104F-9330-A62AA4FFBD2A}"/>
              </a:ext>
            </a:extLst>
          </p:cNvPr>
          <p:cNvSpPr/>
          <p:nvPr/>
        </p:nvSpPr>
        <p:spPr>
          <a:xfrm>
            <a:off x="837784" y="2651459"/>
            <a:ext cx="3280385" cy="400110"/>
          </a:xfrm>
          <a:prstGeom prst="rect">
            <a:avLst/>
          </a:prstGeom>
        </p:spPr>
        <p:txBody>
          <a:bodyPr wrap="none">
            <a:spAutoFit/>
          </a:bodyPr>
          <a:lstStyle/>
          <a:p>
            <a:pPr>
              <a:lnSpc>
                <a:spcPct val="100000"/>
              </a:lnSpc>
              <a:spcBef>
                <a:spcPts val="0"/>
              </a:spcBef>
              <a:spcAft>
                <a:spcPts val="3000"/>
              </a:spcAft>
            </a:pPr>
            <a:r>
              <a:rPr lang="en-US" sz="2000" b="1" u="sng">
                <a:solidFill>
                  <a:schemeClr val="tx1">
                    <a:lumMod val="65000"/>
                    <a:lumOff val="35000"/>
                  </a:schemeClr>
                </a:solidFill>
                <a:latin typeface="Helvetica" pitchFamily="2" charset="0"/>
                <a:hlinkClick r:id="rId6">
                  <a:extLst>
                    <a:ext uri="{A12FA001-AC4F-418D-AE19-62706E023703}">
                      <ahyp:hlinkClr xmlns:ahyp="http://schemas.microsoft.com/office/drawing/2018/hyperlinkcolor" val="tx"/>
                    </a:ext>
                  </a:extLst>
                </a:hlinkClick>
              </a:rPr>
              <a:t>TeamNutrition@usda.gov</a:t>
            </a:r>
            <a:endParaRPr lang="en-US" sz="2000" b="1">
              <a:solidFill>
                <a:schemeClr val="tx1">
                  <a:lumMod val="65000"/>
                  <a:lumOff val="35000"/>
                </a:schemeClr>
              </a:solidFill>
              <a:latin typeface="Helvetica" pitchFamily="2" charset="0"/>
            </a:endParaRPr>
          </a:p>
        </p:txBody>
      </p:sp>
      <p:pic>
        <p:nvPicPr>
          <p:cNvPr id="9" name="Picture 2" descr="Ícono del boletín electrónico de Team Nutrition">
            <a:extLst>
              <a:ext uri="{FF2B5EF4-FFF2-40B4-BE49-F238E27FC236}">
                <a16:creationId xmlns:a16="http://schemas.microsoft.com/office/drawing/2014/main" id="{1311A378-C658-E146-B795-506C32BFE83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56054" y="3313875"/>
            <a:ext cx="3533764" cy="5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ABE9E67C-9E8E-044A-BFDB-2522D0FEBF1F}"/>
              </a:ext>
            </a:extLst>
          </p:cNvPr>
          <p:cNvSpPr txBox="1"/>
          <p:nvPr/>
        </p:nvSpPr>
        <p:spPr>
          <a:xfrm>
            <a:off x="153878" y="4741566"/>
            <a:ext cx="4814200" cy="246221"/>
          </a:xfrm>
          <a:prstGeom prst="rect">
            <a:avLst/>
          </a:prstGeom>
          <a:noFill/>
        </p:spPr>
        <p:txBody>
          <a:bodyPr wrap="square" rtlCol="0">
            <a:spAutoFit/>
          </a:bodyPr>
          <a:lstStyle/>
          <a:p>
            <a:r>
              <a:rPr lang="en-US" sz="1000" i="1">
                <a:latin typeface="Helvetica Light Oblique" panose="020B0403020202020204" pitchFamily="34" charset="0"/>
              </a:rPr>
              <a:t>USDA es un </a:t>
            </a:r>
            <a:r>
              <a:rPr lang="es-ES_tradnl" sz="1000" i="1">
                <a:latin typeface="Helvetica Light Oblique" panose="020B0403020202020204" pitchFamily="34" charset="0"/>
              </a:rPr>
              <a:t>proveedor</a:t>
            </a:r>
            <a:r>
              <a:rPr lang="en-US" sz="1000" i="1">
                <a:latin typeface="Helvetica Light Oblique" panose="020B0403020202020204" pitchFamily="34" charset="0"/>
              </a:rPr>
              <a:t>, empleador, y prestamista de igualdad de oportunidades.</a:t>
            </a:r>
          </a:p>
        </p:txBody>
      </p:sp>
      <p:sp>
        <p:nvSpPr>
          <p:cNvPr id="14" name="TextBox 13">
            <a:extLst>
              <a:ext uri="{FF2B5EF4-FFF2-40B4-BE49-F238E27FC236}">
                <a16:creationId xmlns:a16="http://schemas.microsoft.com/office/drawing/2014/main" id="{17CD2B42-2FFD-DC49-A6DE-EEB568ED248B}"/>
              </a:ext>
            </a:extLst>
          </p:cNvPr>
          <p:cNvSpPr txBox="1"/>
          <p:nvPr/>
        </p:nvSpPr>
        <p:spPr>
          <a:xfrm>
            <a:off x="556054" y="1482811"/>
            <a:ext cx="5677271" cy="276999"/>
          </a:xfrm>
          <a:prstGeom prst="rect">
            <a:avLst/>
          </a:prstGeom>
          <a:noFill/>
        </p:spPr>
        <p:txBody>
          <a:bodyPr wrap="square" rtlCol="0">
            <a:spAutoFit/>
          </a:bodyPr>
          <a:lstStyle/>
          <a:p>
            <a:pPr lvl="0" defTabSz="685800">
              <a:defRPr/>
            </a:pPr>
            <a:r>
              <a:rPr lang="es-ES" sz="300">
                <a:solidFill>
                  <a:schemeClr val="bg1"/>
                </a:solidFill>
              </a:rPr>
              <a:t>Estas diapositivas de capacitación fueron proporcionadas por Team Nutrition del Departamento de Agricultura de los Estados Unidos. Si desea obtener más información sobre Team Nutrition y recursos adicionales disponibles, visite su sitio web, suscríbase a su boletín electrónico mensual, conéctese con ellos por su correo electrónico a teamnutrition@usda.gov y sígalos en Twitter. </a:t>
            </a:r>
          </a:p>
          <a:p>
            <a:pPr lvl="0" defTabSz="685800">
              <a:defRPr/>
            </a:pPr>
            <a:endParaRPr lang="es-ES" sz="300">
              <a:solidFill>
                <a:schemeClr val="bg1"/>
              </a:solidFill>
            </a:endParaRPr>
          </a:p>
          <a:p>
            <a:pPr lvl="0" defTabSz="685800">
              <a:defRPr/>
            </a:pPr>
            <a:r>
              <a:rPr lang="es-ES" sz="300">
                <a:solidFill>
                  <a:schemeClr val="bg1"/>
                </a:solidFill>
              </a:rPr>
              <a:t>¡Gracias!</a:t>
            </a:r>
          </a:p>
        </p:txBody>
      </p:sp>
      <p:pic>
        <p:nvPicPr>
          <p:cNvPr id="4" name="Picture 3" descr="Código QR para la página web de Team Nutrition: https://www.fns.usda.gov/tn/team-nutrition">
            <a:extLst>
              <a:ext uri="{FF2B5EF4-FFF2-40B4-BE49-F238E27FC236}">
                <a16:creationId xmlns:a16="http://schemas.microsoft.com/office/drawing/2014/main" id="{0076EF38-576C-67FA-78AD-1B09D7925642}"/>
              </a:ext>
            </a:extLst>
          </p:cNvPr>
          <p:cNvPicPr>
            <a:picLocks noChangeAspect="1"/>
          </p:cNvPicPr>
          <p:nvPr/>
        </p:nvPicPr>
        <p:blipFill>
          <a:blip r:embed="rId8"/>
          <a:stretch>
            <a:fillRect/>
          </a:stretch>
        </p:blipFill>
        <p:spPr>
          <a:xfrm>
            <a:off x="4276828" y="1128972"/>
            <a:ext cx="4566300" cy="3603048"/>
          </a:xfrm>
          <a:prstGeom prst="rect">
            <a:avLst/>
          </a:prstGeom>
        </p:spPr>
      </p:pic>
    </p:spTree>
    <p:extLst>
      <p:ext uri="{BB962C8B-B14F-4D97-AF65-F5344CB8AC3E}">
        <p14:creationId xmlns:p14="http://schemas.microsoft.com/office/powerpoint/2010/main" val="1449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8503F4-68D8-A042-BCFB-3CA95445A8DF}"/>
              </a:ext>
            </a:extLst>
          </p:cNvPr>
          <p:cNvSpPr>
            <a:spLocks noGrp="1"/>
          </p:cNvSpPr>
          <p:nvPr>
            <p:ph type="title"/>
          </p:nvPr>
        </p:nvSpPr>
        <p:spPr>
          <a:xfrm>
            <a:off x="0" y="0"/>
            <a:ext cx="7886700" cy="1160890"/>
          </a:xfrm>
        </p:spPr>
        <p:txBody>
          <a:bodyPr lIns="365760" tIns="228600" rIns="0" bIns="0" anchor="t"/>
          <a:lstStyle/>
          <a:p>
            <a:r>
              <a:rPr lang="es-US" sz="3200" dirty="0">
                <a:latin typeface="Arial"/>
                <a:cs typeface="Arial"/>
              </a:rPr>
              <a:t>Yogur bajo en azúcares añadidos</a:t>
            </a:r>
            <a:endParaRPr lang="es-US" dirty="0"/>
          </a:p>
        </p:txBody>
      </p:sp>
      <p:pic>
        <p:nvPicPr>
          <p:cNvPr id="3" name="Picture 2" descr="Lightbulb">
            <a:extLst>
              <a:ext uri="{FF2B5EF4-FFF2-40B4-BE49-F238E27FC236}">
                <a16:creationId xmlns:a16="http://schemas.microsoft.com/office/drawing/2014/main" id="{EC263E0E-C382-944E-81A0-BDFFA595C5EA}"/>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81556" y="1067884"/>
            <a:ext cx="520939" cy="520939"/>
          </a:xfrm>
          <a:prstGeom prst="rect">
            <a:avLst/>
          </a:prstGeom>
        </p:spPr>
      </p:pic>
      <p:sp>
        <p:nvSpPr>
          <p:cNvPr id="6" name="Text Placeholder 2">
            <a:extLst>
              <a:ext uri="{FF2B5EF4-FFF2-40B4-BE49-F238E27FC236}">
                <a16:creationId xmlns:a16="http://schemas.microsoft.com/office/drawing/2014/main" id="{B5105C1D-D29E-1244-BD70-6FEFCB6C8FD5}"/>
              </a:ext>
            </a:extLst>
          </p:cNvPr>
          <p:cNvSpPr>
            <a:spLocks noGrp="1"/>
          </p:cNvSpPr>
          <p:nvPr>
            <p:ph type="body" idx="1"/>
          </p:nvPr>
        </p:nvSpPr>
        <p:spPr>
          <a:xfrm>
            <a:off x="3996414" y="1171984"/>
            <a:ext cx="3868737" cy="312738"/>
          </a:xfrm>
        </p:spPr>
        <p:txBody>
          <a:bodyPr lIns="0" tIns="45720" rIns="91440" bIns="45720" anchor="t" anchorCtr="0"/>
          <a:lstStyle/>
          <a:p>
            <a:r>
              <a:rPr lang="es-US" sz="2400" b="1" dirty="0">
                <a:solidFill>
                  <a:srgbClr val="0A2E6F"/>
                </a:solidFill>
                <a:latin typeface="Arial"/>
                <a:cs typeface="Arial"/>
              </a:rPr>
              <a:t>¡Consejos!</a:t>
            </a:r>
            <a:endParaRPr lang="es-US" sz="2400" dirty="0">
              <a:latin typeface="Arial"/>
              <a:cs typeface="Arial"/>
            </a:endParaRPr>
          </a:p>
        </p:txBody>
      </p:sp>
      <p:sp>
        <p:nvSpPr>
          <p:cNvPr id="9" name="Oval 8">
            <a:extLst>
              <a:ext uri="{FF2B5EF4-FFF2-40B4-BE49-F238E27FC236}">
                <a16:creationId xmlns:a16="http://schemas.microsoft.com/office/drawing/2014/main" id="{D060066A-4DFF-F249-B0C3-62D8CD094FDF}"/>
              </a:ext>
            </a:extLst>
          </p:cNvPr>
          <p:cNvSpPr>
            <a:spLocks noChangeAspect="1"/>
          </p:cNvSpPr>
          <p:nvPr/>
        </p:nvSpPr>
        <p:spPr>
          <a:xfrm>
            <a:off x="3264549" y="1964319"/>
            <a:ext cx="640080" cy="640080"/>
          </a:xfrm>
          <a:prstGeom prst="ellipse">
            <a:avLst/>
          </a:pr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sz="3200" b="1" i="0" u="none" strike="noStrike" kern="1200" cap="none" spc="0" normalizeH="0" baseline="0" noProof="0" dirty="0">
                <a:ln>
                  <a:noFill/>
                </a:ln>
                <a:solidFill>
                  <a:srgbClr val="0A2E6F"/>
                </a:solidFill>
                <a:effectLst/>
                <a:uLnTx/>
                <a:uFillTx/>
                <a:latin typeface="Helvetica" pitchFamily="2" charset="0"/>
                <a:ea typeface="+mn-ea"/>
                <a:cs typeface="+mn-cs"/>
              </a:rPr>
              <a:t>1</a:t>
            </a:r>
          </a:p>
        </p:txBody>
      </p:sp>
      <p:sp>
        <p:nvSpPr>
          <p:cNvPr id="8" name="Text Placeholder 2">
            <a:extLst>
              <a:ext uri="{FF2B5EF4-FFF2-40B4-BE49-F238E27FC236}">
                <a16:creationId xmlns:a16="http://schemas.microsoft.com/office/drawing/2014/main" id="{8B5A0826-1777-CE4F-83F1-6BF22FF27423}"/>
              </a:ext>
            </a:extLst>
          </p:cNvPr>
          <p:cNvSpPr txBox="1">
            <a:spLocks/>
          </p:cNvSpPr>
          <p:nvPr/>
        </p:nvSpPr>
        <p:spPr>
          <a:xfrm>
            <a:off x="4065960" y="1916438"/>
            <a:ext cx="4765302" cy="689773"/>
          </a:xfrm>
          <a:prstGeom prst="rect">
            <a:avLst/>
          </a:prstGeom>
        </p:spPr>
        <p:txBody>
          <a:bodyPr lIns="0" tIns="45720" rIns="91440" bIns="45720" anchor="t" anchorCtr="0"/>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lumMod val="65000"/>
                    <a:lumOff val="35000"/>
                  </a:schemeClr>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defRPr/>
            </a:pPr>
            <a:r>
              <a:rPr lang="es-US" dirty="0">
                <a:solidFill>
                  <a:prstClr val="black">
                    <a:lumMod val="65000"/>
                    <a:lumOff val="35000"/>
                  </a:prstClr>
                </a:solidFill>
                <a:latin typeface="Helvetica"/>
                <a:cs typeface="Arial"/>
              </a:rPr>
              <a:t>A partir del 1 de octubre de</a:t>
            </a:r>
            <a:r>
              <a:rPr kumimoji="0" lang="es-US" sz="1800" b="0" i="0" u="none" strike="noStrike" kern="1200" cap="none" spc="0" normalizeH="0" baseline="0" noProof="0" dirty="0">
                <a:ln>
                  <a:noFill/>
                </a:ln>
                <a:solidFill>
                  <a:prstClr val="black">
                    <a:lumMod val="65000"/>
                    <a:lumOff val="35000"/>
                  </a:prstClr>
                </a:solidFill>
                <a:effectLst/>
                <a:uLnTx/>
                <a:uFillTx/>
                <a:latin typeface="Helvetica"/>
                <a:cs typeface="Arial"/>
              </a:rPr>
              <a:t> 2025, </a:t>
            </a:r>
            <a:r>
              <a:rPr lang="es-US" dirty="0">
                <a:solidFill>
                  <a:prstClr val="black">
                    <a:lumMod val="65000"/>
                    <a:lumOff val="35000"/>
                  </a:prstClr>
                </a:solidFill>
                <a:latin typeface="Helvetica"/>
                <a:cs typeface="Arial"/>
              </a:rPr>
              <a:t>el yogur </a:t>
            </a:r>
            <a:r>
              <a:rPr kumimoji="0" lang="es-US" sz="1800" b="0" i="0" u="none" strike="noStrike" kern="1200" cap="none" spc="0" normalizeH="0" baseline="0" noProof="0" dirty="0">
                <a:ln>
                  <a:noFill/>
                </a:ln>
                <a:solidFill>
                  <a:prstClr val="black">
                    <a:lumMod val="65000"/>
                    <a:lumOff val="35000"/>
                  </a:prstClr>
                </a:solidFill>
                <a:effectLst/>
                <a:uLnTx/>
                <a:uFillTx/>
                <a:latin typeface="Helvetica"/>
                <a:cs typeface="Arial"/>
              </a:rPr>
              <a:t>no</a:t>
            </a:r>
            <a:r>
              <a:rPr lang="es-US" dirty="0">
                <a:solidFill>
                  <a:prstClr val="black">
                    <a:lumMod val="65000"/>
                    <a:lumOff val="35000"/>
                  </a:prstClr>
                </a:solidFill>
                <a:latin typeface="Helvetica"/>
                <a:cs typeface="Arial"/>
              </a:rPr>
              <a:t> debe contener más de 12 gramos de azúcares añadidos por cada 6 onzas</a:t>
            </a:r>
            <a:r>
              <a:rPr kumimoji="0" lang="es-US" sz="1800" b="0" i="0" u="none" strike="noStrike" kern="1200" cap="none" spc="0" normalizeH="0" baseline="0" noProof="0" dirty="0">
                <a:ln>
                  <a:noFill/>
                </a:ln>
                <a:solidFill>
                  <a:prstClr val="black">
                    <a:lumMod val="65000"/>
                    <a:lumOff val="35000"/>
                  </a:prstClr>
                </a:solidFill>
                <a:effectLst/>
                <a:uLnTx/>
                <a:uFillTx/>
                <a:latin typeface="Helvetica"/>
                <a:cs typeface="Arial"/>
              </a:rPr>
              <a:t>.*</a:t>
            </a:r>
          </a:p>
        </p:txBody>
      </p:sp>
      <p:sp>
        <p:nvSpPr>
          <p:cNvPr id="13" name="Oval 12">
            <a:extLst>
              <a:ext uri="{FF2B5EF4-FFF2-40B4-BE49-F238E27FC236}">
                <a16:creationId xmlns:a16="http://schemas.microsoft.com/office/drawing/2014/main" id="{025B96D5-3EC2-F048-BF31-7C03DEB1A22B}"/>
              </a:ext>
            </a:extLst>
          </p:cNvPr>
          <p:cNvSpPr>
            <a:spLocks noChangeAspect="1"/>
          </p:cNvSpPr>
          <p:nvPr/>
        </p:nvSpPr>
        <p:spPr>
          <a:xfrm>
            <a:off x="3264549" y="2961165"/>
            <a:ext cx="640080" cy="640080"/>
          </a:xfrm>
          <a:prstGeom prst="ellipse">
            <a:avLst/>
          </a:pr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US" sz="3200" b="1" i="0" u="none" strike="noStrike" kern="1200" cap="none" spc="0" normalizeH="0" baseline="0" noProof="0" dirty="0">
                <a:ln>
                  <a:noFill/>
                </a:ln>
                <a:solidFill>
                  <a:srgbClr val="0A2E6F"/>
                </a:solidFill>
                <a:effectLst/>
                <a:uLnTx/>
                <a:uFillTx/>
                <a:latin typeface="Helvetica" pitchFamily="2" charset="0"/>
                <a:ea typeface="+mn-ea"/>
                <a:cs typeface="+mn-cs"/>
              </a:rPr>
              <a:t>2</a:t>
            </a:r>
          </a:p>
        </p:txBody>
      </p:sp>
      <p:sp>
        <p:nvSpPr>
          <p:cNvPr id="2" name="TextBox 1">
            <a:extLst>
              <a:ext uri="{FF2B5EF4-FFF2-40B4-BE49-F238E27FC236}">
                <a16:creationId xmlns:a16="http://schemas.microsoft.com/office/drawing/2014/main" id="{E90A7831-7549-E24D-8BEF-4A131B16257A}"/>
              </a:ext>
            </a:extLst>
          </p:cNvPr>
          <p:cNvSpPr txBox="1"/>
          <p:nvPr/>
        </p:nvSpPr>
        <p:spPr>
          <a:xfrm>
            <a:off x="3955048" y="2788168"/>
            <a:ext cx="4876214" cy="1477328"/>
          </a:xfrm>
          <a:prstGeom prst="rect">
            <a:avLst/>
          </a:prstGeom>
          <a:noFill/>
        </p:spPr>
        <p:txBody>
          <a:bodyPr wrap="square" lIns="91440" tIns="45720" rIns="91440" bIns="45720" rtlCol="0" anchor="t">
            <a:spAutoFit/>
          </a:bodyPr>
          <a:lstStyle/>
          <a:p>
            <a:pPr>
              <a:defRPr/>
            </a:pPr>
            <a:r>
              <a:rPr lang="es-US" dirty="0">
                <a:solidFill>
                  <a:prstClr val="black">
                    <a:lumMod val="65000"/>
                    <a:lumOff val="35000"/>
                  </a:prstClr>
                </a:solidFill>
                <a:latin typeface="Helvetica"/>
                <a:cs typeface="Arial"/>
              </a:rPr>
              <a:t>Encuentre yogures que cumplen con el límite de azúcares añadidos</a:t>
            </a:r>
            <a:r>
              <a:rPr kumimoji="0" lang="es-US" sz="1800" b="0" i="0" u="none" strike="noStrike" kern="1200" cap="none" spc="0" normalizeH="0" baseline="0" noProof="0" dirty="0">
                <a:ln>
                  <a:noFill/>
                </a:ln>
                <a:solidFill>
                  <a:prstClr val="black">
                    <a:lumMod val="65000"/>
                    <a:lumOff val="35000"/>
                  </a:prstClr>
                </a:solidFill>
                <a:effectLst/>
                <a:uLnTx/>
                <a:uFillTx/>
                <a:latin typeface="Helvetica"/>
                <a:cs typeface="Arial"/>
              </a:rPr>
              <a:t> </a:t>
            </a:r>
            <a:r>
              <a:rPr lang="es-US" dirty="0">
                <a:solidFill>
                  <a:prstClr val="black">
                    <a:lumMod val="65000"/>
                    <a:lumOff val="35000"/>
                  </a:prstClr>
                </a:solidFill>
                <a:latin typeface="Helvetica"/>
                <a:cs typeface="Arial"/>
              </a:rPr>
              <a:t>utilizando la hoja de capacitación </a:t>
            </a:r>
            <a:r>
              <a:rPr kumimoji="0" lang="es-US" sz="1800" b="0" i="0" u="none" strike="noStrike" kern="1200" cap="none" spc="0" normalizeH="0" baseline="0" noProof="0" dirty="0">
                <a:ln>
                  <a:noFill/>
                </a:ln>
                <a:solidFill>
                  <a:prstClr val="black">
                    <a:lumMod val="65000"/>
                    <a:lumOff val="35000"/>
                  </a:prstClr>
                </a:solidFill>
                <a:effectLst/>
                <a:uLnTx/>
                <a:uFillTx/>
                <a:latin typeface="Helvetica"/>
                <a:cs typeface="Arial"/>
              </a:rPr>
              <a:t>“</a:t>
            </a:r>
            <a:r>
              <a:rPr lang="es-US" dirty="0">
                <a:solidFill>
                  <a:prstClr val="black">
                    <a:lumMod val="65000"/>
                    <a:lumOff val="35000"/>
                  </a:prstClr>
                </a:solidFill>
                <a:latin typeface="Helvetica"/>
                <a:cs typeface="Arial"/>
              </a:rPr>
              <a:t>Elija yogur con bajo contenido de azúcares añadidos en el CACP”.</a:t>
            </a:r>
            <a:endParaRPr kumimoji="0" lang="es-US" sz="1800" b="0" i="0" u="none" strike="noStrike" kern="1200" cap="none" spc="0" normalizeH="0" baseline="0" noProof="0" dirty="0">
              <a:ln>
                <a:noFill/>
              </a:ln>
              <a:solidFill>
                <a:prstClr val="black">
                  <a:lumMod val="65000"/>
                  <a:lumOff val="35000"/>
                </a:prstClr>
              </a:solidFill>
              <a:effectLst/>
              <a:uLnTx/>
              <a:uFillTx/>
              <a:latin typeface="Helvetic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8C2D6E7D-DDF0-9E4D-8144-A3C4A9036CEA}"/>
              </a:ext>
              <a:ext uri="{C183D7F6-B498-43B3-948B-1728B52AA6E4}">
                <adec:decorative xmlns:adec="http://schemas.microsoft.com/office/drawing/2017/decorative" val="1"/>
              </a:ext>
            </a:extLst>
          </p:cNvPr>
          <p:cNvCxnSpPr/>
          <p:nvPr/>
        </p:nvCxnSpPr>
        <p:spPr>
          <a:xfrm>
            <a:off x="3281556" y="1744499"/>
            <a:ext cx="5437714" cy="0"/>
          </a:xfrm>
          <a:prstGeom prst="line">
            <a:avLst/>
          </a:prstGeom>
          <a:ln w="12700">
            <a:solidFill>
              <a:srgbClr val="0A2E6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E3BE125-3B2E-C944-817D-09817C7C2ED6}"/>
              </a:ext>
            </a:extLst>
          </p:cNvPr>
          <p:cNvSpPr txBox="1"/>
          <p:nvPr/>
        </p:nvSpPr>
        <p:spPr>
          <a:xfrm>
            <a:off x="212372" y="4522175"/>
            <a:ext cx="3429186" cy="1384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el tema de hoy es "Elija yogur con bajo contenido de azúcares añadidos en el CACFP".</a:t>
            </a:r>
            <a:endParaRPr kumimoji="0" lang="es-US" sz="3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BB133D57-50B2-8FD8-4B68-4B76BD087B3F}"/>
              </a:ext>
            </a:extLst>
          </p:cNvPr>
          <p:cNvSpPr txBox="1"/>
          <p:nvPr/>
        </p:nvSpPr>
        <p:spPr>
          <a:xfrm>
            <a:off x="3264549" y="4014343"/>
            <a:ext cx="4550068" cy="1015663"/>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*Para más información sobre el calendario de implementación de la </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Final Rule–Child Nutrition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Programs</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Meal</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Patterns</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Consistent</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With</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the</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2020-2025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Dietary</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Guidelines</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for</a:t>
            </a:r>
            <a:r>
              <a:rPr kumimoji="0" lang="es-US" sz="1200" b="0" i="1"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r>
              <a:rPr kumimoji="0" lang="es-US" sz="1200" b="0" i="1"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Americans</a:t>
            </a:r>
            <a:r>
              <a:rPr kumimoji="0" lang="es-US" sz="12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visite fns.usda.gov/</a:t>
            </a:r>
            <a:r>
              <a:rPr kumimoji="0" lang="es-US" sz="12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cn</a:t>
            </a:r>
            <a:r>
              <a:rPr kumimoji="0" lang="es-US" sz="12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a:t>
            </a:r>
            <a:r>
              <a:rPr kumimoji="0" lang="es-US" sz="12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school-nutrition-standards-updates</a:t>
            </a:r>
            <a:r>
              <a:rPr kumimoji="0" lang="es-US" sz="12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a:t>
            </a:r>
            <a:r>
              <a:rPr kumimoji="0" lang="es-US" sz="12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implementation</a:t>
            </a:r>
            <a:r>
              <a:rPr kumimoji="0" lang="es-US" sz="12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-timeline-</a:t>
            </a:r>
            <a:r>
              <a:rPr kumimoji="0" lang="es-US" sz="12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cacfp</a:t>
            </a:r>
            <a:r>
              <a:rPr kumimoji="0" lang="es-US" sz="12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a:t>
            </a:r>
            <a:r>
              <a:rPr kumimoji="0" lang="es-US" sz="1200" b="0" i="0" u="none" strike="noStrike" kern="1200" cap="none" spc="0" normalizeH="0" baseline="0" noProof="0" dirty="0" err="1">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sfsp</a:t>
            </a:r>
            <a:r>
              <a:rPr kumimoji="0" lang="es-US" sz="1200" b="0" i="0" u="none" strike="noStrike" kern="1200" cap="none" spc="0" normalizeH="0" baseline="0" noProof="0" dirty="0">
                <a:ln>
                  <a:noFill/>
                </a:ln>
                <a:solidFill>
                  <a:prstClr val="black">
                    <a:lumMod val="65000"/>
                    <a:lumOff val="35000"/>
                  </a:prstClr>
                </a:solidFill>
                <a:effectLst/>
                <a:uLnTx/>
                <a:uFillTx/>
                <a:latin typeface="Helvetica" panose="020B0604020202020204" pitchFamily="34" charset="0"/>
                <a:ea typeface="+mn-ea"/>
                <a:cs typeface="Helvetica" panose="020B0604020202020204" pitchFamily="34" charset="0"/>
              </a:rPr>
              <a:t>. </a:t>
            </a:r>
          </a:p>
        </p:txBody>
      </p:sp>
      <p:pic>
        <p:nvPicPr>
          <p:cNvPr id="15" name="Picture 14" descr="Código QR de la página web de la regla final: fns.usda.gov/cn/school-nutrition-standards-updates/implementation-timeline-cacfp-sfsp">
            <a:extLst>
              <a:ext uri="{FF2B5EF4-FFF2-40B4-BE49-F238E27FC236}">
                <a16:creationId xmlns:a16="http://schemas.microsoft.com/office/drawing/2014/main" id="{21C06C42-F0A0-5367-A9A9-38CBCC57289A}"/>
              </a:ext>
            </a:extLst>
          </p:cNvPr>
          <p:cNvPicPr>
            <a:picLocks noChangeAspect="1"/>
          </p:cNvPicPr>
          <p:nvPr/>
        </p:nvPicPr>
        <p:blipFill>
          <a:blip r:embed="rId4"/>
          <a:stretch>
            <a:fillRect/>
          </a:stretch>
        </p:blipFill>
        <p:spPr>
          <a:xfrm>
            <a:off x="7886055" y="3741644"/>
            <a:ext cx="1133013" cy="1280667"/>
          </a:xfrm>
          <a:prstGeom prst="rect">
            <a:avLst/>
          </a:prstGeom>
        </p:spPr>
      </p:pic>
      <p:sp>
        <p:nvSpPr>
          <p:cNvPr id="10" name="TextBox 9">
            <a:extLst>
              <a:ext uri="{FF2B5EF4-FFF2-40B4-BE49-F238E27FC236}">
                <a16:creationId xmlns:a16="http://schemas.microsoft.com/office/drawing/2014/main" id="{8A33D840-1B53-1128-9C80-6152125A6F5F}"/>
              </a:ext>
            </a:extLst>
          </p:cNvPr>
          <p:cNvSpPr txBox="1"/>
          <p:nvPr/>
        </p:nvSpPr>
        <p:spPr>
          <a:xfrm>
            <a:off x="7886055" y="4683757"/>
            <a:ext cx="1132886" cy="338554"/>
          </a:xfrm>
          <a:prstGeom prst="rect">
            <a:avLst/>
          </a:prstGeom>
          <a:solidFill>
            <a:schemeClr val="tx1"/>
          </a:solidFill>
        </p:spPr>
        <p:txBody>
          <a:bodyPr wrap="square" rtlCol="0">
            <a:spAutoFit/>
          </a:bodyPr>
          <a:lstStyle/>
          <a:p>
            <a:r>
              <a:rPr lang="es-ES" sz="1600" dirty="0">
                <a:solidFill>
                  <a:schemeClr val="bg1"/>
                </a:solidFill>
              </a:rPr>
              <a:t>Escanéeme</a:t>
            </a:r>
          </a:p>
        </p:txBody>
      </p:sp>
      <p:pic>
        <p:nvPicPr>
          <p:cNvPr id="23" name="Picture 22" descr="Primera página de la hoja de capacitación “Elija yogur con bajo contenido de azúcares añadidos en el CACFP” de Team Nutrition">
            <a:extLst>
              <a:ext uri="{FF2B5EF4-FFF2-40B4-BE49-F238E27FC236}">
                <a16:creationId xmlns:a16="http://schemas.microsoft.com/office/drawing/2014/main" id="{9D6889BD-1985-1ABF-7990-DED594741C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372" y="1067884"/>
            <a:ext cx="2895203" cy="37626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4851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p:txBody>
          <a:bodyPr/>
          <a:lstStyle/>
          <a:p>
            <a:r>
              <a:rPr lang="en-US">
                <a:solidFill>
                  <a:srgbClr val="0A2E6F"/>
                </a:solidFill>
              </a:rPr>
              <a:t>Paso 1</a:t>
            </a:r>
          </a:p>
        </p:txBody>
      </p:sp>
      <p:sp>
        <p:nvSpPr>
          <p:cNvPr id="49" name="Rounded Rectangle 48" descr="Rectángulo blanco">
            <a:extLst>
              <a:ext uri="{FF2B5EF4-FFF2-40B4-BE49-F238E27FC236}">
                <a16:creationId xmlns:a16="http://schemas.microsoft.com/office/drawing/2014/main" id="{E04EE611-FF84-6C47-A597-050E98A095B2}"/>
              </a:ext>
              <a:ext uri="{C183D7F6-B498-43B3-948B-1728B52AA6E4}">
                <adec:decorative xmlns:adec="http://schemas.microsoft.com/office/drawing/2017/decorative" val="0"/>
              </a:ext>
            </a:extLst>
          </p:cNvPr>
          <p:cNvSpPr/>
          <p:nvPr/>
        </p:nvSpPr>
        <p:spPr>
          <a:xfrm>
            <a:off x="3145222" y="1687891"/>
            <a:ext cx="4468916" cy="1275544"/>
          </a:xfrm>
          <a:prstGeom prst="roundRect">
            <a:avLst/>
          </a:prstGeom>
          <a:solidFill>
            <a:srgbClr val="F2F3F4"/>
          </a:solidFill>
          <a:ln>
            <a:noFill/>
          </a:ln>
          <a:effectLst>
            <a:outerShdw blurRad="635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8" name="Table 7" descr="tabla ">
            <a:extLst>
              <a:ext uri="{FF2B5EF4-FFF2-40B4-BE49-F238E27FC236}">
                <a16:creationId xmlns:a16="http://schemas.microsoft.com/office/drawing/2014/main" id="{C0DF765D-1590-ED40-9323-351776B753ED}"/>
              </a:ext>
            </a:extLst>
          </p:cNvPr>
          <p:cNvGraphicFramePr>
            <a:graphicFrameLocks noGrp="1"/>
          </p:cNvGraphicFramePr>
          <p:nvPr>
            <p:extLst>
              <p:ext uri="{D42A27DB-BD31-4B8C-83A1-F6EECF244321}">
                <p14:modId xmlns:p14="http://schemas.microsoft.com/office/powerpoint/2010/main" val="3474729922"/>
              </p:ext>
            </p:extLst>
          </p:nvPr>
        </p:nvGraphicFramePr>
        <p:xfrm>
          <a:off x="3296878" y="1790617"/>
          <a:ext cx="4317260" cy="1066800"/>
        </p:xfrm>
        <a:graphic>
          <a:graphicData uri="http://schemas.openxmlformats.org/drawingml/2006/table">
            <a:tbl>
              <a:tblPr firstRow="1" bandRow="1">
                <a:tableStyleId>{5C22544A-7EE6-4342-B048-85BDC9FD1C3A}</a:tableStyleId>
              </a:tblPr>
              <a:tblGrid>
                <a:gridCol w="858444">
                  <a:extLst>
                    <a:ext uri="{9D8B030D-6E8A-4147-A177-3AD203B41FA5}">
                      <a16:colId xmlns:a16="http://schemas.microsoft.com/office/drawing/2014/main" val="3522522875"/>
                    </a:ext>
                  </a:extLst>
                </a:gridCol>
                <a:gridCol w="3458816">
                  <a:extLst>
                    <a:ext uri="{9D8B030D-6E8A-4147-A177-3AD203B41FA5}">
                      <a16:colId xmlns:a16="http://schemas.microsoft.com/office/drawing/2014/main" val="617471889"/>
                    </a:ext>
                  </a:extLst>
                </a:gridCol>
              </a:tblGrid>
              <a:tr h="730624">
                <a:tc>
                  <a:txBody>
                    <a:bodyPr/>
                    <a:lstStyle/>
                    <a:p>
                      <a:pPr algn="ctr"/>
                      <a:r>
                        <a:rPr lang="en-US" sz="4800" b="1">
                          <a:solidFill>
                            <a:srgbClr val="0A2E6F"/>
                          </a:solidFill>
                          <a:latin typeface="Times New Roman" panose="02020603050405020304" pitchFamily="18" charset="0"/>
                          <a:cs typeface="Times New Roman" panose="02020603050405020304" pitchFamily="18"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E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kern="1200">
                          <a:solidFill>
                            <a:schemeClr val="tx1"/>
                          </a:solidFill>
                          <a:effectLst/>
                          <a:latin typeface="Times" pitchFamily="2" charset="0"/>
                          <a:ea typeface="+mn-ea"/>
                          <a:cs typeface="+mn-cs"/>
                        </a:rPr>
                        <a:t>Utilice la etiqueta de </a:t>
                      </a:r>
                      <a:r>
                        <a:rPr lang="es-ES" sz="1600" b="0" kern="1200" err="1">
                          <a:solidFill>
                            <a:schemeClr val="tx1"/>
                          </a:solidFill>
                          <a:effectLst/>
                          <a:latin typeface="Times" pitchFamily="2" charset="0"/>
                          <a:ea typeface="+mn-ea"/>
                          <a:cs typeface="+mn-cs"/>
                        </a:rPr>
                        <a:t>información</a:t>
                      </a:r>
                      <a:r>
                        <a:rPr lang="es-ES" sz="1600" b="0" kern="1200">
                          <a:solidFill>
                            <a:schemeClr val="tx1"/>
                          </a:solidFill>
                          <a:effectLst/>
                          <a:latin typeface="Times" pitchFamily="2" charset="0"/>
                          <a:ea typeface="+mn-ea"/>
                          <a:cs typeface="+mn-cs"/>
                        </a:rPr>
                        <a:t> nutricional para encontrar </a:t>
                      </a:r>
                      <a:r>
                        <a:rPr lang="es-ES" sz="1600" b="1" kern="1200">
                          <a:solidFill>
                            <a:schemeClr val="tx1"/>
                          </a:solidFill>
                          <a:effectLst/>
                          <a:latin typeface="Times" pitchFamily="2" charset="0"/>
                          <a:ea typeface="+mn-ea"/>
                          <a:cs typeface="+mn-cs"/>
                        </a:rPr>
                        <a:t>el </a:t>
                      </a:r>
                      <a:r>
                        <a:rPr lang="es-ES" sz="1600" b="1" kern="1200" err="1">
                          <a:solidFill>
                            <a:schemeClr val="tx1"/>
                          </a:solidFill>
                          <a:effectLst/>
                          <a:latin typeface="Times" pitchFamily="2" charset="0"/>
                          <a:ea typeface="+mn-ea"/>
                          <a:cs typeface="+mn-cs"/>
                        </a:rPr>
                        <a:t>tamaño</a:t>
                      </a:r>
                      <a:r>
                        <a:rPr lang="es-ES" sz="1600" b="1" kern="1200">
                          <a:solidFill>
                            <a:schemeClr val="tx1"/>
                          </a:solidFill>
                          <a:effectLst/>
                          <a:latin typeface="Times" pitchFamily="2" charset="0"/>
                          <a:ea typeface="+mn-ea"/>
                          <a:cs typeface="+mn-cs"/>
                        </a:rPr>
                        <a:t> de la </a:t>
                      </a:r>
                      <a:r>
                        <a:rPr lang="es-ES" sz="1600" b="1" kern="1200" err="1">
                          <a:solidFill>
                            <a:schemeClr val="tx1"/>
                          </a:solidFill>
                          <a:effectLst/>
                          <a:latin typeface="Times" pitchFamily="2" charset="0"/>
                          <a:ea typeface="+mn-ea"/>
                          <a:cs typeface="+mn-cs"/>
                        </a:rPr>
                        <a:t>porción</a:t>
                      </a:r>
                      <a:r>
                        <a:rPr lang="es-ES" sz="1600" b="0" kern="1200">
                          <a:solidFill>
                            <a:schemeClr val="tx1"/>
                          </a:solidFill>
                          <a:effectLst/>
                          <a:latin typeface="Times" pitchFamily="2" charset="0"/>
                          <a:ea typeface="+mn-ea"/>
                          <a:cs typeface="+mn-cs"/>
                        </a:rPr>
                        <a:t> (</a:t>
                      </a:r>
                      <a:r>
                        <a:rPr lang="es-ES" sz="1600" b="0" i="1" kern="1200" err="1">
                          <a:solidFill>
                            <a:schemeClr val="tx1"/>
                          </a:solidFill>
                          <a:effectLst/>
                          <a:latin typeface="Times" pitchFamily="2" charset="0"/>
                          <a:ea typeface="+mn-ea"/>
                          <a:cs typeface="+mn-cs"/>
                        </a:rPr>
                        <a:t>Serving</a:t>
                      </a:r>
                      <a:r>
                        <a:rPr lang="es-ES" sz="1600" b="0" i="1" kern="1200">
                          <a:solidFill>
                            <a:schemeClr val="tx1"/>
                          </a:solidFill>
                          <a:effectLst/>
                          <a:latin typeface="Times" pitchFamily="2" charset="0"/>
                          <a:ea typeface="+mn-ea"/>
                          <a:cs typeface="+mn-cs"/>
                        </a:rPr>
                        <a:t> </a:t>
                      </a:r>
                      <a:r>
                        <a:rPr lang="es-ES" sz="1600" b="0" i="1" kern="1200" err="1">
                          <a:solidFill>
                            <a:schemeClr val="tx1"/>
                          </a:solidFill>
                          <a:effectLst/>
                          <a:latin typeface="Times" pitchFamily="2" charset="0"/>
                          <a:ea typeface="+mn-ea"/>
                          <a:cs typeface="+mn-cs"/>
                        </a:rPr>
                        <a:t>Size</a:t>
                      </a:r>
                      <a:r>
                        <a:rPr lang="es-ES" sz="1600" b="0" kern="1200">
                          <a:solidFill>
                            <a:schemeClr val="tx1"/>
                          </a:solidFill>
                          <a:effectLst/>
                          <a:latin typeface="Times" pitchFamily="2" charset="0"/>
                          <a:ea typeface="+mn-ea"/>
                          <a:cs typeface="+mn-cs"/>
                        </a:rPr>
                        <a:t>), en onzas (oz) o en gramos (g), del yogur. </a:t>
                      </a:r>
                      <a:endParaRPr lang="es-ES" sz="1600" b="0">
                        <a:solidFill>
                          <a:schemeClr val="tx1"/>
                        </a:solidFill>
                        <a:latin typeface="Times"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3"/>
                    </a:solidFill>
                  </a:tcPr>
                </a:tc>
                <a:extLst>
                  <a:ext uri="{0D108BD9-81ED-4DB2-BD59-A6C34878D82A}">
                    <a16:rowId xmlns:a16="http://schemas.microsoft.com/office/drawing/2014/main" val="3714166765"/>
                  </a:ext>
                </a:extLst>
              </a:tr>
            </a:tbl>
          </a:graphicData>
        </a:graphic>
      </p:graphicFrame>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F9D7D564-ED1E-5BBB-1A9A-A8EB7B7DC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935" y="973151"/>
            <a:ext cx="2805575" cy="3602424"/>
          </a:xfrm>
          <a:prstGeom prst="rect">
            <a:avLst/>
          </a:prstGeom>
        </p:spPr>
      </p:pic>
      <p:cxnSp>
        <p:nvCxnSpPr>
          <p:cNvPr id="10" name="Elbow Connector 9" descr="línea">
            <a:extLst>
              <a:ext uri="{FF2B5EF4-FFF2-40B4-BE49-F238E27FC236}">
                <a16:creationId xmlns:a16="http://schemas.microsoft.com/office/drawing/2014/main" id="{927BC0B7-8FA2-044C-A174-89571E2BC462}"/>
              </a:ext>
              <a:ext uri="{C183D7F6-B498-43B3-948B-1728B52AA6E4}">
                <adec:decorative xmlns:adec="http://schemas.microsoft.com/office/drawing/2017/decorative" val="1"/>
              </a:ext>
            </a:extLst>
          </p:cNvPr>
          <p:cNvCxnSpPr>
            <a:cxnSpLocks/>
            <a:stCxn id="8" idx="1"/>
          </p:cNvCxnSpPr>
          <p:nvPr/>
        </p:nvCxnSpPr>
        <p:spPr>
          <a:xfrm rot="10800000">
            <a:off x="1346032" y="1998771"/>
            <a:ext cx="1950846" cy="325247"/>
          </a:xfrm>
          <a:prstGeom prst="bentConnector3">
            <a:avLst>
              <a:gd name="adj1" fmla="val 24849"/>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48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p:txBody>
          <a:bodyPr/>
          <a:lstStyle/>
          <a:p>
            <a:r>
              <a:rPr lang="en-US">
                <a:solidFill>
                  <a:srgbClr val="0A2E6F"/>
                </a:solidFill>
              </a:rPr>
              <a:t>Paso 1</a:t>
            </a:r>
            <a:r>
              <a:rPr lang="es-ES" sz="1050"/>
              <a:t> </a:t>
            </a:r>
            <a:r>
              <a:rPr lang="es-ES" sz="1050">
                <a:solidFill>
                  <a:srgbClr val="CCEFFC"/>
                </a:solidFill>
              </a:rPr>
              <a:t>(Continúen)</a:t>
            </a:r>
            <a:endParaRPr lang="en-US" sz="1050">
              <a:solidFill>
                <a:srgbClr val="CCEFFC"/>
              </a:solidFill>
            </a:endParaRPr>
          </a:p>
        </p:txBody>
      </p:sp>
      <p:cxnSp>
        <p:nvCxnSpPr>
          <p:cNvPr id="10" name="Elbow Connector 9" descr="línea">
            <a:extLst>
              <a:ext uri="{FF2B5EF4-FFF2-40B4-BE49-F238E27FC236}">
                <a16:creationId xmlns:a16="http://schemas.microsoft.com/office/drawing/2014/main" id="{927BC0B7-8FA2-044C-A174-89571E2BC462}"/>
              </a:ext>
              <a:ext uri="{C183D7F6-B498-43B3-948B-1728B52AA6E4}">
                <adec:decorative xmlns:adec="http://schemas.microsoft.com/office/drawing/2017/decorative" val="1"/>
              </a:ext>
            </a:extLst>
          </p:cNvPr>
          <p:cNvCxnSpPr>
            <a:cxnSpLocks/>
          </p:cNvCxnSpPr>
          <p:nvPr/>
        </p:nvCxnSpPr>
        <p:spPr>
          <a:xfrm rot="10800000">
            <a:off x="2955041" y="3262402"/>
            <a:ext cx="1871490" cy="310778"/>
          </a:xfrm>
          <a:prstGeom prst="bentConnector3">
            <a:avLst>
              <a:gd name="adj1" fmla="val 21219"/>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
        <p:nvSpPr>
          <p:cNvPr id="49" name="Rounded Rectangle 48" descr="Rectángulo blanco">
            <a:extLst>
              <a:ext uri="{FF2B5EF4-FFF2-40B4-BE49-F238E27FC236}">
                <a16:creationId xmlns:a16="http://schemas.microsoft.com/office/drawing/2014/main" id="{E04EE611-FF84-6C47-A597-050E98A095B2}"/>
              </a:ext>
              <a:ext uri="{C183D7F6-B498-43B3-948B-1728B52AA6E4}">
                <adec:decorative xmlns:adec="http://schemas.microsoft.com/office/drawing/2017/decorative" val="0"/>
              </a:ext>
            </a:extLst>
          </p:cNvPr>
          <p:cNvSpPr/>
          <p:nvPr/>
        </p:nvSpPr>
        <p:spPr>
          <a:xfrm>
            <a:off x="3323928" y="2295582"/>
            <a:ext cx="4902203" cy="1519384"/>
          </a:xfrm>
          <a:prstGeom prst="roundRect">
            <a:avLst>
              <a:gd name="adj" fmla="val 8308"/>
            </a:avLst>
          </a:prstGeom>
          <a:solidFill>
            <a:srgbClr val="F2F3F4"/>
          </a:solidFill>
          <a:ln>
            <a:noFill/>
          </a:ln>
          <a:effectLst>
            <a:outerShdw blurRad="635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8" name="Table 7" descr="tabla ">
            <a:extLst>
              <a:ext uri="{FF2B5EF4-FFF2-40B4-BE49-F238E27FC236}">
                <a16:creationId xmlns:a16="http://schemas.microsoft.com/office/drawing/2014/main" id="{C0DF765D-1590-ED40-9323-351776B753ED}"/>
              </a:ext>
            </a:extLst>
          </p:cNvPr>
          <p:cNvGraphicFramePr>
            <a:graphicFrameLocks noGrp="1"/>
          </p:cNvGraphicFramePr>
          <p:nvPr>
            <p:extLst>
              <p:ext uri="{D42A27DB-BD31-4B8C-83A1-F6EECF244321}">
                <p14:modId xmlns:p14="http://schemas.microsoft.com/office/powerpoint/2010/main" val="1983337115"/>
              </p:ext>
            </p:extLst>
          </p:nvPr>
        </p:nvGraphicFramePr>
        <p:xfrm>
          <a:off x="3381823" y="2399954"/>
          <a:ext cx="4786415" cy="1310640"/>
        </p:xfrm>
        <a:graphic>
          <a:graphicData uri="http://schemas.openxmlformats.org/drawingml/2006/table">
            <a:tbl>
              <a:tblPr firstRow="1" bandRow="1">
                <a:tableStyleId>{5C22544A-7EE6-4342-B048-85BDC9FD1C3A}</a:tableStyleId>
              </a:tblPr>
              <a:tblGrid>
                <a:gridCol w="1917449">
                  <a:extLst>
                    <a:ext uri="{9D8B030D-6E8A-4147-A177-3AD203B41FA5}">
                      <a16:colId xmlns:a16="http://schemas.microsoft.com/office/drawing/2014/main" val="3522522875"/>
                    </a:ext>
                  </a:extLst>
                </a:gridCol>
                <a:gridCol w="2868966">
                  <a:extLst>
                    <a:ext uri="{9D8B030D-6E8A-4147-A177-3AD203B41FA5}">
                      <a16:colId xmlns:a16="http://schemas.microsoft.com/office/drawing/2014/main" val="617471889"/>
                    </a:ext>
                  </a:extLst>
                </a:gridCol>
              </a:tblGrid>
              <a:tr h="717620">
                <a:tc>
                  <a:txBody>
                    <a:bodyPr/>
                    <a:lstStyle/>
                    <a:p>
                      <a:pPr algn="ctr"/>
                      <a:r>
                        <a:rPr lang="es-ES" sz="2400" b="1">
                          <a:solidFill>
                            <a:srgbClr val="0A2E6F"/>
                          </a:solidFill>
                          <a:latin typeface="Times New Roman" panose="02020603050405020304" pitchFamily="18" charset="0"/>
                          <a:cs typeface="Times New Roman" panose="02020603050405020304" pitchFamily="18" charset="0"/>
                        </a:rPr>
                        <a:t>¡Consejo!</a:t>
                      </a:r>
                      <a:endParaRPr lang="en-US" sz="2400" b="1">
                        <a:solidFill>
                          <a:srgbClr val="0A2E6F"/>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E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Si el </a:t>
                      </a:r>
                      <a:r>
                        <a:rPr kumimoji="0" lang="es-ES" sz="16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tamaño</a:t>
                      </a:r>
                      <a:r>
                        <a:rPr kumimoji="0" lang="es-E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de la </a:t>
                      </a:r>
                      <a:r>
                        <a:rPr kumimoji="0" lang="es-ES" sz="16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porción</a:t>
                      </a:r>
                      <a:r>
                        <a:rPr kumimoji="0" lang="es-E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dice “un </a:t>
                      </a:r>
                      <a:r>
                        <a:rPr kumimoji="0" lang="es-ES_tradnl"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envase</a:t>
                      </a:r>
                      <a:r>
                        <a:rPr kumimoji="0" lang="es-E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busque la parte del frente del paquete para ver </a:t>
                      </a:r>
                      <a:r>
                        <a:rPr kumimoji="0" lang="es-ES" sz="1600" b="0" i="0" u="none" strike="noStrike" kern="1200" cap="none" spc="0" normalizeH="0" baseline="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cuántas</a:t>
                      </a:r>
                      <a:r>
                        <a:rPr kumimoji="0" lang="es-E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onzas o gramos contiene el envase. </a:t>
                      </a:r>
                      <a:endParaRPr lang="es-ES" sz="1600" b="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3"/>
                    </a:solidFill>
                  </a:tcPr>
                </a:tc>
                <a:extLst>
                  <a:ext uri="{0D108BD9-81ED-4DB2-BD59-A6C34878D82A}">
                    <a16:rowId xmlns:a16="http://schemas.microsoft.com/office/drawing/2014/main" val="3714166765"/>
                  </a:ext>
                </a:extLst>
              </a:tr>
            </a:tbl>
          </a:graphicData>
        </a:graphic>
      </p:graphicFrame>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AAE40744-07B1-8DB8-BECA-75E378D4D639}"/>
              </a:ext>
            </a:extLst>
          </p:cNvPr>
          <p:cNvPicPr>
            <a:picLocks noChangeAspect="1"/>
          </p:cNvPicPr>
          <p:nvPr/>
        </p:nvPicPr>
        <p:blipFill>
          <a:blip r:embed="rId3"/>
          <a:stretch>
            <a:fillRect/>
          </a:stretch>
        </p:blipFill>
        <p:spPr>
          <a:xfrm>
            <a:off x="150638" y="972527"/>
            <a:ext cx="2804403" cy="3603048"/>
          </a:xfrm>
          <a:prstGeom prst="rect">
            <a:avLst/>
          </a:prstGeom>
        </p:spPr>
      </p:pic>
    </p:spTree>
    <p:extLst>
      <p:ext uri="{BB962C8B-B14F-4D97-AF65-F5344CB8AC3E}">
        <p14:creationId xmlns:p14="http://schemas.microsoft.com/office/powerpoint/2010/main" val="1731473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F8EC1D2-D79E-8D48-8CD3-6BE5516E21D8}"/>
              </a:ext>
              <a:ext uri="{C183D7F6-B498-43B3-948B-1728B52AA6E4}">
                <adec:decorative xmlns:adec="http://schemas.microsoft.com/office/drawing/2017/decorative" val="1"/>
              </a:ext>
            </a:extLst>
          </p:cNvPr>
          <p:cNvSpPr txBox="1"/>
          <p:nvPr/>
        </p:nvSpPr>
        <p:spPr>
          <a:xfrm>
            <a:off x="-4476" y="142100"/>
            <a:ext cx="3037397" cy="1569660"/>
          </a:xfrm>
          <a:prstGeom prst="rect">
            <a:avLst/>
          </a:prstGeom>
          <a:noFill/>
        </p:spPr>
        <p:txBody>
          <a:bodyPr wrap="square" rtlCol="0">
            <a:spAutoFit/>
          </a:bodyPr>
          <a:lstStyle/>
          <a:p>
            <a:pPr algn="ctr"/>
            <a:r>
              <a:rPr lang="en-US" sz="9600" b="1">
                <a:solidFill>
                  <a:srgbClr val="0A2E6F"/>
                </a:solidFill>
                <a:latin typeface="Helvetica" pitchFamily="2" charset="0"/>
              </a:rPr>
              <a:t>?</a:t>
            </a:r>
            <a:endParaRPr lang="en-US" sz="96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1" y="1180803"/>
            <a:ext cx="3051959" cy="1107134"/>
          </a:xfrm>
        </p:spPr>
        <p:txBody>
          <a:bodyPr/>
          <a:lstStyle/>
          <a:p>
            <a:r>
              <a:rPr lang="es-ES" sz="1800" dirty="0"/>
              <a:t>¡Inténtelo!</a:t>
            </a:r>
            <a:br>
              <a:rPr lang="en-US" sz="1800" dirty="0">
                <a:solidFill>
                  <a:srgbClr val="0A2E6F"/>
                </a:solidFill>
              </a:rPr>
            </a:br>
            <a:r>
              <a:rPr lang="es-ES" sz="1800" b="0" dirty="0">
                <a:solidFill>
                  <a:srgbClr val="0A2E6F"/>
                </a:solidFill>
              </a:rPr>
              <a:t>¿Cuál es el tamaño de la porción?</a:t>
            </a:r>
            <a:endParaRPr lang="en-US" sz="1800" b="0" dirty="0">
              <a:solidFill>
                <a:srgbClr val="0A2E6F"/>
              </a:solidFill>
            </a:endParaRPr>
          </a:p>
        </p:txBody>
      </p:sp>
      <p:sp>
        <p:nvSpPr>
          <p:cNvPr id="6" name="Content Placeholder 5">
            <a:extLst>
              <a:ext uri="{FF2B5EF4-FFF2-40B4-BE49-F238E27FC236}">
                <a16:creationId xmlns:a16="http://schemas.microsoft.com/office/drawing/2014/main" id="{4498FC9D-6F42-DD4D-BC66-5BF9A815420A}"/>
              </a:ext>
            </a:extLst>
          </p:cNvPr>
          <p:cNvSpPr>
            <a:spLocks noGrp="1"/>
          </p:cNvSpPr>
          <p:nvPr>
            <p:ph sz="half" idx="2"/>
          </p:nvPr>
        </p:nvSpPr>
        <p:spPr>
          <a:xfrm>
            <a:off x="368420" y="2589459"/>
            <a:ext cx="1969264" cy="1759903"/>
          </a:xfrm>
        </p:spPr>
        <p:txBody>
          <a:bodyPr/>
          <a:lstStyle/>
          <a:p>
            <a:pPr>
              <a:buFont typeface="Wingdings" pitchFamily="2" charset="2"/>
              <a:buChar char="q"/>
            </a:pPr>
            <a:r>
              <a:rPr lang="en-US"/>
              <a:t>     4 oz</a:t>
            </a:r>
          </a:p>
          <a:p>
            <a:pPr>
              <a:buFont typeface="Wingdings" pitchFamily="2" charset="2"/>
              <a:buChar char="q"/>
            </a:pPr>
            <a:r>
              <a:rPr lang="en-US"/>
              <a:t>     6 oz</a:t>
            </a:r>
          </a:p>
          <a:p>
            <a:pPr>
              <a:buFont typeface="Wingdings" pitchFamily="2" charset="2"/>
              <a:buChar char="q"/>
            </a:pPr>
            <a:r>
              <a:rPr lang="en-US"/>
              <a:t>     8 oz</a:t>
            </a:r>
          </a:p>
          <a:p>
            <a:pPr>
              <a:buFont typeface="Wingdings" pitchFamily="2" charset="2"/>
              <a:buChar char="q"/>
            </a:pPr>
            <a:r>
              <a:rPr lang="en-US"/>
              <a:t> 130 oz</a:t>
            </a:r>
          </a:p>
        </p:txBody>
      </p:sp>
      <p:pic>
        <p:nvPicPr>
          <p:cNvPr id="8" name="Picture 7" descr="Dos pequeños recipientes llenos de yogurt.">
            <a:extLst>
              <a:ext uri="{FF2B5EF4-FFF2-40B4-BE49-F238E27FC236}">
                <a16:creationId xmlns:a16="http://schemas.microsoft.com/office/drawing/2014/main" id="{4E04FA37-4415-D94F-AE54-4B057AA60F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90379" y="142100"/>
            <a:ext cx="2053621" cy="2556103"/>
          </a:xfrm>
          <a:prstGeom prst="rect">
            <a:avLst/>
          </a:prstGeom>
        </p:spPr>
      </p:pic>
      <p:sp>
        <p:nvSpPr>
          <p:cNvPr id="3" name="TextBox 2">
            <a:extLst>
              <a:ext uri="{FF2B5EF4-FFF2-40B4-BE49-F238E27FC236}">
                <a16:creationId xmlns:a16="http://schemas.microsoft.com/office/drawing/2014/main" id="{F5905023-CA5F-474F-A84F-98772DE5B9EE}"/>
              </a:ext>
            </a:extLst>
          </p:cNvPr>
          <p:cNvSpPr txBox="1"/>
          <p:nvPr/>
        </p:nvSpPr>
        <p:spPr>
          <a:xfrm>
            <a:off x="3374571" y="3548743"/>
            <a:ext cx="2593980" cy="369332"/>
          </a:xfrm>
          <a:prstGeom prst="rect">
            <a:avLst/>
          </a:prstGeom>
          <a:noFill/>
        </p:spPr>
        <p:txBody>
          <a:bodyPr wrap="none" rtlCol="0">
            <a:spAutoFit/>
          </a:bodyPr>
          <a:lstStyle/>
          <a:p>
            <a:pPr lvl="0" defTabSz="914400">
              <a:defRPr/>
            </a:pPr>
            <a:r>
              <a:rPr lang="es-ES" sz="200">
                <a:solidFill>
                  <a:schemeClr val="bg1"/>
                </a:solidFill>
              </a:rPr>
              <a:t>Hagamos una pregunta de práctica. Eche un vistazo a la etiqueta de información nutricional del yogur en la pantalla. Esta es la misma etiqueta de información nutricional que se encuentra en la página 1 de la hoja de capacitación. </a:t>
            </a:r>
          </a:p>
          <a:p>
            <a:pPr lvl="0" defTabSz="914400">
              <a:defRPr/>
            </a:pPr>
            <a:endParaRPr lang="es-ES" sz="200">
              <a:solidFill>
                <a:schemeClr val="bg1"/>
              </a:solidFill>
            </a:endParaRPr>
          </a:p>
          <a:p>
            <a:pPr lvl="0" defTabSz="914400">
              <a:defRPr/>
            </a:pPr>
            <a:r>
              <a:rPr lang="es-ES" sz="200">
                <a:solidFill>
                  <a:schemeClr val="bg1"/>
                </a:solidFill>
              </a:rPr>
              <a:t>¿Cuál es el tamaño de la porción de este yogur? </a:t>
            </a:r>
          </a:p>
          <a:p>
            <a:pPr lvl="0" defTabSz="914400">
              <a:defRPr/>
            </a:pPr>
            <a:endParaRPr lang="es-ES" sz="200">
              <a:solidFill>
                <a:schemeClr val="bg1"/>
              </a:solidFill>
            </a:endParaRPr>
          </a:p>
          <a:p>
            <a:pPr lvl="0" defTabSz="914400">
              <a:defRPr/>
            </a:pPr>
            <a:r>
              <a:rPr lang="es-ES" sz="200">
                <a:solidFill>
                  <a:schemeClr val="bg1"/>
                </a:solidFill>
              </a:rPr>
              <a:t>Levante la mano si cree que el tamaño de la porción es:  </a:t>
            </a:r>
          </a:p>
          <a:p>
            <a:pPr marL="171450" lvl="0" indent="-171450" defTabSz="914400">
              <a:buFont typeface="Wingdings" panose="05000000000000000000" pitchFamily="2" charset="2"/>
              <a:buChar char="q"/>
              <a:defRPr/>
            </a:pPr>
            <a:r>
              <a:rPr lang="es-ES" sz="200">
                <a:solidFill>
                  <a:schemeClr val="bg1"/>
                </a:solidFill>
              </a:rPr>
              <a:t>4 onzas [espere que levanten las manos], </a:t>
            </a:r>
          </a:p>
          <a:p>
            <a:pPr marL="171450" lvl="0" indent="-171450" defTabSz="914400">
              <a:buFont typeface="Wingdings" panose="05000000000000000000" pitchFamily="2" charset="2"/>
              <a:buChar char="q"/>
              <a:defRPr/>
            </a:pPr>
            <a:r>
              <a:rPr lang="es-ES" sz="200">
                <a:solidFill>
                  <a:schemeClr val="bg1"/>
                </a:solidFill>
              </a:rPr>
              <a:t>8 onzas [espere que levanten las manos], </a:t>
            </a:r>
          </a:p>
          <a:p>
            <a:pPr marL="171450" lvl="0" indent="-171450" defTabSz="914400">
              <a:buFont typeface="Wingdings" panose="05000000000000000000" pitchFamily="2" charset="2"/>
              <a:buChar char="q"/>
              <a:defRPr/>
            </a:pPr>
            <a:r>
              <a:rPr lang="es-ES" sz="200">
                <a:solidFill>
                  <a:schemeClr val="bg1"/>
                </a:solidFill>
              </a:rPr>
              <a:t>6 onzas [espere que levanten las manos], o </a:t>
            </a:r>
          </a:p>
          <a:p>
            <a:pPr marL="171450" lvl="0" indent="-171450" defTabSz="914400">
              <a:buFont typeface="Wingdings" panose="05000000000000000000" pitchFamily="2" charset="2"/>
              <a:buChar char="q"/>
              <a:defRPr/>
            </a:pPr>
            <a:r>
              <a:rPr lang="es-ES" sz="200">
                <a:solidFill>
                  <a:schemeClr val="bg1"/>
                </a:solidFill>
              </a:rPr>
              <a:t>227 onzas.</a:t>
            </a:r>
          </a:p>
        </p:txBody>
      </p:sp>
      <p:pic>
        <p:nvPicPr>
          <p:cNvPr id="11" name="Picture 10" descr="Etiqueta nutricional que contiene resaltada la línea de tamaño de porción con 6 oz (170g) y la la línea de azúcares añadidos con 10g.">
            <a:extLst>
              <a:ext uri="{FF2B5EF4-FFF2-40B4-BE49-F238E27FC236}">
                <a16:creationId xmlns:a16="http://schemas.microsoft.com/office/drawing/2014/main" id="{43830CE6-F113-4160-CEC4-393FD3611EC9}"/>
              </a:ext>
            </a:extLst>
          </p:cNvPr>
          <p:cNvPicPr>
            <a:picLocks noChangeAspect="1"/>
          </p:cNvPicPr>
          <p:nvPr/>
        </p:nvPicPr>
        <p:blipFill>
          <a:blip r:embed="rId4"/>
          <a:stretch>
            <a:fillRect/>
          </a:stretch>
        </p:blipFill>
        <p:spPr>
          <a:xfrm>
            <a:off x="2855598" y="1117583"/>
            <a:ext cx="4600278" cy="4025917"/>
          </a:xfrm>
          <a:prstGeom prst="rect">
            <a:avLst/>
          </a:prstGeom>
        </p:spPr>
      </p:pic>
    </p:spTree>
    <p:extLst>
      <p:ext uri="{BB962C8B-B14F-4D97-AF65-F5344CB8AC3E}">
        <p14:creationId xmlns:p14="http://schemas.microsoft.com/office/powerpoint/2010/main" val="28334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F65EC65-871B-CE42-BDAB-5A327CC49210}"/>
              </a:ext>
              <a:ext uri="{C183D7F6-B498-43B3-948B-1728B52AA6E4}">
                <adec:decorative xmlns:adec="http://schemas.microsoft.com/office/drawing/2017/decorative" val="1"/>
              </a:ext>
            </a:extLst>
          </p:cNvPr>
          <p:cNvSpPr txBox="1"/>
          <p:nvPr/>
        </p:nvSpPr>
        <p:spPr>
          <a:xfrm>
            <a:off x="-4476" y="129743"/>
            <a:ext cx="3037397" cy="1569660"/>
          </a:xfrm>
          <a:prstGeom prst="rect">
            <a:avLst/>
          </a:prstGeom>
          <a:noFill/>
        </p:spPr>
        <p:txBody>
          <a:bodyPr wrap="square" rtlCol="0">
            <a:spAutoFit/>
          </a:bodyPr>
          <a:lstStyle/>
          <a:p>
            <a:pPr algn="ctr"/>
            <a:r>
              <a:rPr lang="en-US" sz="9600" b="1">
                <a:solidFill>
                  <a:srgbClr val="0A2E6F"/>
                </a:solidFill>
                <a:latin typeface="Helvetica" pitchFamily="2" charset="0"/>
              </a:rPr>
              <a:t>?</a:t>
            </a:r>
            <a:endParaRPr lang="en-US" sz="9600" b="1">
              <a:latin typeface="Helvetica" pitchFamily="2" charset="0"/>
            </a:endParaRPr>
          </a:p>
        </p:txBody>
      </p:sp>
      <p:sp>
        <p:nvSpPr>
          <p:cNvPr id="2" name="Title 1">
            <a:extLst>
              <a:ext uri="{FF2B5EF4-FFF2-40B4-BE49-F238E27FC236}">
                <a16:creationId xmlns:a16="http://schemas.microsoft.com/office/drawing/2014/main" id="{F994C4EC-3FF1-B140-94DA-D2DFA35861A2}"/>
              </a:ext>
            </a:extLst>
          </p:cNvPr>
          <p:cNvSpPr>
            <a:spLocks noGrp="1"/>
          </p:cNvSpPr>
          <p:nvPr>
            <p:ph type="title"/>
          </p:nvPr>
        </p:nvSpPr>
        <p:spPr>
          <a:xfrm>
            <a:off x="-1" y="1182610"/>
            <a:ext cx="3013789" cy="1107134"/>
          </a:xfrm>
        </p:spPr>
        <p:txBody>
          <a:bodyPr/>
          <a:lstStyle/>
          <a:p>
            <a:r>
              <a:rPr lang="es-ES" sz="1800"/>
              <a:t>Respuesta</a:t>
            </a:r>
            <a:br>
              <a:rPr lang="en-US" sz="1800">
                <a:solidFill>
                  <a:srgbClr val="0A2E6F"/>
                </a:solidFill>
              </a:rPr>
            </a:br>
            <a:r>
              <a:rPr lang="es-ES" sz="1800" b="0">
                <a:solidFill>
                  <a:srgbClr val="0A2E6F"/>
                </a:solidFill>
              </a:rPr>
              <a:t>¿Cuál es el tamaño de porción?</a:t>
            </a:r>
            <a:endParaRPr lang="en-US" sz="1800" b="0">
              <a:solidFill>
                <a:srgbClr val="0A2E6F"/>
              </a:solidFill>
            </a:endParaRPr>
          </a:p>
        </p:txBody>
      </p:sp>
      <p:sp>
        <p:nvSpPr>
          <p:cNvPr id="6" name="Content Placeholder 5">
            <a:extLst>
              <a:ext uri="{FF2B5EF4-FFF2-40B4-BE49-F238E27FC236}">
                <a16:creationId xmlns:a16="http://schemas.microsoft.com/office/drawing/2014/main" id="{4498FC9D-6F42-DD4D-BC66-5BF9A815420A}"/>
              </a:ext>
            </a:extLst>
          </p:cNvPr>
          <p:cNvSpPr>
            <a:spLocks noGrp="1"/>
          </p:cNvSpPr>
          <p:nvPr>
            <p:ph sz="half" idx="2"/>
          </p:nvPr>
        </p:nvSpPr>
        <p:spPr>
          <a:xfrm>
            <a:off x="349859" y="2571750"/>
            <a:ext cx="2464904" cy="1841295"/>
          </a:xfrm>
        </p:spPr>
        <p:txBody>
          <a:bodyPr/>
          <a:lstStyle/>
          <a:p>
            <a:pPr>
              <a:buFont typeface="Wingdings" pitchFamily="2" charset="2"/>
              <a:buChar char="q"/>
            </a:pPr>
            <a:r>
              <a:rPr lang="en-US"/>
              <a:t>     4 oz</a:t>
            </a:r>
          </a:p>
          <a:p>
            <a:pPr>
              <a:buFont typeface="Wingdings" pitchFamily="2" charset="2"/>
              <a:buChar char="q"/>
            </a:pPr>
            <a:r>
              <a:rPr lang="en-US" b="1">
                <a:solidFill>
                  <a:srgbClr val="0A2E6F"/>
                </a:solidFill>
              </a:rPr>
              <a:t>     6 oz</a:t>
            </a:r>
          </a:p>
          <a:p>
            <a:pPr>
              <a:buFont typeface="Wingdings" pitchFamily="2" charset="2"/>
              <a:buChar char="q"/>
            </a:pPr>
            <a:r>
              <a:rPr lang="en-US"/>
              <a:t>     8 oz</a:t>
            </a:r>
          </a:p>
          <a:p>
            <a:pPr>
              <a:buFont typeface="Wingdings" pitchFamily="2" charset="2"/>
              <a:buChar char="q"/>
            </a:pPr>
            <a:r>
              <a:rPr lang="en-US"/>
              <a:t> 130 oz</a:t>
            </a:r>
          </a:p>
        </p:txBody>
      </p:sp>
      <p:sp>
        <p:nvSpPr>
          <p:cNvPr id="3" name="Rectangle 2"/>
          <p:cNvSpPr/>
          <p:nvPr/>
        </p:nvSpPr>
        <p:spPr>
          <a:xfrm>
            <a:off x="349859" y="2880946"/>
            <a:ext cx="415498" cy="461665"/>
          </a:xfrm>
          <a:prstGeom prst="rect">
            <a:avLst/>
          </a:prstGeom>
        </p:spPr>
        <p:txBody>
          <a:bodyPr wrap="none">
            <a:spAutoFit/>
          </a:bodyPr>
          <a:lstStyle/>
          <a:p>
            <a:r>
              <a:rPr lang="en-US" sz="2400" b="1">
                <a:solidFill>
                  <a:srgbClr val="0A2E6F"/>
                </a:solidFill>
              </a:rPr>
              <a:t>✓</a:t>
            </a:r>
            <a:endParaRPr lang="en-US" sz="2400"/>
          </a:p>
        </p:txBody>
      </p:sp>
      <p:pic>
        <p:nvPicPr>
          <p:cNvPr id="8" name="Picture 7" descr="Dos pequeños recipientes llenos de yogurt.">
            <a:extLst>
              <a:ext uri="{FF2B5EF4-FFF2-40B4-BE49-F238E27FC236}">
                <a16:creationId xmlns:a16="http://schemas.microsoft.com/office/drawing/2014/main" id="{4E04FA37-4415-D94F-AE54-4B057AA60F5B}"/>
              </a:ex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4997" y="-7628"/>
            <a:ext cx="2053621" cy="2556103"/>
          </a:xfrm>
          <a:prstGeom prst="rect">
            <a:avLst/>
          </a:prstGeom>
        </p:spPr>
      </p:pic>
      <p:pic>
        <p:nvPicPr>
          <p:cNvPr id="10" name="Picture 9" descr="Etiqueta nutricional que contiene resaltada la línea de tamaño de porción con 6 oz (170g) y la la línea de azúcares añadidos con 10g.">
            <a:extLst>
              <a:ext uri="{FF2B5EF4-FFF2-40B4-BE49-F238E27FC236}">
                <a16:creationId xmlns:a16="http://schemas.microsoft.com/office/drawing/2014/main" id="{FAE04CE7-A7E3-1186-16AF-4E264BA48323}"/>
              </a:ext>
            </a:extLst>
          </p:cNvPr>
          <p:cNvPicPr>
            <a:picLocks noChangeAspect="1"/>
          </p:cNvPicPr>
          <p:nvPr/>
        </p:nvPicPr>
        <p:blipFill>
          <a:blip r:embed="rId4"/>
          <a:stretch>
            <a:fillRect/>
          </a:stretch>
        </p:blipFill>
        <p:spPr>
          <a:xfrm>
            <a:off x="2855598" y="1117583"/>
            <a:ext cx="4600278" cy="4025917"/>
          </a:xfrm>
          <a:prstGeom prst="rect">
            <a:avLst/>
          </a:prstGeom>
        </p:spPr>
      </p:pic>
    </p:spTree>
    <p:extLst>
      <p:ext uri="{BB962C8B-B14F-4D97-AF65-F5344CB8AC3E}">
        <p14:creationId xmlns:p14="http://schemas.microsoft.com/office/powerpoint/2010/main" val="834514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A173-5738-194A-BBD6-CD470C4B6559}"/>
              </a:ext>
            </a:extLst>
          </p:cNvPr>
          <p:cNvSpPr>
            <a:spLocks noGrp="1"/>
          </p:cNvSpPr>
          <p:nvPr>
            <p:ph type="title"/>
          </p:nvPr>
        </p:nvSpPr>
        <p:spPr/>
        <p:txBody>
          <a:bodyPr/>
          <a:lstStyle/>
          <a:p>
            <a:r>
              <a:rPr lang="en-US">
                <a:solidFill>
                  <a:srgbClr val="0A2E6F"/>
                </a:solidFill>
              </a:rPr>
              <a:t>Paso 2</a:t>
            </a:r>
          </a:p>
        </p:txBody>
      </p:sp>
      <p:sp>
        <p:nvSpPr>
          <p:cNvPr id="49" name="Rounded Rectangle 48" descr="Rectángulo blanco">
            <a:extLst>
              <a:ext uri="{FF2B5EF4-FFF2-40B4-BE49-F238E27FC236}">
                <a16:creationId xmlns:a16="http://schemas.microsoft.com/office/drawing/2014/main" id="{E04EE611-FF84-6C47-A597-050E98A095B2}"/>
              </a:ext>
              <a:ext uri="{C183D7F6-B498-43B3-948B-1728B52AA6E4}">
                <adec:decorative xmlns:adec="http://schemas.microsoft.com/office/drawing/2017/decorative" val="0"/>
              </a:ext>
            </a:extLst>
          </p:cNvPr>
          <p:cNvSpPr/>
          <p:nvPr/>
        </p:nvSpPr>
        <p:spPr>
          <a:xfrm>
            <a:off x="3466769" y="2329194"/>
            <a:ext cx="4899027" cy="1110212"/>
          </a:xfrm>
          <a:prstGeom prst="roundRect">
            <a:avLst/>
          </a:prstGeom>
          <a:solidFill>
            <a:srgbClr val="F2F3F4"/>
          </a:solidFill>
          <a:ln>
            <a:noFill/>
          </a:ln>
          <a:effectLst>
            <a:outerShdw blurRad="635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8" name="Table 7" descr="tabla ">
            <a:extLst>
              <a:ext uri="{FF2B5EF4-FFF2-40B4-BE49-F238E27FC236}">
                <a16:creationId xmlns:a16="http://schemas.microsoft.com/office/drawing/2014/main" id="{C0DF765D-1590-ED40-9323-351776B753ED}"/>
              </a:ext>
            </a:extLst>
          </p:cNvPr>
          <p:cNvGraphicFramePr>
            <a:graphicFrameLocks noGrp="1"/>
          </p:cNvGraphicFramePr>
          <p:nvPr>
            <p:extLst>
              <p:ext uri="{D42A27DB-BD31-4B8C-83A1-F6EECF244321}">
                <p14:modId xmlns:p14="http://schemas.microsoft.com/office/powerpoint/2010/main" val="1400187227"/>
              </p:ext>
            </p:extLst>
          </p:nvPr>
        </p:nvGraphicFramePr>
        <p:xfrm>
          <a:off x="3660513" y="2472820"/>
          <a:ext cx="4611466" cy="822960"/>
        </p:xfrm>
        <a:graphic>
          <a:graphicData uri="http://schemas.openxmlformats.org/drawingml/2006/table">
            <a:tbl>
              <a:tblPr firstRow="1" bandRow="1">
                <a:tableStyleId>{5C22544A-7EE6-4342-B048-85BDC9FD1C3A}</a:tableStyleId>
              </a:tblPr>
              <a:tblGrid>
                <a:gridCol w="740520">
                  <a:extLst>
                    <a:ext uri="{9D8B030D-6E8A-4147-A177-3AD203B41FA5}">
                      <a16:colId xmlns:a16="http://schemas.microsoft.com/office/drawing/2014/main" val="3522522875"/>
                    </a:ext>
                  </a:extLst>
                </a:gridCol>
                <a:gridCol w="3870946">
                  <a:extLst>
                    <a:ext uri="{9D8B030D-6E8A-4147-A177-3AD203B41FA5}">
                      <a16:colId xmlns:a16="http://schemas.microsoft.com/office/drawing/2014/main" val="617471889"/>
                    </a:ext>
                  </a:extLst>
                </a:gridCol>
              </a:tblGrid>
              <a:tr h="8158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srgbClr val="0A2E6F"/>
                          </a:solidFill>
                          <a:latin typeface="Times New Roman" panose="02020603050405020304" pitchFamily="18" charset="0"/>
                          <a:cs typeface="Times New Roman" panose="02020603050405020304" pitchFamily="18" charset="0"/>
                        </a:rPr>
                        <a:t>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CCEF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kern="1200">
                          <a:solidFill>
                            <a:schemeClr val="tx1"/>
                          </a:solidFill>
                          <a:effectLst/>
                          <a:latin typeface="Times New Roman" panose="02020603050405020304" pitchFamily="18" charset="0"/>
                          <a:ea typeface="+mn-ea"/>
                          <a:cs typeface="Times New Roman" panose="02020603050405020304" pitchFamily="18" charset="0"/>
                        </a:rPr>
                        <a:t>Busque la </a:t>
                      </a:r>
                      <a:r>
                        <a:rPr lang="es-ES" sz="1600" b="0" kern="1200" err="1">
                          <a:solidFill>
                            <a:schemeClr val="tx1"/>
                          </a:solidFill>
                          <a:effectLst/>
                          <a:latin typeface="Times New Roman" panose="02020603050405020304" pitchFamily="18" charset="0"/>
                          <a:ea typeface="+mn-ea"/>
                          <a:cs typeface="Times New Roman" panose="02020603050405020304" pitchFamily="18" charset="0"/>
                        </a:rPr>
                        <a:t>línea</a:t>
                      </a:r>
                      <a:r>
                        <a:rPr lang="es-ES" sz="1600" b="0" kern="1200">
                          <a:solidFill>
                            <a:schemeClr val="tx1"/>
                          </a:solidFill>
                          <a:effectLst/>
                          <a:latin typeface="Times New Roman" panose="02020603050405020304" pitchFamily="18" charset="0"/>
                          <a:ea typeface="+mn-ea"/>
                          <a:cs typeface="Times New Roman" panose="02020603050405020304" pitchFamily="18" charset="0"/>
                        </a:rPr>
                        <a:t> de </a:t>
                      </a:r>
                      <a:r>
                        <a:rPr lang="es-ES" sz="1600" b="1" kern="1200" err="1">
                          <a:solidFill>
                            <a:schemeClr val="tx1"/>
                          </a:solidFill>
                          <a:effectLst/>
                          <a:latin typeface="Times New Roman" panose="02020603050405020304" pitchFamily="18" charset="0"/>
                          <a:ea typeface="+mn-ea"/>
                          <a:cs typeface="Times New Roman" panose="02020603050405020304" pitchFamily="18" charset="0"/>
                        </a:rPr>
                        <a:t>Azúcares</a:t>
                      </a:r>
                      <a:r>
                        <a:rPr lang="es-ES" sz="1600" b="1" kern="1200">
                          <a:solidFill>
                            <a:schemeClr val="tx1"/>
                          </a:solidFill>
                          <a:effectLst/>
                          <a:latin typeface="Times New Roman" panose="02020603050405020304" pitchFamily="18" charset="0"/>
                          <a:ea typeface="+mn-ea"/>
                          <a:cs typeface="Times New Roman" panose="02020603050405020304" pitchFamily="18" charset="0"/>
                        </a:rPr>
                        <a:t> añadidos </a:t>
                      </a:r>
                      <a:r>
                        <a:rPr lang="es-ES" sz="1600" b="0" kern="1200">
                          <a:solidFill>
                            <a:schemeClr val="tx1"/>
                          </a:solidFill>
                          <a:effectLst/>
                          <a:latin typeface="Times New Roman" panose="02020603050405020304" pitchFamily="18" charset="0"/>
                          <a:ea typeface="+mn-ea"/>
                          <a:cs typeface="Times New Roman" panose="02020603050405020304" pitchFamily="18" charset="0"/>
                        </a:rPr>
                        <a:t>(</a:t>
                      </a:r>
                      <a:r>
                        <a:rPr lang="es-ES" sz="1600" b="0" kern="1200" err="1">
                          <a:solidFill>
                            <a:schemeClr val="tx1"/>
                          </a:solidFill>
                          <a:effectLst/>
                          <a:latin typeface="Times New Roman" panose="02020603050405020304" pitchFamily="18" charset="0"/>
                          <a:ea typeface="+mn-ea"/>
                          <a:cs typeface="Times New Roman" panose="02020603050405020304" pitchFamily="18" charset="0"/>
                        </a:rPr>
                        <a:t>Added</a:t>
                      </a:r>
                      <a:r>
                        <a:rPr lang="es-ES" sz="1600" b="0" kern="1200">
                          <a:solidFill>
                            <a:schemeClr val="tx1"/>
                          </a:solidFill>
                          <a:effectLst/>
                          <a:latin typeface="Times New Roman" panose="02020603050405020304" pitchFamily="18" charset="0"/>
                          <a:ea typeface="+mn-ea"/>
                          <a:cs typeface="Times New Roman" panose="02020603050405020304" pitchFamily="18" charset="0"/>
                        </a:rPr>
                        <a:t> </a:t>
                      </a:r>
                      <a:r>
                        <a:rPr lang="es-ES" sz="1600" b="0" kern="1200" err="1">
                          <a:solidFill>
                            <a:schemeClr val="tx1"/>
                          </a:solidFill>
                          <a:effectLst/>
                          <a:latin typeface="Times New Roman" panose="02020603050405020304" pitchFamily="18" charset="0"/>
                          <a:ea typeface="+mn-ea"/>
                          <a:cs typeface="Times New Roman" panose="02020603050405020304" pitchFamily="18" charset="0"/>
                        </a:rPr>
                        <a:t>Sugars</a:t>
                      </a:r>
                      <a:r>
                        <a:rPr lang="es-ES" sz="1600" b="0" kern="1200">
                          <a:solidFill>
                            <a:schemeClr val="tx1"/>
                          </a:solidFill>
                          <a:effectLst/>
                          <a:latin typeface="Times New Roman" panose="02020603050405020304" pitchFamily="18" charset="0"/>
                          <a:ea typeface="+mn-ea"/>
                          <a:cs typeface="Times New Roman" panose="02020603050405020304" pitchFamily="18" charset="0"/>
                        </a:rPr>
                        <a:t>). Mire el </a:t>
                      </a:r>
                      <a:r>
                        <a:rPr lang="es-ES" sz="1600" b="0" kern="1200" err="1">
                          <a:solidFill>
                            <a:schemeClr val="tx1"/>
                          </a:solidFill>
                          <a:effectLst/>
                          <a:latin typeface="Times New Roman" panose="02020603050405020304" pitchFamily="18" charset="0"/>
                          <a:ea typeface="+mn-ea"/>
                          <a:cs typeface="Times New Roman" panose="02020603050405020304" pitchFamily="18" charset="0"/>
                        </a:rPr>
                        <a:t>número</a:t>
                      </a:r>
                      <a:r>
                        <a:rPr lang="es-ES" sz="1600" b="0" kern="1200">
                          <a:solidFill>
                            <a:schemeClr val="tx1"/>
                          </a:solidFill>
                          <a:effectLst/>
                          <a:latin typeface="Times New Roman" panose="02020603050405020304" pitchFamily="18" charset="0"/>
                          <a:ea typeface="+mn-ea"/>
                          <a:cs typeface="Times New Roman" panose="02020603050405020304" pitchFamily="18" charset="0"/>
                        </a:rPr>
                        <a:t> de gramos (g) al lado de </a:t>
                      </a:r>
                      <a:r>
                        <a:rPr lang="es-ES" sz="1600" b="0" kern="1200" err="1">
                          <a:solidFill>
                            <a:schemeClr val="tx1"/>
                          </a:solidFill>
                          <a:effectLst/>
                          <a:latin typeface="Times New Roman" panose="02020603050405020304" pitchFamily="18" charset="0"/>
                          <a:ea typeface="+mn-ea"/>
                          <a:cs typeface="Times New Roman" panose="02020603050405020304" pitchFamily="18" charset="0"/>
                        </a:rPr>
                        <a:t>Azúcares</a:t>
                      </a:r>
                      <a:r>
                        <a:rPr lang="es-ES" sz="1600" b="0" kern="1200">
                          <a:solidFill>
                            <a:schemeClr val="tx1"/>
                          </a:solidFill>
                          <a:effectLst/>
                          <a:latin typeface="Times New Roman" panose="02020603050405020304" pitchFamily="18" charset="0"/>
                          <a:ea typeface="+mn-ea"/>
                          <a:cs typeface="Times New Roman" panose="02020603050405020304" pitchFamily="18" charset="0"/>
                        </a:rPr>
                        <a:t> añadidos. </a:t>
                      </a:r>
                      <a:endParaRPr lang="es-ES" sz="1600" b="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2F2F3"/>
                    </a:solidFill>
                  </a:tcPr>
                </a:tc>
                <a:extLst>
                  <a:ext uri="{0D108BD9-81ED-4DB2-BD59-A6C34878D82A}">
                    <a16:rowId xmlns:a16="http://schemas.microsoft.com/office/drawing/2014/main" val="3714166765"/>
                  </a:ext>
                </a:extLst>
              </a:tr>
            </a:tbl>
          </a:graphicData>
        </a:graphic>
      </p:graphicFrame>
      <p:sp>
        <p:nvSpPr>
          <p:cNvPr id="3" name="TextBox 2">
            <a:extLst>
              <a:ext uri="{FF2B5EF4-FFF2-40B4-BE49-F238E27FC236}">
                <a16:creationId xmlns:a16="http://schemas.microsoft.com/office/drawing/2014/main" id="{7004AFE0-83AC-C243-91C1-BF2771984B66}"/>
              </a:ext>
            </a:extLst>
          </p:cNvPr>
          <p:cNvSpPr txBox="1"/>
          <p:nvPr/>
        </p:nvSpPr>
        <p:spPr>
          <a:xfrm>
            <a:off x="662152" y="4729655"/>
            <a:ext cx="2319866" cy="184666"/>
          </a:xfrm>
          <a:prstGeom prst="rect">
            <a:avLst/>
          </a:prstGeom>
          <a:noFill/>
        </p:spPr>
        <p:txBody>
          <a:bodyPr wrap="none" rtlCol="0">
            <a:spAutoFit/>
          </a:bodyPr>
          <a:lstStyle/>
          <a:p>
            <a:pPr defTabSz="914350">
              <a:defRPr/>
            </a:pPr>
            <a:r>
              <a:rPr lang="es-ES" sz="200">
                <a:solidFill>
                  <a:schemeClr val="bg1"/>
                </a:solidFill>
              </a:rPr>
              <a:t>Una vez que encuentre el tamaño de la porción, puede pasar al segundo paso, que es fijarnos en la línea del azúcar en la etiqueta nutricional para saber la cantidad de azúcar en una porción de este yogur.</a:t>
            </a:r>
          </a:p>
          <a:p>
            <a:pPr defTabSz="914350">
              <a:defRPr/>
            </a:pPr>
            <a:endParaRPr lang="es-ES" sz="200">
              <a:solidFill>
                <a:schemeClr val="bg1"/>
              </a:solidFill>
            </a:endParaRPr>
          </a:p>
          <a:p>
            <a:r>
              <a:rPr lang="es-ES" sz="200">
                <a:solidFill>
                  <a:schemeClr val="bg1"/>
                </a:solidFill>
              </a:rPr>
              <a:t>Tome un minuto para mirar la etiqueta de información nutricional ahora y encontrar la cantidad de azúcares en una porción de este yogur.</a:t>
            </a:r>
            <a:endParaRPr lang="en-US" sz="200">
              <a:solidFill>
                <a:schemeClr val="bg1"/>
              </a:solidFill>
            </a:endParaRPr>
          </a:p>
        </p:txBody>
      </p:sp>
      <p:pic>
        <p:nvPicPr>
          <p:cNvPr id="4" name="Picture 3" descr="Primera página de la hoja de capacitación “Elija yogur con bajo contenido de azúcares añadidos en el CACFP” de Team Nutrition">
            <a:extLst>
              <a:ext uri="{FF2B5EF4-FFF2-40B4-BE49-F238E27FC236}">
                <a16:creationId xmlns:a16="http://schemas.microsoft.com/office/drawing/2014/main" id="{74A5FE2D-F699-30F0-FEE6-783DDACD9465}"/>
              </a:ext>
            </a:extLst>
          </p:cNvPr>
          <p:cNvPicPr>
            <a:picLocks noChangeAspect="1"/>
          </p:cNvPicPr>
          <p:nvPr/>
        </p:nvPicPr>
        <p:blipFill>
          <a:blip r:embed="rId3"/>
          <a:stretch>
            <a:fillRect/>
          </a:stretch>
        </p:blipFill>
        <p:spPr>
          <a:xfrm>
            <a:off x="182085" y="945481"/>
            <a:ext cx="3090940" cy="3968840"/>
          </a:xfrm>
          <a:prstGeom prst="rect">
            <a:avLst/>
          </a:prstGeom>
        </p:spPr>
      </p:pic>
      <p:cxnSp>
        <p:nvCxnSpPr>
          <p:cNvPr id="10" name="Elbow Connector 9" descr="línea">
            <a:extLst>
              <a:ext uri="{FF2B5EF4-FFF2-40B4-BE49-F238E27FC236}">
                <a16:creationId xmlns:a16="http://schemas.microsoft.com/office/drawing/2014/main" id="{927BC0B7-8FA2-044C-A174-89571E2BC462}"/>
              </a:ext>
              <a:ext uri="{C183D7F6-B498-43B3-948B-1728B52AA6E4}">
                <adec:decorative xmlns:adec="http://schemas.microsoft.com/office/drawing/2017/decorative" val="1"/>
              </a:ext>
            </a:extLst>
          </p:cNvPr>
          <p:cNvCxnSpPr>
            <a:cxnSpLocks/>
          </p:cNvCxnSpPr>
          <p:nvPr/>
        </p:nvCxnSpPr>
        <p:spPr>
          <a:xfrm rot="10800000">
            <a:off x="1461877" y="2428695"/>
            <a:ext cx="2198636" cy="700345"/>
          </a:xfrm>
          <a:prstGeom prst="bentConnector3">
            <a:avLst>
              <a:gd name="adj1" fmla="val 26689"/>
            </a:avLst>
          </a:prstGeom>
          <a:ln w="19050">
            <a:solidFill>
              <a:srgbClr val="0A2E6F"/>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603200"/>
      </p:ext>
    </p:extLst>
  </p:cSld>
  <p:clrMapOvr>
    <a:masterClrMapping/>
  </p:clrMapOvr>
</p:sld>
</file>

<file path=ppt/theme/theme1.xml><?xml version="1.0" encoding="utf-8"?>
<a:theme xmlns:a="http://schemas.openxmlformats.org/drawingml/2006/main" name="2_Cov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eneral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neral Slide 2 (two 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General Slide 2 (one 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General Slid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v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over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df38bbad-0bb0-41a7-b78f-084b382b3af7" xsi:nil="true"/>
    <lcf76f155ced4ddcb4097134ff3c332f xmlns="df38bbad-0bb0-41a7-b78f-084b382b3af7">
      <Terms xmlns="http://schemas.microsoft.com/office/infopath/2007/PartnerControls"/>
    </lcf76f155ced4ddcb4097134ff3c332f>
    <TaxCatchAll xmlns="73fb875a-8af9-4255-b008-0995492d31c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5F41949DA2A940B8D082ECAF8F142D" ma:contentTypeVersion="17" ma:contentTypeDescription="Create a new document." ma:contentTypeScope="" ma:versionID="c7ce1ccdfc920db8e2e0d980605960f8">
  <xsd:schema xmlns:xsd="http://www.w3.org/2001/XMLSchema" xmlns:xs="http://www.w3.org/2001/XMLSchema" xmlns:p="http://schemas.microsoft.com/office/2006/metadata/properties" xmlns:ns2="df38bbad-0bb0-41a7-b78f-084b382b3af7" xmlns:ns3="e9322675-4e6c-4dcb-b08b-f40420b09916" xmlns:ns4="73fb875a-8af9-4255-b008-0995492d31cd" targetNamespace="http://schemas.microsoft.com/office/2006/metadata/properties" ma:root="true" ma:fieldsID="65e77a37c101bd2b64b8cf7b272099c9" ns2:_="" ns3:_="" ns4:_="">
    <xsd:import namespace="df38bbad-0bb0-41a7-b78f-084b382b3af7"/>
    <xsd:import namespace="e9322675-4e6c-4dcb-b08b-f40420b09916"/>
    <xsd:import namespace="73fb875a-8af9-4255-b008-0995492d31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Location"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38bbad-0bb0-41a7-b78f-084b382b3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Notes" ma:index="22" nillable="true" ma:displayName="Notes" ma:format="Dropdown" ma:internalName="Notes">
      <xsd:simpleType>
        <xsd:restriction base="dms:Text">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322675-4e6c-4dcb-b08b-f40420b099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a85c85e-d283-4619-96e9-bf549773bf29}" ma:internalName="TaxCatchAll" ma:showField="CatchAllData" ma:web="e9322675-4e6c-4dcb-b08b-f40420b099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D3E3AF-7AC1-49DA-A390-81E7EC2F7299}">
  <ds:schemaRefs>
    <ds:schemaRef ds:uri="e9322675-4e6c-4dcb-b08b-f40420b09916"/>
    <ds:schemaRef ds:uri="http://purl.org/dc/elements/1.1/"/>
    <ds:schemaRef ds:uri="http://purl.org/dc/terms/"/>
    <ds:schemaRef ds:uri="df38bbad-0bb0-41a7-b78f-084b382b3af7"/>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www.w3.org/XML/1998/namespace"/>
    <ds:schemaRef ds:uri="http://schemas.microsoft.com/office/infopath/2007/PartnerControls"/>
    <ds:schemaRef ds:uri="73fb875a-8af9-4255-b008-0995492d31cd"/>
  </ds:schemaRefs>
</ds:datastoreItem>
</file>

<file path=customXml/itemProps2.xml><?xml version="1.0" encoding="utf-8"?>
<ds:datastoreItem xmlns:ds="http://schemas.openxmlformats.org/officeDocument/2006/customXml" ds:itemID="{6A3F2C62-5464-41AC-84CE-33FB595C7FFE}">
  <ds:schemaRefs>
    <ds:schemaRef ds:uri="http://schemas.microsoft.com/sharepoint/v3/contenttype/forms"/>
  </ds:schemaRefs>
</ds:datastoreItem>
</file>

<file path=customXml/itemProps3.xml><?xml version="1.0" encoding="utf-8"?>
<ds:datastoreItem xmlns:ds="http://schemas.openxmlformats.org/officeDocument/2006/customXml" ds:itemID="{88B087D6-A58C-40B8-A5D4-AA5389CCEF86}">
  <ds:schemaRefs>
    <ds:schemaRef ds:uri="73fb875a-8af9-4255-b008-0995492d31cd"/>
    <ds:schemaRef ds:uri="df38bbad-0bb0-41a7-b78f-084b382b3af7"/>
    <ds:schemaRef ds:uri="e9322675-4e6c-4dcb-b08b-f40420b099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209</TotalTime>
  <Words>6782</Words>
  <Application>Microsoft Office PowerPoint</Application>
  <PresentationFormat>On-screen Show (16:9)</PresentationFormat>
  <Paragraphs>666</Paragraphs>
  <Slides>34</Slides>
  <Notes>34</Notes>
  <HiddenSlides>0</HiddenSlides>
  <MMClips>0</MMClips>
  <ScaleCrop>false</ScaleCrop>
  <HeadingPairs>
    <vt:vector size="4" baseType="variant">
      <vt:variant>
        <vt:lpstr>Theme</vt:lpstr>
      </vt:variant>
      <vt:variant>
        <vt:i4>8</vt:i4>
      </vt:variant>
      <vt:variant>
        <vt:lpstr>Slide Titles</vt:lpstr>
      </vt:variant>
      <vt:variant>
        <vt:i4>34</vt:i4>
      </vt:variant>
    </vt:vector>
  </HeadingPairs>
  <TitlesOfParts>
    <vt:vector size="42" baseType="lpstr">
      <vt:lpstr>2_Cover Page</vt:lpstr>
      <vt:lpstr>General Slide</vt:lpstr>
      <vt:lpstr>General Slide 2 (two lines)</vt:lpstr>
      <vt:lpstr>1_General Slide 2 (one line)</vt:lpstr>
      <vt:lpstr>General Slide 3</vt:lpstr>
      <vt:lpstr>1_General Slide 3</vt:lpstr>
      <vt:lpstr>1_Cover Page</vt:lpstr>
      <vt:lpstr>3_Cover Page</vt:lpstr>
      <vt:lpstr>Elija yogur con bajo contenido de azúcares añadidos</vt:lpstr>
      <vt:lpstr>Team Nutrition</vt:lpstr>
      <vt:lpstr>Estándares de nutrición actualizados para azúcares añadidos  </vt:lpstr>
      <vt:lpstr>Yogur bajo en azúcares añadidos</vt:lpstr>
      <vt:lpstr>Paso 1</vt:lpstr>
      <vt:lpstr>Paso 1 (Continúen)</vt:lpstr>
      <vt:lpstr>¡Inténtelo! ¿Cuál es el tamaño de la porción?</vt:lpstr>
      <vt:lpstr>Respuesta ¿Cuál es el tamaño de porción?</vt:lpstr>
      <vt:lpstr>Paso 2</vt:lpstr>
      <vt:lpstr>¡Inténtelo! ¿Cuánta cantidad de azúcares añadidos hay en una porción de este yogur?  </vt:lpstr>
      <vt:lpstr>Respuesta ¿Cuánto azúcar añadido hay en una porción de este yogur?  </vt:lpstr>
      <vt:lpstr>Paso 3</vt:lpstr>
      <vt:lpstr>Paso 3: Tamaño de la porción </vt:lpstr>
      <vt:lpstr>Paso 3, continuación </vt:lpstr>
      <vt:lpstr>Paso 4</vt:lpstr>
      <vt:lpstr>¡Inténtelo! ¿Este yogur cumple con el límite de azúcares añadidos?</vt:lpstr>
      <vt:lpstr>Respuesta(Continúen) ¿Este yogur cumple con el límite de azúcares añadidos?</vt:lpstr>
      <vt:lpstr>Elija yogur con bajo contenido de azúcares añadidos (Continúen)</vt:lpstr>
      <vt:lpstr>Pruébelo   </vt:lpstr>
      <vt:lpstr>     Pruéblo</vt:lpstr>
      <vt:lpstr>¡Inténtelo!  ¿Qué yogures puede añadir a su lista?  </vt:lpstr>
      <vt:lpstr>¡Inténtelo! ¿Este yogur cumple con el límite de azúcares añadidos? </vt:lpstr>
      <vt:lpstr>¡Inténtelo! (Continúen).  ¿Este yogur cumple con el límite de azúcares añadidos?</vt:lpstr>
      <vt:lpstr>¡Inténtelo! ¿Qué yogures puede añadir a su lista?</vt:lpstr>
      <vt:lpstr>¡Inténtelo! ¿Qué yogures puede añadir a su lista? </vt:lpstr>
      <vt:lpstr>¡Inténtelo! (Continúen) ¿Este yogur cumple con el límite de azúcares añadidos?</vt:lpstr>
      <vt:lpstr>¡Inténtelo! (Continúen).   ¿Este yogur cumple con el límite de azúcares añadidos?</vt:lpstr>
      <vt:lpstr>¡Inténtelo! ¿Qué yogures puede añadir a su lista? </vt:lpstr>
      <vt:lpstr>Pruébelo</vt:lpstr>
      <vt:lpstr>Porciones por envase</vt:lpstr>
      <vt:lpstr>Tamaños de servicios</vt:lpstr>
      <vt:lpstr>¡Más recursos de Team Nutrition! </vt:lpstr>
      <vt:lpstr>¿Cómo ordenar copias impresas?</vt:lpstr>
      <vt:lpstr>¡Gracias!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Elija yogures con bajo contenido de azúcares añadidas</dc:title>
  <dc:creator>USDA</dc:creator>
  <cp:lastModifiedBy>Halasz, Katey - FNS</cp:lastModifiedBy>
  <cp:revision>13</cp:revision>
  <cp:lastPrinted>2018-11-28T21:15:52Z</cp:lastPrinted>
  <dcterms:created xsi:type="dcterms:W3CDTF">2018-10-28T19:53:06Z</dcterms:created>
  <dcterms:modified xsi:type="dcterms:W3CDTF">2024-10-04T13:43:45Z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0x010100B45F41949DA2A940B8D082ECAF8F142D</vt:lpwstr>
  </property>
  <property fmtid="{D5CDD505-2E9C-101B-9397-08002B2CF9AE}" pid="3" name="MediaServiceImageTags">
    <vt:lpwstr/>
  </property>
</Properties>
</file>